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Ex1.xml" ContentType="application/vnd.ms-office.chartex+xml"/>
  <Override PartName="/ppt/charts/style5.xml" ContentType="application/vnd.ms-office.chartstyle+xml"/>
  <Override PartName="/ppt/charts/colors5.xml" ContentType="application/vnd.ms-office.chartcolorstyle+xml"/>
  <Override PartName="/ppt/charts/chartEx2.xml" ContentType="application/vnd.ms-office.chartex+xml"/>
  <Override PartName="/ppt/charts/style6.xml" ContentType="application/vnd.ms-office.chartstyle+xml"/>
  <Override PartName="/ppt/charts/colors6.xml" ContentType="application/vnd.ms-office.chartcolorstyle+xml"/>
  <Override PartName="/ppt/charts/chartEx3.xml" ContentType="application/vnd.ms-office.chartex+xml"/>
  <Override PartName="/ppt/charts/style7.xml" ContentType="application/vnd.ms-office.chartstyle+xml"/>
  <Override PartName="/ppt/charts/colors7.xml" ContentType="application/vnd.ms-office.chartcolorstyle+xml"/>
  <Override PartName="/ppt/charts/chartEx4.xml" ContentType="application/vnd.ms-office.chartex+xml"/>
  <Override PartName="/ppt/charts/style8.xml" ContentType="application/vnd.ms-office.chartstyle+xml"/>
  <Override PartName="/ppt/charts/colors8.xml" ContentType="application/vnd.ms-office.chartcolorstyle+xml"/>
  <Override PartName="/ppt/notesSlides/notesSlide16.xml" ContentType="application/vnd.openxmlformats-officedocument.presentationml.notesSlide+xml"/>
  <Override PartName="/ppt/charts/chartEx5.xml" ContentType="application/vnd.ms-office.chartex+xml"/>
  <Override PartName="/ppt/charts/style9.xml" ContentType="application/vnd.ms-office.chartstyle+xml"/>
  <Override PartName="/ppt/charts/colors9.xml" ContentType="application/vnd.ms-office.chartcolorstyle+xml"/>
  <Override PartName="/ppt/charts/chartEx6.xml" ContentType="application/vnd.ms-office.chartex+xml"/>
  <Override PartName="/ppt/charts/style10.xml" ContentType="application/vnd.ms-office.chartstyle+xml"/>
  <Override PartName="/ppt/charts/colors10.xml" ContentType="application/vnd.ms-office.chartcolorstyle+xml"/>
  <Override PartName="/ppt/charts/chartEx7.xml" ContentType="application/vnd.ms-office.chartex+xml"/>
  <Override PartName="/ppt/charts/style11.xml" ContentType="application/vnd.ms-office.chartstyle+xml"/>
  <Override PartName="/ppt/charts/colors11.xml" ContentType="application/vnd.ms-office.chartcolorstyle+xml"/>
  <Override PartName="/ppt/charts/chartEx8.xml" ContentType="application/vnd.ms-office.chartex+xml"/>
  <Override PartName="/ppt/charts/style12.xml" ContentType="application/vnd.ms-office.chartstyle+xml"/>
  <Override PartName="/ppt/charts/colors12.xml" ContentType="application/vnd.ms-office.chartcolorstyle+xml"/>
  <Override PartName="/ppt/charts/chartEx9.xml" ContentType="application/vnd.ms-office.chartex+xml"/>
  <Override PartName="/ppt/charts/style13.xml" ContentType="application/vnd.ms-office.chartstyle+xml"/>
  <Override PartName="/ppt/charts/colors13.xml" ContentType="application/vnd.ms-office.chartcolorstyle+xml"/>
  <Override PartName="/ppt/notesSlides/notesSlide17.xml" ContentType="application/vnd.openxmlformats-officedocument.presentationml.notesSlide+xml"/>
  <Override PartName="/ppt/charts/chartEx10.xml" ContentType="application/vnd.ms-office.chartex+xml"/>
  <Override PartName="/ppt/charts/style14.xml" ContentType="application/vnd.ms-office.chartstyle+xml"/>
  <Override PartName="/ppt/charts/colors14.xml" ContentType="application/vnd.ms-office.chartcolorstyle+xml"/>
  <Override PartName="/ppt/notesSlides/notesSlide18.xml" ContentType="application/vnd.openxmlformats-officedocument.presentationml.notesSlide+xml"/>
  <Override PartName="/ppt/charts/chartEx11.xml" ContentType="application/vnd.ms-office.chartex+xml"/>
  <Override PartName="/ppt/charts/style15.xml" ContentType="application/vnd.ms-office.chartstyle+xml"/>
  <Override PartName="/ppt/charts/colors15.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5.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3.xml" ContentType="application/vnd.openxmlformats-officedocument.presentationml.notesSlide+xml"/>
  <Override PartName="/ppt/charts/chartEx12.xml" ContentType="application/vnd.ms-office.chartex+xml"/>
  <Override PartName="/ppt/charts/style17.xml" ContentType="application/vnd.ms-office.chartstyle+xml"/>
  <Override PartName="/ppt/charts/colors17.xml" ContentType="application/vnd.ms-office.chartcolorstyle+xml"/>
  <Override PartName="/ppt/charts/chartEx13.xml" ContentType="application/vnd.ms-office.chartex+xml"/>
  <Override PartName="/ppt/charts/style18.xml" ContentType="application/vnd.ms-office.chartstyle+xml"/>
  <Override PartName="/ppt/charts/colors18.xml" ContentType="application/vnd.ms-office.chartcolorstyle+xml"/>
  <Override PartName="/ppt/charts/chartEx14.xml" ContentType="application/vnd.ms-office.chartex+xml"/>
  <Override PartName="/ppt/charts/style19.xml" ContentType="application/vnd.ms-office.chartstyle+xml"/>
  <Override PartName="/ppt/charts/colors19.xml" ContentType="application/vnd.ms-office.chartcolorstyle+xml"/>
  <Override PartName="/ppt/charts/chartEx15.xml" ContentType="application/vnd.ms-office.chartex+xml"/>
  <Override PartName="/ppt/charts/style20.xml" ContentType="application/vnd.ms-office.chartstyle+xml"/>
  <Override PartName="/ppt/charts/colors20.xml" ContentType="application/vnd.ms-office.chartcolorstyle+xml"/>
  <Override PartName="/ppt/charts/chartEx16.xml" ContentType="application/vnd.ms-office.chartex+xml"/>
  <Override PartName="/ppt/charts/style21.xml" ContentType="application/vnd.ms-office.chartstyle+xml"/>
  <Override PartName="/ppt/charts/colors21.xml" ContentType="application/vnd.ms-office.chartcolorstyle+xml"/>
  <Override PartName="/ppt/charts/chartEx17.xml" ContentType="application/vnd.ms-office.chartex+xml"/>
  <Override PartName="/ppt/charts/style22.xml" ContentType="application/vnd.ms-office.chartstyle+xml"/>
  <Override PartName="/ppt/charts/colors22.xml" ContentType="application/vnd.ms-office.chartcolorstyle+xml"/>
  <Override PartName="/ppt/notesSlides/notesSlide24.xml" ContentType="application/vnd.openxmlformats-officedocument.presentationml.notesSlide+xml"/>
  <Override PartName="/ppt/charts/chartEx18.xml" ContentType="application/vnd.ms-office.chartex+xml"/>
  <Override PartName="/ppt/charts/style23.xml" ContentType="application/vnd.ms-office.chartstyle+xml"/>
  <Override PartName="/ppt/charts/colors23.xml" ContentType="application/vnd.ms-office.chartcolorstyle+xml"/>
  <Override PartName="/ppt/charts/chartEx19.xml" ContentType="application/vnd.ms-office.chartex+xml"/>
  <Override PartName="/ppt/charts/style24.xml" ContentType="application/vnd.ms-office.chartstyle+xml"/>
  <Override PartName="/ppt/charts/colors24.xml" ContentType="application/vnd.ms-office.chartcolorstyle+xml"/>
  <Override PartName="/ppt/charts/chartEx20.xml" ContentType="application/vnd.ms-office.chartex+xml"/>
  <Override PartName="/ppt/charts/style25.xml" ContentType="application/vnd.ms-office.chartstyle+xml"/>
  <Override PartName="/ppt/charts/colors25.xml" ContentType="application/vnd.ms-office.chartcolorstyle+xml"/>
  <Override PartName="/ppt/charts/chartEx21.xml" ContentType="application/vnd.ms-office.chartex+xml"/>
  <Override PartName="/ppt/charts/style26.xml" ContentType="application/vnd.ms-office.chartstyle+xml"/>
  <Override PartName="/ppt/charts/colors26.xml" ContentType="application/vnd.ms-office.chartcolorstyle+xml"/>
  <Override PartName="/ppt/charts/chartEx22.xml" ContentType="application/vnd.ms-office.chartex+xml"/>
  <Override PartName="/ppt/charts/style27.xml" ContentType="application/vnd.ms-office.chartstyle+xml"/>
  <Override PartName="/ppt/charts/colors27.xml" ContentType="application/vnd.ms-office.chartcolorstyle+xml"/>
  <Override PartName="/ppt/charts/chartEx23.xml" ContentType="application/vnd.ms-office.chartex+xml"/>
  <Override PartName="/ppt/charts/style28.xml" ContentType="application/vnd.ms-office.chartstyle+xml"/>
  <Override PartName="/ppt/charts/colors28.xml" ContentType="application/vnd.ms-office.chartcolorstyle+xml"/>
  <Override PartName="/ppt/notesSlides/notesSlide25.xml" ContentType="application/vnd.openxmlformats-officedocument.presentationml.notesSlide+xml"/>
  <Override PartName="/ppt/charts/chart6.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26.xml" ContentType="application/vnd.openxmlformats-officedocument.presentationml.notesSlide+xml"/>
  <Override PartName="/ppt/charts/chart7.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8.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9.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0.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37.xml" ContentType="application/vnd.openxmlformats-officedocument.presentationml.notesSlide+xml"/>
  <Override PartName="/ppt/charts/chart11.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38.xml" ContentType="application/vnd.openxmlformats-officedocument.presentationml.notesSlide+xml"/>
  <Override PartName="/ppt/charts/chart12.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3.xml" ContentType="application/vnd.openxmlformats-officedocument.drawingml.chart+xml"/>
  <Override PartName="/ppt/charts/style36.xml" ContentType="application/vnd.ms-office.chartstyle+xml"/>
  <Override PartName="/ppt/charts/colors36.xml" ContentType="application/vnd.ms-office.chartcolorstyle+xml"/>
  <Override PartName="/ppt/notesSlides/notesSlide41.xml" ContentType="application/vnd.openxmlformats-officedocument.presentationml.notesSlide+xml"/>
  <Override PartName="/ppt/charts/chart14.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15.xml" ContentType="application/vnd.openxmlformats-officedocument.drawingml.chart+xml"/>
  <Override PartName="/ppt/charts/chart16.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17.xml" ContentType="application/vnd.openxmlformats-officedocument.drawingml.chart+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8.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19.xml" ContentType="application/vnd.openxmlformats-officedocument.drawingml.chart+xml"/>
  <Override PartName="/ppt/charts/style40.xml" ContentType="application/vnd.ms-office.chartstyle+xml"/>
  <Override PartName="/ppt/charts/colors40.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2.xml" ContentType="application/vnd.openxmlformats-officedocument.presentationml.tags+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8"/>
  </p:notesMasterIdLst>
  <p:handoutMasterIdLst>
    <p:handoutMasterId r:id="rId59"/>
  </p:handoutMasterIdLst>
  <p:sldIdLst>
    <p:sldId id="496" r:id="rId5"/>
    <p:sldId id="8341" r:id="rId6"/>
    <p:sldId id="9946" r:id="rId7"/>
    <p:sldId id="9782" r:id="rId8"/>
    <p:sldId id="3255" r:id="rId9"/>
    <p:sldId id="9728" r:id="rId10"/>
    <p:sldId id="9962" r:id="rId11"/>
    <p:sldId id="9252" r:id="rId12"/>
    <p:sldId id="9534" r:id="rId13"/>
    <p:sldId id="9704" r:id="rId14"/>
    <p:sldId id="9705" r:id="rId15"/>
    <p:sldId id="9985" r:id="rId16"/>
    <p:sldId id="9986" r:id="rId17"/>
    <p:sldId id="9987" r:id="rId18"/>
    <p:sldId id="9996" r:id="rId19"/>
    <p:sldId id="9951" r:id="rId20"/>
    <p:sldId id="9907" r:id="rId21"/>
    <p:sldId id="9779" r:id="rId22"/>
    <p:sldId id="9991" r:id="rId23"/>
    <p:sldId id="9992" r:id="rId24"/>
    <p:sldId id="9939" r:id="rId25"/>
    <p:sldId id="9940" r:id="rId26"/>
    <p:sldId id="9253" r:id="rId27"/>
    <p:sldId id="9904" r:id="rId28"/>
    <p:sldId id="9819" r:id="rId29"/>
    <p:sldId id="9922" r:id="rId30"/>
    <p:sldId id="9977" r:id="rId31"/>
    <p:sldId id="9978" r:id="rId32"/>
    <p:sldId id="9997" r:id="rId33"/>
    <p:sldId id="9998" r:id="rId34"/>
    <p:sldId id="9981" r:id="rId35"/>
    <p:sldId id="9982" r:id="rId36"/>
    <p:sldId id="9993" r:id="rId37"/>
    <p:sldId id="9994" r:id="rId38"/>
    <p:sldId id="9995" r:id="rId39"/>
    <p:sldId id="9963" r:id="rId40"/>
    <p:sldId id="9988" r:id="rId41"/>
    <p:sldId id="9989" r:id="rId42"/>
    <p:sldId id="9955" r:id="rId43"/>
    <p:sldId id="9956" r:id="rId44"/>
    <p:sldId id="9957" r:id="rId45"/>
    <p:sldId id="9990" r:id="rId46"/>
    <p:sldId id="9909" r:id="rId47"/>
    <p:sldId id="9959" r:id="rId48"/>
    <p:sldId id="9911" r:id="rId49"/>
    <p:sldId id="9966" r:id="rId50"/>
    <p:sldId id="9254" r:id="rId51"/>
    <p:sldId id="8734" r:id="rId52"/>
    <p:sldId id="9983" r:id="rId53"/>
    <p:sldId id="9984" r:id="rId54"/>
    <p:sldId id="9605" r:id="rId55"/>
    <p:sldId id="9765" r:id="rId56"/>
    <p:sldId id="7409" r:id="rId57"/>
  </p:sldIdLst>
  <p:sldSz cx="9906000" cy="6858000" type="A4"/>
  <p:notesSz cx="7099300" cy="10234613"/>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1102" userDrawn="1">
          <p15:clr>
            <a:srgbClr val="A4A3A4"/>
          </p15:clr>
        </p15:guide>
        <p15:guide id="3" orient="horz" pos="1162" userDrawn="1">
          <p15:clr>
            <a:srgbClr val="A4A3A4"/>
          </p15:clr>
        </p15:guide>
        <p15:guide id="4" pos="3075" userDrawn="1">
          <p15:clr>
            <a:srgbClr val="A4A3A4"/>
          </p15:clr>
        </p15:guide>
        <p15:guide id="5" pos="31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Kang-Hee (KR/Deal Adv2)" initials="LKH(A" lastIdx="1" clrIdx="0">
    <p:extLst>
      <p:ext uri="{19B8F6BF-5375-455C-9EA6-DF929625EA0E}">
        <p15:presenceInfo xmlns:p15="http://schemas.microsoft.com/office/powerpoint/2012/main" userId="S::klee39@kr.kpmg.com::59c0f404-31f2-4a1a-8fdc-ce28b87e742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3698"/>
    <a:srgbClr val="00A3A1"/>
    <a:srgbClr val="00338D"/>
    <a:srgbClr val="470A68"/>
    <a:srgbClr val="0091DA"/>
    <a:srgbClr val="6D2077"/>
    <a:srgbClr val="005EB8"/>
    <a:srgbClr val="0095CE"/>
    <a:srgbClr val="573B7F"/>
    <a:srgbClr val="765A95"/>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67" autoAdjust="0"/>
    <p:restoredTop sz="93661" autoAdjust="0"/>
  </p:normalViewPr>
  <p:slideViewPr>
    <p:cSldViewPr snapToGrid="0" showGuides="1">
      <p:cViewPr varScale="1">
        <p:scale>
          <a:sx n="114" d="100"/>
          <a:sy n="114" d="100"/>
        </p:scale>
        <p:origin x="1524" y="96"/>
      </p:cViewPr>
      <p:guideLst>
        <p:guide orient="horz" pos="1911"/>
        <p:guide pos="1102"/>
        <p:guide orient="horz" pos="1162"/>
        <p:guide pos="3075"/>
        <p:guide pos="3165"/>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77" d="100"/>
          <a:sy n="77" d="100"/>
        </p:scale>
        <p:origin x="4008" y="12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yunsukrho\Desktop\&#53468;&#54868;&#44592;&#50629;\WP\Project%20Blossom_WP_Revenue_v3.9.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jung15\Desktop\Project%20Blossom\WP\Project%20Blossom_WP_NWC_v2.xlsx" TargetMode="External"/><Relationship Id="rId2" Type="http://schemas.microsoft.com/office/2011/relationships/chartColorStyle" Target="colors33.xml"/><Relationship Id="rId1" Type="http://schemas.microsoft.com/office/2011/relationships/chartStyle" Target="style33.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jung15\Desktop\Project%20Blossom\WP\Project%20Blossom_WP_NWC_v2.xlsx" TargetMode="External"/><Relationship Id="rId2" Type="http://schemas.microsoft.com/office/2011/relationships/chartColorStyle" Target="colors34.xml"/><Relationship Id="rId1" Type="http://schemas.microsoft.com/office/2011/relationships/chartStyle" Target="style34.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sjung15\Desktop\Project%20Blossom\WP\Project%20Blossom_WP_NWC_v2.xlsx" TargetMode="External"/><Relationship Id="rId2" Type="http://schemas.microsoft.com/office/2011/relationships/chartColorStyle" Target="colors35.xml"/><Relationship Id="rId1" Type="http://schemas.microsoft.com/office/2011/relationships/chartStyle" Target="style35.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sjung15\Desktop\Project%20Blossom\WP\Project%20Blossom_WP_&#50976;&#54805;&#51088;&#49328;,Capex_v2.xlsx" TargetMode="External"/><Relationship Id="rId2" Type="http://schemas.microsoft.com/office/2011/relationships/chartColorStyle" Target="colors36.xml"/><Relationship Id="rId1" Type="http://schemas.microsoft.com/office/2011/relationships/chartStyle" Target="style36.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sjung15\Desktop\Project%20Blossom\WP\Project%20Blossom_WP_&#50976;&#54805;&#51088;&#49328;,Capex_v2.xlsx" TargetMode="External"/><Relationship Id="rId2" Type="http://schemas.microsoft.com/office/2011/relationships/chartColorStyle" Target="colors37.xml"/><Relationship Id="rId1" Type="http://schemas.microsoft.com/office/2011/relationships/chartStyle" Target="style37.xml"/></Relationships>
</file>

<file path=ppt/charts/_rels/chart15.xml.rels><?xml version="1.0" encoding="UTF-8" standalone="yes"?>
<Relationships xmlns="http://schemas.openxmlformats.org/package/2006/relationships"><Relationship Id="rId1" Type="http://schemas.openxmlformats.org/officeDocument/2006/relationships/oleObject" Target="file:///C:\Users\sjung15\Desktop\Project%20Blossom\WP\Project%20Blossom_WP_&#50976;&#54805;&#51088;&#49328;,Capex_v2.xlsx" TargetMode="External"/></Relationships>
</file>

<file path=ppt/charts/_rels/chart16.xml.rels><?xml version="1.0" encoding="UTF-8" standalone="yes"?>
<Relationships xmlns="http://schemas.openxmlformats.org/package/2006/relationships"><Relationship Id="rId3" Type="http://schemas.openxmlformats.org/officeDocument/2006/relationships/oleObject" Target="file:///C:\Users\sjung15\Desktop\Project%20Blossom\WP\Project%20Blossom_WP_&#50976;&#54805;&#51088;&#49328;,Capex_v2.xlsx" TargetMode="External"/><Relationship Id="rId2" Type="http://schemas.microsoft.com/office/2011/relationships/chartColorStyle" Target="colors38.xml"/><Relationship Id="rId1" Type="http://schemas.microsoft.com/office/2011/relationships/chartStyle" Target="style38.xml"/></Relationships>
</file>

<file path=ppt/charts/_rels/chart17.xml.rels><?xml version="1.0" encoding="UTF-8" standalone="yes"?>
<Relationships xmlns="http://schemas.openxmlformats.org/package/2006/relationships"><Relationship Id="rId1" Type="http://schemas.openxmlformats.org/officeDocument/2006/relationships/oleObject" Target="file:///C:\Users\sjung15\Desktop\Project%20Blossom\WP\Project%20Blossom_WP_&#50976;&#54805;&#51088;&#49328;,Capex_v2.xlsx" TargetMode="External"/></Relationships>
</file>

<file path=ppt/charts/_rels/chart18.xml.rels><?xml version="1.0" encoding="UTF-8" standalone="yes"?>
<Relationships xmlns="http://schemas.openxmlformats.org/package/2006/relationships"><Relationship Id="rId3" Type="http://schemas.openxmlformats.org/officeDocument/2006/relationships/oleObject" Target="file:///C:\Users\sjung15\Desktop\Project%20Blossom\WP\Project%20Blossom_WP_&#50976;&#54805;&#51088;&#49328;,Capex_v2.xlsx" TargetMode="External"/><Relationship Id="rId2" Type="http://schemas.microsoft.com/office/2011/relationships/chartColorStyle" Target="colors39.xml"/><Relationship Id="rId1" Type="http://schemas.microsoft.com/office/2011/relationships/chartStyle" Target="style39.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sjung15\Desktop\Project%20Blossom\WP\Project%20Blossom_WP_&#50976;&#54805;&#51088;&#49328;,Capex_v2.xlsx" TargetMode="External"/><Relationship Id="rId2" Type="http://schemas.microsoft.com/office/2011/relationships/chartColorStyle" Target="colors40.xml"/><Relationship Id="rId1" Type="http://schemas.microsoft.com/office/2011/relationships/chartStyle" Target="style40.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yunsukrho\Desktop\&#53468;&#54868;&#44592;&#50629;\WP\Project%20Blossom_WP_Revenue_v3.9.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jung15\Desktop\Project%20Blossom\WP\Project%20Blossom_WP_&#48376;&#51648;&#49324;_v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jung15\Desktop\Project%20Blossom\WP\Project%20Blossom_WP_&#48376;&#51648;&#49324;_v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yunsukrho\Desktop\&#53468;&#54868;&#44592;&#50629;\WP\Project%20Blossom_WP_Revenue_v4.xlsx" TargetMode="External"/><Relationship Id="rId2" Type="http://schemas.microsoft.com/office/2011/relationships/chartColorStyle" Target="colors16.xml"/><Relationship Id="rId1" Type="http://schemas.microsoft.com/office/2011/relationships/chartStyle" Target="style16.xml"/></Relationships>
</file>

<file path=ppt/charts/_rels/chart6.xml.rels><?xml version="1.0" encoding="UTF-8" standalone="yes"?>
<Relationships xmlns="http://schemas.openxmlformats.org/package/2006/relationships"><Relationship Id="rId3" Type="http://schemas.openxmlformats.org/officeDocument/2006/relationships/oleObject" Target="file:///C:\Users\tkim75\Desktop\Works\16.%20Blossom\PJT%20Blossom_20220927_Margin.xlsx" TargetMode="External"/><Relationship Id="rId2" Type="http://schemas.microsoft.com/office/2011/relationships/chartColorStyle" Target="colors29.xml"/><Relationship Id="rId1" Type="http://schemas.microsoft.com/office/2011/relationships/chartStyle" Target="style29.xml"/></Relationships>
</file>

<file path=ppt/charts/_rels/chart7.xml.rels><?xml version="1.0" encoding="UTF-8" standalone="yes"?>
<Relationships xmlns="http://schemas.openxmlformats.org/package/2006/relationships"><Relationship Id="rId3" Type="http://schemas.openxmlformats.org/officeDocument/2006/relationships/oleObject" Target="file:///C:\Users\tkim75\Desktop\Works\16.%20Blossom\PJT%20Blossom_20220927_Margin.xlsx" TargetMode="External"/><Relationship Id="rId2" Type="http://schemas.microsoft.com/office/2011/relationships/chartColorStyle" Target="colors30.xml"/><Relationship Id="rId1" Type="http://schemas.microsoft.com/office/2011/relationships/chartStyle" Target="style30.xml"/></Relationships>
</file>

<file path=ppt/charts/_rels/chart8.xml.rels><?xml version="1.0" encoding="UTF-8" standalone="yes"?>
<Relationships xmlns="http://schemas.openxmlformats.org/package/2006/relationships"><Relationship Id="rId3" Type="http://schemas.openxmlformats.org/officeDocument/2006/relationships/oleObject" Target="file:///C:\Users\tkim75\Desktop\Works\16.%20Blossom\PJT%20Blossom_20220927_Margin.xlsx" TargetMode="External"/><Relationship Id="rId2" Type="http://schemas.microsoft.com/office/2011/relationships/chartColorStyle" Target="colors31.xml"/><Relationship Id="rId1" Type="http://schemas.microsoft.com/office/2011/relationships/chartStyle" Target="style31.xml"/></Relationships>
</file>

<file path=ppt/charts/_rels/chart9.xml.rels><?xml version="1.0" encoding="UTF-8" standalone="yes"?>
<Relationships xmlns="http://schemas.openxmlformats.org/package/2006/relationships"><Relationship Id="rId3" Type="http://schemas.openxmlformats.org/officeDocument/2006/relationships/oleObject" Target="file:///C:\Users\tkim75\Desktop\Works\16.%20Blossom\PJT%20Blossom_20220927_Margin.xlsx" TargetMode="External"/><Relationship Id="rId2" Type="http://schemas.microsoft.com/office/2011/relationships/chartColorStyle" Target="colors32.xml"/><Relationship Id="rId1" Type="http://schemas.microsoft.com/office/2011/relationships/chartStyle" Target="style32.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hyunsukrho\Desktop\&#53468;&#54868;&#44592;&#50629;\WP\Project%20Blossom_WP_Revenue_v3.5.xlsx" TargetMode="External"/></Relationships>
</file>

<file path=ppt/charts/_rels/chartEx10.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oleObject" Target="file:///C:\Users\tkim75\Desktop\Works\16.%20Blossom\PJT%20Blossom_20220927_Margin.xlsx" TargetMode="External"/></Relationships>
</file>

<file path=ppt/charts/_rels/chartEx11.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oleObject" Target="file:///C:\Users\tkim75\Desktop\Works\16.%20Blossom\PJT%20Blossom_20220927_Margin.xlsx" TargetMode="External"/></Relationships>
</file>

<file path=ppt/charts/_rels/chartEx12.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oleObject" Target="file:///C:\Users\hyunsukrho\Desktop\&#53468;&#54868;&#44592;&#50629;\WP\Project%20Blossom_WP_Revenue_v4.xlsx" TargetMode="External"/></Relationships>
</file>

<file path=ppt/charts/_rels/chartEx13.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oleObject" Target="file:///C:\Users\hyunsukrho\Desktop\&#53468;&#54868;&#44592;&#50629;\WP\Project%20Blossom_WP_Revenue_v4.xlsx" TargetMode="External"/></Relationships>
</file>

<file path=ppt/charts/_rels/chartEx14.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oleObject" Target="file:///C:\Users\hyunsukrho\Desktop\&#53468;&#54868;&#44592;&#50629;\WP\Project%20Blossom_WP_Revenue_v4.xlsx" TargetMode="External"/></Relationships>
</file>

<file path=ppt/charts/_rels/chartEx15.xml.rels><?xml version="1.0" encoding="UTF-8" standalone="yes"?>
<Relationships xmlns="http://schemas.openxmlformats.org/package/2006/relationships"><Relationship Id="rId3" Type="http://schemas.microsoft.com/office/2011/relationships/chartColorStyle" Target="colors20.xml"/><Relationship Id="rId2" Type="http://schemas.microsoft.com/office/2011/relationships/chartStyle" Target="style20.xml"/><Relationship Id="rId1" Type="http://schemas.openxmlformats.org/officeDocument/2006/relationships/oleObject" Target="file:///C:\Users\hyunsukrho\Desktop\&#53468;&#54868;&#44592;&#50629;\WP\Project%20Blossom_WP_Revenue_v4.xlsx" TargetMode="External"/></Relationships>
</file>

<file path=ppt/charts/_rels/chartEx16.xml.rels><?xml version="1.0" encoding="UTF-8" standalone="yes"?>
<Relationships xmlns="http://schemas.openxmlformats.org/package/2006/relationships"><Relationship Id="rId3" Type="http://schemas.microsoft.com/office/2011/relationships/chartColorStyle" Target="colors21.xml"/><Relationship Id="rId2" Type="http://schemas.microsoft.com/office/2011/relationships/chartStyle" Target="style21.xml"/><Relationship Id="rId1" Type="http://schemas.openxmlformats.org/officeDocument/2006/relationships/oleObject" Target="file:///C:\Users\hyunsukrho\Desktop\&#53468;&#54868;&#44592;&#50629;\WP\Project%20Blossom_WP_Revenue_v4.xlsx" TargetMode="External"/></Relationships>
</file>

<file path=ppt/charts/_rels/chartEx17.xml.rels><?xml version="1.0" encoding="UTF-8" standalone="yes"?>
<Relationships xmlns="http://schemas.openxmlformats.org/package/2006/relationships"><Relationship Id="rId3" Type="http://schemas.microsoft.com/office/2011/relationships/chartColorStyle" Target="colors22.xml"/><Relationship Id="rId2" Type="http://schemas.microsoft.com/office/2011/relationships/chartStyle" Target="style22.xml"/><Relationship Id="rId1" Type="http://schemas.openxmlformats.org/officeDocument/2006/relationships/oleObject" Target="file:///C:\Users\hyunsukrho\Desktop\&#53468;&#54868;&#44592;&#50629;\WP\Project%20Blossom_WP_Revenue_v4.xlsx" TargetMode="External"/></Relationships>
</file>

<file path=ppt/charts/_rels/chartEx18.xml.rels><?xml version="1.0" encoding="UTF-8" standalone="yes"?>
<Relationships xmlns="http://schemas.openxmlformats.org/package/2006/relationships"><Relationship Id="rId3" Type="http://schemas.microsoft.com/office/2011/relationships/chartColorStyle" Target="colors23.xml"/><Relationship Id="rId2" Type="http://schemas.microsoft.com/office/2011/relationships/chartStyle" Target="style23.xml"/><Relationship Id="rId1" Type="http://schemas.openxmlformats.org/officeDocument/2006/relationships/oleObject" Target="file:///C:\Users\hyunsukrho\Desktop\&#53468;&#54868;&#44592;&#50629;\WP\Project%20Blossom_WP_Revenue_v4.xlsx" TargetMode="External"/></Relationships>
</file>

<file path=ppt/charts/_rels/chartEx19.xml.rels><?xml version="1.0" encoding="UTF-8" standalone="yes"?>
<Relationships xmlns="http://schemas.openxmlformats.org/package/2006/relationships"><Relationship Id="rId3" Type="http://schemas.microsoft.com/office/2011/relationships/chartColorStyle" Target="colors24.xml"/><Relationship Id="rId2" Type="http://schemas.microsoft.com/office/2011/relationships/chartStyle" Target="style24.xml"/><Relationship Id="rId1" Type="http://schemas.openxmlformats.org/officeDocument/2006/relationships/oleObject" Target="file:///C:\Users\hyunsukrho\Desktop\&#53468;&#54868;&#44592;&#50629;\WP\Project%20Blossom_WP_Revenue_v4.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hyunsukrho\Desktop\&#53468;&#54868;&#44592;&#50629;\WP\Project%20Blossom_WP_Revenue_v3.5.xlsx" TargetMode="External"/></Relationships>
</file>

<file path=ppt/charts/_rels/chartEx20.xml.rels><?xml version="1.0" encoding="UTF-8" standalone="yes"?>
<Relationships xmlns="http://schemas.openxmlformats.org/package/2006/relationships"><Relationship Id="rId3" Type="http://schemas.microsoft.com/office/2011/relationships/chartColorStyle" Target="colors25.xml"/><Relationship Id="rId2" Type="http://schemas.microsoft.com/office/2011/relationships/chartStyle" Target="style25.xml"/><Relationship Id="rId1" Type="http://schemas.openxmlformats.org/officeDocument/2006/relationships/oleObject" Target="file:///C:\Users\hyunsukrho\Desktop\&#53468;&#54868;&#44592;&#50629;\WP\Project%20Blossom_WP_Revenue_v4.xlsx" TargetMode="External"/></Relationships>
</file>

<file path=ppt/charts/_rels/chartEx21.xml.rels><?xml version="1.0" encoding="UTF-8" standalone="yes"?>
<Relationships xmlns="http://schemas.openxmlformats.org/package/2006/relationships"><Relationship Id="rId3" Type="http://schemas.microsoft.com/office/2011/relationships/chartColorStyle" Target="colors26.xml"/><Relationship Id="rId2" Type="http://schemas.microsoft.com/office/2011/relationships/chartStyle" Target="style26.xml"/><Relationship Id="rId1" Type="http://schemas.openxmlformats.org/officeDocument/2006/relationships/oleObject" Target="file:///C:\Users\hyunsukrho\Desktop\&#53468;&#54868;&#44592;&#50629;\WP\Project%20Blossom_WP_Revenue_v4.xlsx" TargetMode="External"/></Relationships>
</file>

<file path=ppt/charts/_rels/chartEx22.xml.rels><?xml version="1.0" encoding="UTF-8" standalone="yes"?>
<Relationships xmlns="http://schemas.openxmlformats.org/package/2006/relationships"><Relationship Id="rId3" Type="http://schemas.microsoft.com/office/2011/relationships/chartColorStyle" Target="colors27.xml"/><Relationship Id="rId2" Type="http://schemas.microsoft.com/office/2011/relationships/chartStyle" Target="style27.xml"/><Relationship Id="rId1" Type="http://schemas.openxmlformats.org/officeDocument/2006/relationships/oleObject" Target="file:///C:\Users\hyunsukrho\Desktop\&#53468;&#54868;&#44592;&#50629;\WP\Project%20Blossom_WP_Revenue_v4.xlsx" TargetMode="External"/></Relationships>
</file>

<file path=ppt/charts/_rels/chartEx23.xml.rels><?xml version="1.0" encoding="UTF-8" standalone="yes"?>
<Relationships xmlns="http://schemas.openxmlformats.org/package/2006/relationships"><Relationship Id="rId3" Type="http://schemas.microsoft.com/office/2011/relationships/chartColorStyle" Target="colors28.xml"/><Relationship Id="rId2" Type="http://schemas.microsoft.com/office/2011/relationships/chartStyle" Target="style28.xml"/><Relationship Id="rId1" Type="http://schemas.openxmlformats.org/officeDocument/2006/relationships/oleObject" Target="file:///C:\Users\hyunsukrho\Desktop\&#53468;&#54868;&#44592;&#50629;\WP\Project%20Blossom_WP_Revenue_v4.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hyunsukrho\Desktop\&#53468;&#54868;&#44592;&#50629;\WP\Project%20Blossom_WP_Revenue_v3.5.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Users\hyunsukrho\Desktop\&#53468;&#54868;&#44592;&#50629;\WP\Project%20Blossom_WP_Revenue_v3.5.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C:\Users\hyunsukrho\Desktop\&#53468;&#54868;&#44592;&#50629;\WP\Project%20Blossom_WP_Revenue_v3.5.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hyunsukrho\Desktop\&#53468;&#54868;&#44592;&#50629;\WP\Project%20Blossom_WP_Revenue_v3.5.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hyunsukrho\Desktop\&#53468;&#54868;&#44592;&#50629;\WP\Project%20Blossom_WP_Revenue_v3.5.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hyunsukrho\Desktop\&#53468;&#54868;&#44592;&#50629;\WP\Project%20Blossom_WP_Revenue_v3.5.xlsx" TargetMode="External"/></Relationships>
</file>

<file path=ppt/charts/_rels/chartEx9.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hyunsukrho\Desktop\&#53468;&#54868;&#44592;&#50629;\WP\Project%20Blossom_WP_Revenue_v3.5.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KFI!$J$36</c:f>
              <c:strCache>
                <c:ptCount val="1"/>
                <c:pt idx="0">
                  <c:v>매출액</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KFI!$K$35:$N$35</c:f>
              <c:strCache>
                <c:ptCount val="4"/>
                <c:pt idx="0">
                  <c:v>2019</c:v>
                </c:pt>
                <c:pt idx="1">
                  <c:v>2020</c:v>
                </c:pt>
                <c:pt idx="2">
                  <c:v>2021</c:v>
                </c:pt>
                <c:pt idx="3">
                  <c:v>LTM22</c:v>
                </c:pt>
              </c:strCache>
            </c:strRef>
          </c:cat>
          <c:val>
            <c:numRef>
              <c:f>KFI!$K$36:$N$36</c:f>
              <c:numCache>
                <c:formatCode>#,##0_);[Red]\(#,##0\);\-</c:formatCode>
                <c:ptCount val="4"/>
                <c:pt idx="0">
                  <c:v>9870.2273420000001</c:v>
                </c:pt>
                <c:pt idx="1">
                  <c:v>18672.168969681839</c:v>
                </c:pt>
                <c:pt idx="2">
                  <c:v>21122.022661757692</c:v>
                </c:pt>
                <c:pt idx="3">
                  <c:v>18179.221881600402</c:v>
                </c:pt>
              </c:numCache>
            </c:numRef>
          </c:val>
          <c:extLst>
            <c:ext xmlns:c16="http://schemas.microsoft.com/office/drawing/2014/chart" uri="{C3380CC4-5D6E-409C-BE32-E72D297353CC}">
              <c16:uniqueId val="{00000000-6473-4FD2-AE17-F0D40190EE14}"/>
            </c:ext>
          </c:extLst>
        </c:ser>
        <c:ser>
          <c:idx val="1"/>
          <c:order val="1"/>
          <c:tx>
            <c:strRef>
              <c:f>KFI!$J$37</c:f>
              <c:strCache>
                <c:ptCount val="1"/>
                <c:pt idx="0">
                  <c:v>EBIT</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KFI!$K$35:$N$35</c:f>
              <c:strCache>
                <c:ptCount val="4"/>
                <c:pt idx="0">
                  <c:v>2019</c:v>
                </c:pt>
                <c:pt idx="1">
                  <c:v>2020</c:v>
                </c:pt>
                <c:pt idx="2">
                  <c:v>2021</c:v>
                </c:pt>
                <c:pt idx="3">
                  <c:v>LTM22</c:v>
                </c:pt>
              </c:strCache>
            </c:strRef>
          </c:cat>
          <c:val>
            <c:numRef>
              <c:f>KFI!$K$37:$N$37</c:f>
              <c:numCache>
                <c:formatCode>#,##0_);[Red]\(#,##0\);\-</c:formatCode>
                <c:ptCount val="4"/>
                <c:pt idx="0">
                  <c:v>-2385.0824990000001</c:v>
                </c:pt>
                <c:pt idx="1">
                  <c:v>-1255.0554197806396</c:v>
                </c:pt>
                <c:pt idx="2">
                  <c:v>1100.1955547576904</c:v>
                </c:pt>
                <c:pt idx="3">
                  <c:v>865.95655629809892</c:v>
                </c:pt>
              </c:numCache>
            </c:numRef>
          </c:val>
          <c:extLst>
            <c:ext xmlns:c16="http://schemas.microsoft.com/office/drawing/2014/chart" uri="{C3380CC4-5D6E-409C-BE32-E72D297353CC}">
              <c16:uniqueId val="{00000001-6473-4FD2-AE17-F0D40190EE14}"/>
            </c:ext>
          </c:extLst>
        </c:ser>
        <c:ser>
          <c:idx val="2"/>
          <c:order val="2"/>
          <c:tx>
            <c:strRef>
              <c:f>KFI!$J$38</c:f>
              <c:strCache>
                <c:ptCount val="1"/>
                <c:pt idx="0">
                  <c:v>EBITDA</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KFI!$K$35:$N$35</c:f>
              <c:strCache>
                <c:ptCount val="4"/>
                <c:pt idx="0">
                  <c:v>2019</c:v>
                </c:pt>
                <c:pt idx="1">
                  <c:v>2020</c:v>
                </c:pt>
                <c:pt idx="2">
                  <c:v>2021</c:v>
                </c:pt>
                <c:pt idx="3">
                  <c:v>LTM22</c:v>
                </c:pt>
              </c:strCache>
            </c:strRef>
          </c:cat>
          <c:val>
            <c:numRef>
              <c:f>KFI!$K$38:$N$38</c:f>
              <c:numCache>
                <c:formatCode>#,##0_);[Red]\(#,##0\);\-</c:formatCode>
                <c:ptCount val="4"/>
                <c:pt idx="0">
                  <c:v>-1270.3022800000001</c:v>
                </c:pt>
                <c:pt idx="1">
                  <c:v>-139.6739911139729</c:v>
                </c:pt>
                <c:pt idx="2">
                  <c:v>2185.5227867576905</c:v>
                </c:pt>
                <c:pt idx="3">
                  <c:v>1888.3017238480988</c:v>
                </c:pt>
              </c:numCache>
            </c:numRef>
          </c:val>
          <c:extLst>
            <c:ext xmlns:c16="http://schemas.microsoft.com/office/drawing/2014/chart" uri="{C3380CC4-5D6E-409C-BE32-E72D297353CC}">
              <c16:uniqueId val="{00000002-6473-4FD2-AE17-F0D40190EE14}"/>
            </c:ext>
          </c:extLst>
        </c:ser>
        <c:dLbls>
          <c:showLegendKey val="0"/>
          <c:showVal val="0"/>
          <c:showCatName val="0"/>
          <c:showSerName val="0"/>
          <c:showPercent val="0"/>
          <c:showBubbleSize val="0"/>
        </c:dLbls>
        <c:gapWidth val="219"/>
        <c:overlap val="-27"/>
        <c:axId val="382510351"/>
        <c:axId val="1896499535"/>
      </c:barChart>
      <c:lineChart>
        <c:grouping val="standard"/>
        <c:varyColors val="0"/>
        <c:ser>
          <c:idx val="3"/>
          <c:order val="3"/>
          <c:tx>
            <c:strRef>
              <c:f>KFI!$J$39</c:f>
              <c:strCache>
                <c:ptCount val="1"/>
                <c:pt idx="0">
                  <c:v>EBITDA%</c:v>
                </c:pt>
              </c:strCache>
            </c:strRef>
          </c:tx>
          <c:spPr>
            <a:ln w="28575" cap="rnd">
              <a:solidFill>
                <a:schemeClr val="accent4"/>
              </a:solidFill>
              <a:round/>
            </a:ln>
            <a:effectLst/>
          </c:spPr>
          <c:marker>
            <c:symbol val="none"/>
          </c:marker>
          <c:dLbls>
            <c:dLbl>
              <c:idx val="0"/>
              <c:layout>
                <c:manualLayout>
                  <c:x val="-4.0305555555555581E-2"/>
                  <c:y val="-0.1427102389150595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473-4FD2-AE17-F0D40190EE14}"/>
                </c:ext>
              </c:extLst>
            </c:dLbl>
            <c:dLbl>
              <c:idx val="2"/>
              <c:layout>
                <c:manualLayout>
                  <c:x val="-4.7917760279965003E-3"/>
                  <c:y val="-6.190498320623587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473-4FD2-AE17-F0D40190EE14}"/>
                </c:ext>
              </c:extLst>
            </c:dLbl>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800" b="0" i="0" u="none" strike="noStrike" kern="1200" baseline="0">
                    <a:solidFill>
                      <a:schemeClr val="dk1">
                        <a:lumMod val="65000"/>
                        <a:lumOff val="35000"/>
                      </a:schemeClr>
                    </a:solidFill>
                    <a:latin typeface="Arial" panose="020B0604020202020204" pitchFamily="34" charset="0"/>
                    <a:ea typeface="+mn-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KFI!$K$35:$N$35</c:f>
              <c:strCache>
                <c:ptCount val="4"/>
                <c:pt idx="0">
                  <c:v>2019</c:v>
                </c:pt>
                <c:pt idx="1">
                  <c:v>2020</c:v>
                </c:pt>
                <c:pt idx="2">
                  <c:v>2021</c:v>
                </c:pt>
                <c:pt idx="3">
                  <c:v>LTM22</c:v>
                </c:pt>
              </c:strCache>
            </c:strRef>
          </c:cat>
          <c:val>
            <c:numRef>
              <c:f>KFI!$K$39:$N$39</c:f>
              <c:numCache>
                <c:formatCode>0.0%;\(0.0%\);\-</c:formatCode>
                <c:ptCount val="4"/>
                <c:pt idx="0">
                  <c:v>-0.12870040739533758</c:v>
                </c:pt>
                <c:pt idx="1">
                  <c:v>-7.480330289467858E-3</c:v>
                </c:pt>
                <c:pt idx="2">
                  <c:v>0.10347128311317795</c:v>
                </c:pt>
                <c:pt idx="3">
                  <c:v>0.10387142728915648</c:v>
                </c:pt>
              </c:numCache>
            </c:numRef>
          </c:val>
          <c:smooth val="0"/>
          <c:extLst>
            <c:ext xmlns:c16="http://schemas.microsoft.com/office/drawing/2014/chart" uri="{C3380CC4-5D6E-409C-BE32-E72D297353CC}">
              <c16:uniqueId val="{00000003-6473-4FD2-AE17-F0D40190EE14}"/>
            </c:ext>
          </c:extLst>
        </c:ser>
        <c:dLbls>
          <c:showLegendKey val="0"/>
          <c:showVal val="0"/>
          <c:showCatName val="0"/>
          <c:showSerName val="0"/>
          <c:showPercent val="0"/>
          <c:showBubbleSize val="0"/>
        </c:dLbls>
        <c:marker val="1"/>
        <c:smooth val="0"/>
        <c:axId val="382511551"/>
        <c:axId val="1896497039"/>
      </c:lineChart>
      <c:catAx>
        <c:axId val="3825103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1896499535"/>
        <c:crosses val="autoZero"/>
        <c:auto val="1"/>
        <c:lblAlgn val="ctr"/>
        <c:lblOffset val="100"/>
        <c:noMultiLvlLbl val="0"/>
      </c:catAx>
      <c:valAx>
        <c:axId val="1896499535"/>
        <c:scaling>
          <c:orientation val="minMax"/>
        </c:scaling>
        <c:delete val="0"/>
        <c:axPos val="l"/>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00" b="0" i="0" u="none" strike="noStrike" kern="1200" baseline="0">
                <a:solidFill>
                  <a:schemeClr val="bg1"/>
                </a:solidFill>
                <a:latin typeface="Arial" panose="020B0604020202020204" pitchFamily="34" charset="0"/>
                <a:ea typeface="+mn-ea"/>
                <a:cs typeface="Arial" panose="020B0604020202020204" pitchFamily="34" charset="0"/>
              </a:defRPr>
            </a:pPr>
            <a:endParaRPr lang="ko-KR"/>
          </a:p>
        </c:txPr>
        <c:crossAx val="382510351"/>
        <c:crosses val="autoZero"/>
        <c:crossBetween val="between"/>
      </c:valAx>
      <c:valAx>
        <c:axId val="1896497039"/>
        <c:scaling>
          <c:orientation val="minMax"/>
        </c:scaling>
        <c:delete val="0"/>
        <c:axPos val="r"/>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00" b="0" i="0" u="none" strike="noStrike" kern="1200" baseline="0">
                <a:solidFill>
                  <a:schemeClr val="bg1"/>
                </a:solidFill>
                <a:latin typeface="Arial" panose="020B0604020202020204" pitchFamily="34" charset="0"/>
                <a:ea typeface="+mn-ea"/>
                <a:cs typeface="Arial" panose="020B0604020202020204" pitchFamily="34" charset="0"/>
              </a:defRPr>
            </a:pPr>
            <a:endParaRPr lang="ko-KR"/>
          </a:p>
        </c:txPr>
        <c:crossAx val="382511551"/>
        <c:crosses val="max"/>
        <c:crossBetween val="between"/>
      </c:valAx>
      <c:catAx>
        <c:axId val="382511551"/>
        <c:scaling>
          <c:orientation val="minMax"/>
        </c:scaling>
        <c:delete val="1"/>
        <c:axPos val="b"/>
        <c:numFmt formatCode="General" sourceLinked="1"/>
        <c:majorTickMark val="none"/>
        <c:minorTickMark val="none"/>
        <c:tickLblPos val="nextTo"/>
        <c:crossAx val="1896497039"/>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legend>
    <c:plotVisOnly val="1"/>
    <c:dispBlanksAs val="gap"/>
    <c:showDLblsOverMax val="0"/>
  </c:chart>
  <c:spPr>
    <a:noFill/>
    <a:ln>
      <a:noFill/>
    </a:ln>
    <a:effectLst/>
  </c:spPr>
  <c:txPr>
    <a:bodyPr/>
    <a:lstStyle/>
    <a:p>
      <a:pPr>
        <a:defRPr sz="800">
          <a:latin typeface="Arial" panose="020B0604020202020204" pitchFamily="34" charset="0"/>
          <a:cs typeface="Arial" panose="020B0604020202020204" pitchFamily="34" charset="0"/>
        </a:defRPr>
      </a:pPr>
      <a:endParaRPr lang="ko-K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ko-KR" altLang="en-US" sz="960" b="1">
                <a:solidFill>
                  <a:srgbClr val="00338D"/>
                </a:solidFill>
              </a:rPr>
              <a:t>월별 현금 증감</a:t>
            </a:r>
          </a:p>
        </c:rich>
      </c:tx>
      <c:layout>
        <c:manualLayout>
          <c:xMode val="edge"/>
          <c:yMode val="edge"/>
          <c:x val="5.4468000613723847E-4"/>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endParaRPr lang="ko-KR"/>
        </a:p>
      </c:txPr>
    </c:title>
    <c:autoTitleDeleted val="0"/>
    <c:plotArea>
      <c:layout>
        <c:manualLayout>
          <c:layoutTarget val="inner"/>
          <c:xMode val="edge"/>
          <c:yMode val="edge"/>
          <c:x val="0.16925446078033196"/>
          <c:y val="0.25715166674959328"/>
          <c:w val="0.74909463700391776"/>
          <c:h val="0.47203714509293049"/>
        </c:manualLayout>
      </c:layout>
      <c:barChart>
        <c:barDir val="col"/>
        <c:grouping val="clustered"/>
        <c:varyColors val="0"/>
        <c:ser>
          <c:idx val="1"/>
          <c:order val="1"/>
          <c:tx>
            <c:strRef>
              <c:f>'Net Debt'!$B$47:$D$47</c:f>
              <c:strCache>
                <c:ptCount val="3"/>
                <c:pt idx="0">
                  <c:v>증가</c:v>
                </c:pt>
              </c:strCache>
            </c:strRef>
          </c:tx>
          <c:spPr>
            <a:solidFill>
              <a:srgbClr val="0091DA">
                <a:alpha val="50000"/>
              </a:srgbClr>
            </a:solidFill>
            <a:ln>
              <a:noFill/>
            </a:ln>
            <a:effectLst/>
          </c:spPr>
          <c:invertIfNegative val="0"/>
          <c:cat>
            <c:numRef>
              <c:f>'Net Debt'!$R$45:$BG$45</c:f>
              <c:numCache>
                <c:formatCode>m/d/yyyy</c:formatCode>
                <c:ptCount val="42"/>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pt idx="33">
                  <c:v>44500</c:v>
                </c:pt>
                <c:pt idx="34">
                  <c:v>44530</c:v>
                </c:pt>
                <c:pt idx="35">
                  <c:v>44561</c:v>
                </c:pt>
                <c:pt idx="36">
                  <c:v>44592</c:v>
                </c:pt>
                <c:pt idx="37">
                  <c:v>44620</c:v>
                </c:pt>
                <c:pt idx="38">
                  <c:v>44651</c:v>
                </c:pt>
                <c:pt idx="39">
                  <c:v>44681</c:v>
                </c:pt>
                <c:pt idx="40">
                  <c:v>44712</c:v>
                </c:pt>
                <c:pt idx="41">
                  <c:v>44742</c:v>
                </c:pt>
              </c:numCache>
            </c:numRef>
          </c:cat>
          <c:val>
            <c:numRef>
              <c:f>'Net Debt'!$R$47:$BG$47</c:f>
              <c:numCache>
                <c:formatCode>#,##0,,;\(#,##0,,\);\-</c:formatCode>
                <c:ptCount val="42"/>
                <c:pt idx="0">
                  <c:v>512176580</c:v>
                </c:pt>
                <c:pt idx="1">
                  <c:v>1244831842</c:v>
                </c:pt>
                <c:pt idx="2">
                  <c:v>2241583007</c:v>
                </c:pt>
                <c:pt idx="3">
                  <c:v>1292773386</c:v>
                </c:pt>
                <c:pt idx="4">
                  <c:v>1688391870</c:v>
                </c:pt>
                <c:pt idx="5">
                  <c:v>1007990401</c:v>
                </c:pt>
                <c:pt idx="6">
                  <c:v>6444248560</c:v>
                </c:pt>
                <c:pt idx="7">
                  <c:v>3600536735</c:v>
                </c:pt>
                <c:pt idx="8">
                  <c:v>3450979233</c:v>
                </c:pt>
                <c:pt idx="9">
                  <c:v>782816800</c:v>
                </c:pt>
                <c:pt idx="10">
                  <c:v>515007790</c:v>
                </c:pt>
                <c:pt idx="11">
                  <c:v>3516257217</c:v>
                </c:pt>
                <c:pt idx="12">
                  <c:v>1921607514</c:v>
                </c:pt>
                <c:pt idx="13">
                  <c:v>4113537088</c:v>
                </c:pt>
                <c:pt idx="14">
                  <c:v>5025717835</c:v>
                </c:pt>
                <c:pt idx="15">
                  <c:v>3965313999</c:v>
                </c:pt>
                <c:pt idx="16">
                  <c:v>8802319899</c:v>
                </c:pt>
                <c:pt idx="17">
                  <c:v>4203149888</c:v>
                </c:pt>
                <c:pt idx="18">
                  <c:v>4437371988</c:v>
                </c:pt>
                <c:pt idx="19">
                  <c:v>1795243370</c:v>
                </c:pt>
                <c:pt idx="20">
                  <c:v>4044770161</c:v>
                </c:pt>
                <c:pt idx="21">
                  <c:v>4543391676</c:v>
                </c:pt>
                <c:pt idx="22">
                  <c:v>4608220369</c:v>
                </c:pt>
                <c:pt idx="23">
                  <c:v>4985861850</c:v>
                </c:pt>
                <c:pt idx="24">
                  <c:v>4202212614</c:v>
                </c:pt>
                <c:pt idx="25">
                  <c:v>1718163092</c:v>
                </c:pt>
                <c:pt idx="26">
                  <c:v>5501737750</c:v>
                </c:pt>
                <c:pt idx="27">
                  <c:v>6081260598</c:v>
                </c:pt>
                <c:pt idx="28">
                  <c:v>3881850673</c:v>
                </c:pt>
                <c:pt idx="29">
                  <c:v>7079207257</c:v>
                </c:pt>
                <c:pt idx="30">
                  <c:v>4154534434</c:v>
                </c:pt>
                <c:pt idx="31">
                  <c:v>1629075797</c:v>
                </c:pt>
                <c:pt idx="32">
                  <c:v>3155094380</c:v>
                </c:pt>
                <c:pt idx="33">
                  <c:v>4137626902</c:v>
                </c:pt>
                <c:pt idx="34">
                  <c:v>1332071724</c:v>
                </c:pt>
                <c:pt idx="35">
                  <c:v>531077674</c:v>
                </c:pt>
                <c:pt idx="36">
                  <c:v>2435747007</c:v>
                </c:pt>
                <c:pt idx="37">
                  <c:v>2612052180</c:v>
                </c:pt>
                <c:pt idx="38">
                  <c:v>2004508451</c:v>
                </c:pt>
                <c:pt idx="39">
                  <c:v>2139727853</c:v>
                </c:pt>
                <c:pt idx="40">
                  <c:v>1683649162</c:v>
                </c:pt>
                <c:pt idx="41">
                  <c:v>1873514715</c:v>
                </c:pt>
              </c:numCache>
            </c:numRef>
          </c:val>
          <c:extLst>
            <c:ext xmlns:c16="http://schemas.microsoft.com/office/drawing/2014/chart" uri="{C3380CC4-5D6E-409C-BE32-E72D297353CC}">
              <c16:uniqueId val="{00000000-B76A-4EE8-B7D6-45A6D64BFD9F}"/>
            </c:ext>
          </c:extLst>
        </c:ser>
        <c:ser>
          <c:idx val="2"/>
          <c:order val="2"/>
          <c:tx>
            <c:strRef>
              <c:f>'Net Debt'!$B$48:$D$48</c:f>
              <c:strCache>
                <c:ptCount val="3"/>
                <c:pt idx="0">
                  <c:v>감소</c:v>
                </c:pt>
              </c:strCache>
            </c:strRef>
          </c:tx>
          <c:spPr>
            <a:solidFill>
              <a:srgbClr val="005EB8">
                <a:alpha val="50000"/>
              </a:srgbClr>
            </a:solidFill>
            <a:ln>
              <a:noFill/>
            </a:ln>
            <a:effectLst/>
          </c:spPr>
          <c:invertIfNegative val="0"/>
          <c:cat>
            <c:numRef>
              <c:f>'Net Debt'!$R$45:$BG$45</c:f>
              <c:numCache>
                <c:formatCode>m/d/yyyy</c:formatCode>
                <c:ptCount val="42"/>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pt idx="33">
                  <c:v>44500</c:v>
                </c:pt>
                <c:pt idx="34">
                  <c:v>44530</c:v>
                </c:pt>
                <c:pt idx="35">
                  <c:v>44561</c:v>
                </c:pt>
                <c:pt idx="36">
                  <c:v>44592</c:v>
                </c:pt>
                <c:pt idx="37">
                  <c:v>44620</c:v>
                </c:pt>
                <c:pt idx="38">
                  <c:v>44651</c:v>
                </c:pt>
                <c:pt idx="39">
                  <c:v>44681</c:v>
                </c:pt>
                <c:pt idx="40">
                  <c:v>44712</c:v>
                </c:pt>
                <c:pt idx="41">
                  <c:v>44742</c:v>
                </c:pt>
              </c:numCache>
            </c:numRef>
          </c:cat>
          <c:val>
            <c:numRef>
              <c:f>'Net Debt'!$R$48:$BG$48</c:f>
              <c:numCache>
                <c:formatCode>#,##0,,;\(#,##0,,\);\-</c:formatCode>
                <c:ptCount val="42"/>
                <c:pt idx="0">
                  <c:v>554005762</c:v>
                </c:pt>
                <c:pt idx="1">
                  <c:v>1261626157</c:v>
                </c:pt>
                <c:pt idx="2">
                  <c:v>2159906285</c:v>
                </c:pt>
                <c:pt idx="3">
                  <c:v>1347463417</c:v>
                </c:pt>
                <c:pt idx="4">
                  <c:v>1623476209</c:v>
                </c:pt>
                <c:pt idx="5">
                  <c:v>1124896377</c:v>
                </c:pt>
                <c:pt idx="6">
                  <c:v>6443430275</c:v>
                </c:pt>
                <c:pt idx="7">
                  <c:v>2540284100</c:v>
                </c:pt>
                <c:pt idx="8">
                  <c:v>4511928124</c:v>
                </c:pt>
                <c:pt idx="9">
                  <c:v>783466672</c:v>
                </c:pt>
                <c:pt idx="10">
                  <c:v>514227509</c:v>
                </c:pt>
                <c:pt idx="11">
                  <c:v>3516947725</c:v>
                </c:pt>
                <c:pt idx="12">
                  <c:v>1920301622</c:v>
                </c:pt>
                <c:pt idx="13">
                  <c:v>4073968340</c:v>
                </c:pt>
                <c:pt idx="14">
                  <c:v>5065585047</c:v>
                </c:pt>
                <c:pt idx="15">
                  <c:v>3961451053</c:v>
                </c:pt>
                <c:pt idx="16">
                  <c:v>8313533953</c:v>
                </c:pt>
                <c:pt idx="17">
                  <c:v>4692581413</c:v>
                </c:pt>
                <c:pt idx="18">
                  <c:v>4441511087</c:v>
                </c:pt>
                <c:pt idx="19">
                  <c:v>1793776557</c:v>
                </c:pt>
                <c:pt idx="20">
                  <c:v>4040058312</c:v>
                </c:pt>
                <c:pt idx="21">
                  <c:v>4545536433</c:v>
                </c:pt>
                <c:pt idx="22">
                  <c:v>4609459960</c:v>
                </c:pt>
                <c:pt idx="23">
                  <c:v>4965685517</c:v>
                </c:pt>
                <c:pt idx="24">
                  <c:v>4032943665</c:v>
                </c:pt>
                <c:pt idx="25">
                  <c:v>1846372453</c:v>
                </c:pt>
                <c:pt idx="26">
                  <c:v>4026781796</c:v>
                </c:pt>
                <c:pt idx="27">
                  <c:v>6047360327</c:v>
                </c:pt>
                <c:pt idx="28">
                  <c:v>3717689362</c:v>
                </c:pt>
                <c:pt idx="29">
                  <c:v>7070399807</c:v>
                </c:pt>
                <c:pt idx="30">
                  <c:v>4938029965</c:v>
                </c:pt>
                <c:pt idx="31">
                  <c:v>2254701217</c:v>
                </c:pt>
                <c:pt idx="32">
                  <c:v>2524942679</c:v>
                </c:pt>
                <c:pt idx="33">
                  <c:v>4858289203</c:v>
                </c:pt>
                <c:pt idx="34">
                  <c:v>1575230804</c:v>
                </c:pt>
                <c:pt idx="35">
                  <c:v>531755113</c:v>
                </c:pt>
                <c:pt idx="36">
                  <c:v>2436285549</c:v>
                </c:pt>
                <c:pt idx="37">
                  <c:v>2036348085</c:v>
                </c:pt>
                <c:pt idx="38">
                  <c:v>2522493959</c:v>
                </c:pt>
                <c:pt idx="39">
                  <c:v>2169540446</c:v>
                </c:pt>
                <c:pt idx="40">
                  <c:v>1684686185</c:v>
                </c:pt>
                <c:pt idx="41">
                  <c:v>1901760122</c:v>
                </c:pt>
              </c:numCache>
            </c:numRef>
          </c:val>
          <c:extLst>
            <c:ext xmlns:c16="http://schemas.microsoft.com/office/drawing/2014/chart" uri="{C3380CC4-5D6E-409C-BE32-E72D297353CC}">
              <c16:uniqueId val="{00000001-B76A-4EE8-B7D6-45A6D64BFD9F}"/>
            </c:ext>
          </c:extLst>
        </c:ser>
        <c:dLbls>
          <c:showLegendKey val="0"/>
          <c:showVal val="0"/>
          <c:showCatName val="0"/>
          <c:showSerName val="0"/>
          <c:showPercent val="0"/>
          <c:showBubbleSize val="0"/>
        </c:dLbls>
        <c:gapWidth val="30"/>
        <c:axId val="1815452736"/>
        <c:axId val="1815450656"/>
      </c:barChart>
      <c:lineChart>
        <c:grouping val="standard"/>
        <c:varyColors val="0"/>
        <c:ser>
          <c:idx val="0"/>
          <c:order val="0"/>
          <c:tx>
            <c:strRef>
              <c:f>'Net Debt'!$B$46:$D$46</c:f>
              <c:strCache>
                <c:ptCount val="3"/>
                <c:pt idx="0">
                  <c:v>보통예금</c:v>
                </c:pt>
              </c:strCache>
            </c:strRef>
          </c:tx>
          <c:spPr>
            <a:ln w="25400" cap="rnd">
              <a:solidFill>
                <a:srgbClr val="6D2077"/>
              </a:solidFill>
              <a:round/>
            </a:ln>
            <a:effectLst/>
          </c:spPr>
          <c:marker>
            <c:symbol val="none"/>
          </c:marker>
          <c:dLbls>
            <c:dLbl>
              <c:idx val="1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76A-4EE8-B7D6-45A6D64BFD9F}"/>
                </c:ext>
              </c:extLst>
            </c:dLbl>
            <c:dLbl>
              <c:idx val="2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76A-4EE8-B7D6-45A6D64BFD9F}"/>
                </c:ext>
              </c:extLst>
            </c:dLbl>
            <c:dLbl>
              <c:idx val="35"/>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76A-4EE8-B7D6-45A6D64BFD9F}"/>
                </c:ext>
              </c:extLst>
            </c:dLbl>
            <c:dLbl>
              <c:idx val="4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76A-4EE8-B7D6-45A6D64BFD9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'Net Debt'!$R$45:$BG$45</c:f>
              <c:numCache>
                <c:formatCode>m/d/yyyy</c:formatCode>
                <c:ptCount val="42"/>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pt idx="33">
                  <c:v>44500</c:v>
                </c:pt>
                <c:pt idx="34">
                  <c:v>44530</c:v>
                </c:pt>
                <c:pt idx="35">
                  <c:v>44561</c:v>
                </c:pt>
                <c:pt idx="36">
                  <c:v>44592</c:v>
                </c:pt>
                <c:pt idx="37">
                  <c:v>44620</c:v>
                </c:pt>
                <c:pt idx="38">
                  <c:v>44651</c:v>
                </c:pt>
                <c:pt idx="39">
                  <c:v>44681</c:v>
                </c:pt>
                <c:pt idx="40">
                  <c:v>44712</c:v>
                </c:pt>
                <c:pt idx="41">
                  <c:v>44742</c:v>
                </c:pt>
              </c:numCache>
            </c:numRef>
          </c:cat>
          <c:val>
            <c:numRef>
              <c:f>'Net Debt'!$R$46:$BG$46</c:f>
              <c:numCache>
                <c:formatCode>#,##0,,;\(#,##0,,\);\-</c:formatCode>
                <c:ptCount val="42"/>
                <c:pt idx="0">
                  <c:v>42384260</c:v>
                </c:pt>
                <c:pt idx="1">
                  <c:v>25589945</c:v>
                </c:pt>
                <c:pt idx="2">
                  <c:v>107266667</c:v>
                </c:pt>
                <c:pt idx="3">
                  <c:v>52576636</c:v>
                </c:pt>
                <c:pt idx="4">
                  <c:v>117492297</c:v>
                </c:pt>
                <c:pt idx="5">
                  <c:v>586321</c:v>
                </c:pt>
                <c:pt idx="6">
                  <c:v>1404606</c:v>
                </c:pt>
                <c:pt idx="7">
                  <c:v>1061657241</c:v>
                </c:pt>
                <c:pt idx="8">
                  <c:v>708350</c:v>
                </c:pt>
                <c:pt idx="9">
                  <c:v>58478</c:v>
                </c:pt>
                <c:pt idx="10">
                  <c:v>838759</c:v>
                </c:pt>
                <c:pt idx="11">
                  <c:v>148251</c:v>
                </c:pt>
                <c:pt idx="12">
                  <c:v>1454143</c:v>
                </c:pt>
                <c:pt idx="13">
                  <c:v>41022891</c:v>
                </c:pt>
                <c:pt idx="14">
                  <c:v>1155679</c:v>
                </c:pt>
                <c:pt idx="15">
                  <c:v>5018625</c:v>
                </c:pt>
                <c:pt idx="16">
                  <c:v>493804571</c:v>
                </c:pt>
                <c:pt idx="17">
                  <c:v>4373046</c:v>
                </c:pt>
                <c:pt idx="18">
                  <c:v>233947</c:v>
                </c:pt>
                <c:pt idx="19">
                  <c:v>1700760</c:v>
                </c:pt>
                <c:pt idx="20">
                  <c:v>6412609</c:v>
                </c:pt>
                <c:pt idx="21">
                  <c:v>4267852</c:v>
                </c:pt>
                <c:pt idx="22">
                  <c:v>3028261</c:v>
                </c:pt>
                <c:pt idx="23">
                  <c:v>23204594</c:v>
                </c:pt>
                <c:pt idx="24">
                  <c:v>192473543</c:v>
                </c:pt>
                <c:pt idx="25">
                  <c:v>64264182</c:v>
                </c:pt>
                <c:pt idx="26">
                  <c:v>1539220136</c:v>
                </c:pt>
                <c:pt idx="27">
                  <c:v>1573120407</c:v>
                </c:pt>
                <c:pt idx="28">
                  <c:v>1737281718</c:v>
                </c:pt>
                <c:pt idx="29">
                  <c:v>1746089168</c:v>
                </c:pt>
                <c:pt idx="30">
                  <c:v>962593637</c:v>
                </c:pt>
                <c:pt idx="31">
                  <c:v>336968217</c:v>
                </c:pt>
                <c:pt idx="32">
                  <c:v>967119918</c:v>
                </c:pt>
                <c:pt idx="33">
                  <c:v>246457617</c:v>
                </c:pt>
                <c:pt idx="34">
                  <c:v>3298537</c:v>
                </c:pt>
                <c:pt idx="35">
                  <c:v>2621098</c:v>
                </c:pt>
                <c:pt idx="36">
                  <c:v>2082556</c:v>
                </c:pt>
                <c:pt idx="37">
                  <c:v>577786651</c:v>
                </c:pt>
                <c:pt idx="38">
                  <c:v>59801143</c:v>
                </c:pt>
                <c:pt idx="39">
                  <c:v>29988550</c:v>
                </c:pt>
                <c:pt idx="40">
                  <c:v>28951527</c:v>
                </c:pt>
                <c:pt idx="41">
                  <c:v>706120</c:v>
                </c:pt>
              </c:numCache>
            </c:numRef>
          </c:val>
          <c:smooth val="0"/>
          <c:extLst>
            <c:ext xmlns:c16="http://schemas.microsoft.com/office/drawing/2014/chart" uri="{C3380CC4-5D6E-409C-BE32-E72D297353CC}">
              <c16:uniqueId val="{00000006-B76A-4EE8-B7D6-45A6D64BFD9F}"/>
            </c:ext>
          </c:extLst>
        </c:ser>
        <c:dLbls>
          <c:showLegendKey val="0"/>
          <c:showVal val="0"/>
          <c:showCatName val="0"/>
          <c:showSerName val="0"/>
          <c:showPercent val="0"/>
          <c:showBubbleSize val="0"/>
        </c:dLbls>
        <c:marker val="1"/>
        <c:smooth val="0"/>
        <c:axId val="1815452736"/>
        <c:axId val="1815450656"/>
      </c:lineChart>
      <c:dateAx>
        <c:axId val="1815452736"/>
        <c:scaling>
          <c:orientation val="minMax"/>
        </c:scaling>
        <c:delete val="0"/>
        <c:axPos val="b"/>
        <c:majorGridlines>
          <c:spPr>
            <a:ln w="9525" cap="flat" cmpd="sng" algn="ctr">
              <a:solidFill>
                <a:schemeClr val="tx1">
                  <a:lumMod val="15000"/>
                  <a:lumOff val="85000"/>
                </a:schemeClr>
              </a:solidFill>
              <a:round/>
            </a:ln>
            <a:effectLst/>
          </c:spPr>
        </c:majorGridlines>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15450656"/>
        <c:crosses val="autoZero"/>
        <c:auto val="1"/>
        <c:lblOffset val="100"/>
        <c:baseTimeUnit val="months"/>
        <c:majorUnit val="12"/>
        <c:majorTimeUnit val="months"/>
        <c:minorUnit val="3"/>
        <c:minorTimeUnit val="months"/>
      </c:dateAx>
      <c:valAx>
        <c:axId val="1815450656"/>
        <c:scaling>
          <c:orientation val="minMax"/>
        </c:scaling>
        <c:delete val="0"/>
        <c:axPos val="l"/>
        <c:title>
          <c:tx>
            <c:rich>
              <a:bodyPr rot="-54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altLang="ko-KR" sz="900"/>
                  <a:t>KRW</a:t>
                </a:r>
                <a:r>
                  <a:rPr lang="en-US" altLang="ko-KR" sz="900" baseline="0"/>
                  <a:t> m</a:t>
                </a:r>
                <a:endParaRPr lang="ko-KR" altLang="en-US" sz="900"/>
              </a:p>
            </c:rich>
          </c:tx>
          <c:layout>
            <c:manualLayout>
              <c:xMode val="edge"/>
              <c:yMode val="edge"/>
              <c:x val="2.5217059720755605E-2"/>
              <c:y val="0.29130937364588672"/>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815452736"/>
        <c:crosses val="autoZero"/>
        <c:crossBetween val="between"/>
        <c:majorUnit val="2000000000"/>
      </c:valAx>
      <c:spPr>
        <a:noFill/>
        <a:ln>
          <a:noFill/>
        </a:ln>
        <a:effectLst/>
      </c:spPr>
    </c:plotArea>
    <c:legend>
      <c:legendPos val="r"/>
      <c:layout>
        <c:manualLayout>
          <c:xMode val="edge"/>
          <c:yMode val="edge"/>
          <c:x val="0.25702420599463893"/>
          <c:y val="0.85602229946918795"/>
          <c:w val="0.52016286248070831"/>
          <c:h val="0.12267140661803684"/>
        </c:manualLayout>
      </c:layout>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ysClr val="windowText" lastClr="000000"/>
          </a:solidFill>
          <a:latin typeface="Arial" panose="020B0604020202020204" pitchFamily="34" charset="0"/>
          <a:cs typeface="Arial" panose="020B0604020202020204" pitchFamily="34" charset="0"/>
        </a:defRPr>
      </a:pPr>
      <a:endParaRPr lang="ko-K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1" i="0" u="none" strike="noStrike" kern="1200" spc="0" baseline="0">
                <a:solidFill>
                  <a:srgbClr val="00338D"/>
                </a:solidFill>
                <a:latin typeface="Arial" panose="020B0604020202020204" pitchFamily="34" charset="0"/>
                <a:ea typeface="+mj-ea"/>
                <a:cs typeface="Arial" panose="020B0604020202020204" pitchFamily="34" charset="0"/>
              </a:defRPr>
            </a:pPr>
            <a:r>
              <a:rPr lang="ko-KR" altLang="en-US" b="1">
                <a:solidFill>
                  <a:srgbClr val="00338D"/>
                </a:solidFill>
              </a:rPr>
              <a:t>회전기일</a:t>
            </a:r>
          </a:p>
        </c:rich>
      </c:tx>
      <c:layout>
        <c:manualLayout>
          <c:xMode val="edge"/>
          <c:yMode val="edge"/>
          <c:x val="3.2784529365920924E-3"/>
          <c:y val="5.9964719969479371E-3"/>
        </c:manualLayout>
      </c:layout>
      <c:overlay val="0"/>
      <c:spPr>
        <a:noFill/>
        <a:ln>
          <a:noFill/>
        </a:ln>
        <a:effectLst/>
      </c:spPr>
      <c:txPr>
        <a:bodyPr rot="0" spcFirstLastPara="1" vertOverflow="ellipsis" vert="horz" wrap="square" anchor="ctr" anchorCtr="1"/>
        <a:lstStyle/>
        <a:p>
          <a:pPr>
            <a:defRPr sz="1080" b="1" i="0" u="none" strike="noStrike" kern="1200" spc="0" baseline="0">
              <a:solidFill>
                <a:srgbClr val="00338D"/>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3.4963269054178146E-2"/>
          <c:y val="0.18450680028632785"/>
          <c:w val="0.88668663911845724"/>
          <c:h val="0.59505130040563115"/>
        </c:manualLayout>
      </c:layout>
      <c:lineChart>
        <c:grouping val="standard"/>
        <c:varyColors val="0"/>
        <c:ser>
          <c:idx val="0"/>
          <c:order val="0"/>
          <c:tx>
            <c:strRef>
              <c:f>NWC!$C$12:$D$12</c:f>
              <c:strCache>
                <c:ptCount val="2"/>
                <c:pt idx="0">
                  <c:v>DSO</c:v>
                </c:pt>
              </c:strCache>
            </c:strRef>
          </c:tx>
          <c:spPr>
            <a:ln w="19050" cap="rnd">
              <a:solidFill>
                <a:schemeClr val="accent1"/>
              </a:solidFill>
              <a:round/>
            </a:ln>
            <a:effectLst/>
          </c:spPr>
          <c:marker>
            <c:symbol val="diamond"/>
            <c:size val="4"/>
            <c:spPr>
              <a:solidFill>
                <a:schemeClr val="accent1"/>
              </a:solidFill>
              <a:ln w="9525">
                <a:solidFill>
                  <a:schemeClr val="accent1"/>
                </a:solid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NWC!$F$3:$J$3</c:f>
              <c:numCache>
                <c:formatCode>General</c:formatCode>
                <c:ptCount val="4"/>
                <c:pt idx="0">
                  <c:v>2019</c:v>
                </c:pt>
                <c:pt idx="1">
                  <c:v>2020</c:v>
                </c:pt>
                <c:pt idx="2">
                  <c:v>2021</c:v>
                </c:pt>
                <c:pt idx="3">
                  <c:v>2022</c:v>
                </c:pt>
              </c:numCache>
            </c:numRef>
          </c:cat>
          <c:val>
            <c:numRef>
              <c:f>NWC!$F$12:$J$12</c:f>
              <c:numCache>
                <c:formatCode>0.0" days";\-0.0" days";\-</c:formatCode>
                <c:ptCount val="4"/>
                <c:pt idx="0">
                  <c:v>14.422705783170061</c:v>
                </c:pt>
                <c:pt idx="1">
                  <c:v>9.6817426357383827</c:v>
                </c:pt>
                <c:pt idx="2">
                  <c:v>11.625076064725487</c:v>
                </c:pt>
                <c:pt idx="3">
                  <c:v>10.304096669314179</c:v>
                </c:pt>
              </c:numCache>
            </c:numRef>
          </c:val>
          <c:smooth val="0"/>
          <c:extLst>
            <c:ext xmlns:c16="http://schemas.microsoft.com/office/drawing/2014/chart" uri="{C3380CC4-5D6E-409C-BE32-E72D297353CC}">
              <c16:uniqueId val="{00000000-B300-443C-B70A-3E2F494F1503}"/>
            </c:ext>
          </c:extLst>
        </c:ser>
        <c:ser>
          <c:idx val="1"/>
          <c:order val="1"/>
          <c:tx>
            <c:strRef>
              <c:f>NWC!$C$13:$D$13</c:f>
              <c:strCache>
                <c:ptCount val="2"/>
                <c:pt idx="0">
                  <c:v>DIO</c:v>
                </c:pt>
              </c:strCache>
            </c:strRef>
          </c:tx>
          <c:spPr>
            <a:ln w="19050" cap="rnd">
              <a:solidFill>
                <a:schemeClr val="accent2"/>
              </a:solidFill>
              <a:round/>
            </a:ln>
            <a:effectLst/>
          </c:spPr>
          <c:marker>
            <c:symbol val="diamond"/>
            <c:size val="5"/>
            <c:spPr>
              <a:solidFill>
                <a:schemeClr val="accent2"/>
              </a:solidFill>
              <a:ln w="9525">
                <a:solidFill>
                  <a:schemeClr val="accent2"/>
                </a:solidFill>
              </a:ln>
              <a:effectLst/>
            </c:spPr>
          </c:marker>
          <c:dLbls>
            <c:dLbl>
              <c:idx val="0"/>
              <c:layout>
                <c:manualLayout>
                  <c:x val="-7.1459366391184567E-2"/>
                  <c:y val="3.134860415175375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300-443C-B70A-3E2F494F1503}"/>
                </c:ext>
              </c:extLst>
            </c:dLbl>
            <c:dLbl>
              <c:idx val="1"/>
              <c:layout>
                <c:manualLayout>
                  <c:x val="-7.4374885215794356E-2"/>
                  <c:y val="4.34698162729657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300-443C-B70A-3E2F494F1503}"/>
                </c:ext>
              </c:extLst>
            </c:dLbl>
            <c:dLbl>
              <c:idx val="2"/>
              <c:layout>
                <c:manualLayout>
                  <c:x val="-7.1459366391184567E-2"/>
                  <c:y val="3.740921021235981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300-443C-B70A-3E2F494F1503}"/>
                </c:ext>
              </c:extLst>
            </c:dLbl>
            <c:dLbl>
              <c:idx val="3"/>
              <c:layout>
                <c:manualLayout>
                  <c:x val="-8.1671028466483012E-2"/>
                  <c:y val="4.34698162729657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300-443C-B70A-3E2F494F1503}"/>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NWC!$F$3:$J$3</c:f>
              <c:numCache>
                <c:formatCode>General</c:formatCode>
                <c:ptCount val="4"/>
                <c:pt idx="0">
                  <c:v>2019</c:v>
                </c:pt>
                <c:pt idx="1">
                  <c:v>2020</c:v>
                </c:pt>
                <c:pt idx="2">
                  <c:v>2021</c:v>
                </c:pt>
                <c:pt idx="3">
                  <c:v>2022</c:v>
                </c:pt>
              </c:numCache>
            </c:numRef>
          </c:cat>
          <c:val>
            <c:numRef>
              <c:f>NWC!$F$13:$J$13</c:f>
              <c:numCache>
                <c:formatCode>0.0" days";\-0.0" days";\-</c:formatCode>
                <c:ptCount val="4"/>
                <c:pt idx="0">
                  <c:v>8.0855280623412327</c:v>
                </c:pt>
                <c:pt idx="1">
                  <c:v>9.5133940925494773</c:v>
                </c:pt>
                <c:pt idx="2">
                  <c:v>9.6766981121356697</c:v>
                </c:pt>
                <c:pt idx="3">
                  <c:v>11.568793167747337</c:v>
                </c:pt>
              </c:numCache>
            </c:numRef>
          </c:val>
          <c:smooth val="0"/>
          <c:extLst>
            <c:ext xmlns:c16="http://schemas.microsoft.com/office/drawing/2014/chart" uri="{C3380CC4-5D6E-409C-BE32-E72D297353CC}">
              <c16:uniqueId val="{00000001-B300-443C-B70A-3E2F494F1503}"/>
            </c:ext>
          </c:extLst>
        </c:ser>
        <c:ser>
          <c:idx val="2"/>
          <c:order val="2"/>
          <c:tx>
            <c:strRef>
              <c:f>NWC!$C$14:$D$14</c:f>
              <c:strCache>
                <c:ptCount val="2"/>
                <c:pt idx="0">
                  <c:v>DPO</c:v>
                </c:pt>
              </c:strCache>
            </c:strRef>
          </c:tx>
          <c:spPr>
            <a:ln w="19050" cap="rnd">
              <a:solidFill>
                <a:schemeClr val="accent3"/>
              </a:solidFill>
              <a:round/>
            </a:ln>
            <a:effectLst/>
          </c:spPr>
          <c:marker>
            <c:symbol val="diamond"/>
            <c:size val="4"/>
            <c:spPr>
              <a:solidFill>
                <a:schemeClr val="accent3"/>
              </a:solidFill>
              <a:ln w="9525">
                <a:solidFill>
                  <a:schemeClr val="accent3"/>
                </a:solidFill>
              </a:ln>
              <a:effectLst/>
            </c:spPr>
          </c:marker>
          <c:dLbls>
            <c:dLbl>
              <c:idx val="1"/>
              <c:layout>
                <c:manualLayout>
                  <c:x val="-5.0943755739210284E-2"/>
                  <c:y val="-6.13371510379384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300-443C-B70A-3E2F494F1503}"/>
                </c:ext>
              </c:extLst>
            </c:dLbl>
            <c:dLbl>
              <c:idx val="2"/>
              <c:layout>
                <c:manualLayout>
                  <c:x val="-7.1466712580348937E-2"/>
                  <c:y val="-5.25607253638749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300-443C-B70A-3E2F494F1503}"/>
                </c:ext>
              </c:extLst>
            </c:dLbl>
            <c:dLbl>
              <c:idx val="3"/>
              <c:layout>
                <c:manualLayout>
                  <c:x val="-7.7297750229568307E-2"/>
                  <c:y val="-6.46819374850872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B300-443C-B70A-3E2F494F1503}"/>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NWC!$F$3:$J$3</c:f>
              <c:numCache>
                <c:formatCode>General</c:formatCode>
                <c:ptCount val="4"/>
                <c:pt idx="0">
                  <c:v>2019</c:v>
                </c:pt>
                <c:pt idx="1">
                  <c:v>2020</c:v>
                </c:pt>
                <c:pt idx="2">
                  <c:v>2021</c:v>
                </c:pt>
                <c:pt idx="3">
                  <c:v>2022</c:v>
                </c:pt>
              </c:numCache>
            </c:numRef>
          </c:cat>
          <c:val>
            <c:numRef>
              <c:f>NWC!$F$14:$J$14</c:f>
              <c:numCache>
                <c:formatCode>0.0" days";\-0.0" days";\-</c:formatCode>
                <c:ptCount val="4"/>
                <c:pt idx="0">
                  <c:v>68.795984758101724</c:v>
                </c:pt>
                <c:pt idx="1">
                  <c:v>30.963517066328041</c:v>
                </c:pt>
                <c:pt idx="2">
                  <c:v>31.168926805866853</c:v>
                </c:pt>
                <c:pt idx="3">
                  <c:v>30.166666658078089</c:v>
                </c:pt>
              </c:numCache>
            </c:numRef>
          </c:val>
          <c:smooth val="0"/>
          <c:extLst>
            <c:ext xmlns:c16="http://schemas.microsoft.com/office/drawing/2014/chart" uri="{C3380CC4-5D6E-409C-BE32-E72D297353CC}">
              <c16:uniqueId val="{00000003-B300-443C-B70A-3E2F494F1503}"/>
            </c:ext>
          </c:extLst>
        </c:ser>
        <c:dLbls>
          <c:dLblPos val="t"/>
          <c:showLegendKey val="0"/>
          <c:showVal val="1"/>
          <c:showCatName val="0"/>
          <c:showSerName val="0"/>
          <c:showPercent val="0"/>
          <c:showBubbleSize val="0"/>
        </c:dLbls>
        <c:marker val="1"/>
        <c:smooth val="0"/>
        <c:axId val="306832080"/>
        <c:axId val="306846224"/>
      </c:lineChart>
      <c:catAx>
        <c:axId val="306832080"/>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306846224"/>
        <c:crosses val="autoZero"/>
        <c:auto val="1"/>
        <c:lblAlgn val="ctr"/>
        <c:lblOffset val="100"/>
        <c:noMultiLvlLbl val="0"/>
      </c:catAx>
      <c:valAx>
        <c:axId val="306846224"/>
        <c:scaling>
          <c:orientation val="minMax"/>
        </c:scaling>
        <c:delete val="1"/>
        <c:axPos val="l"/>
        <c:numFmt formatCode="0.0&quot; days&quot;;\-0.0&quot; days&quot;;\-" sourceLinked="1"/>
        <c:majorTickMark val="none"/>
        <c:minorTickMark val="none"/>
        <c:tickLblPos val="nextTo"/>
        <c:crossAx val="306832080"/>
        <c:crosses val="autoZero"/>
        <c:crossBetween val="between"/>
      </c:valAx>
      <c:spPr>
        <a:noFill/>
        <a:ln>
          <a:noFill/>
        </a:ln>
        <a:effectLst/>
      </c:spPr>
    </c:plotArea>
    <c:legend>
      <c:legendPos val="b"/>
      <c:layout>
        <c:manualLayout>
          <c:xMode val="edge"/>
          <c:yMode val="edge"/>
          <c:x val="0.19906427915518823"/>
          <c:y val="0.9074139823431161"/>
          <c:w val="0.56128992831119995"/>
          <c:h val="5.033592277475382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1" i="0" u="none" strike="noStrike" kern="1200" spc="0" baseline="0">
                <a:solidFill>
                  <a:srgbClr val="00338D"/>
                </a:solidFill>
                <a:latin typeface="Arial" panose="020B0604020202020204" pitchFamily="34" charset="0"/>
                <a:ea typeface="+mj-ea"/>
                <a:cs typeface="Arial" panose="020B0604020202020204" pitchFamily="34" charset="0"/>
              </a:defRPr>
            </a:pPr>
            <a:r>
              <a:rPr lang="ko-KR" altLang="en-US" b="1">
                <a:solidFill>
                  <a:srgbClr val="00338D"/>
                </a:solidFill>
              </a:rPr>
              <a:t>회전기일</a:t>
            </a:r>
          </a:p>
        </c:rich>
      </c:tx>
      <c:layout>
        <c:manualLayout>
          <c:xMode val="edge"/>
          <c:yMode val="edge"/>
          <c:x val="3.2784529365920924E-3"/>
          <c:y val="5.9964719969479371E-3"/>
        </c:manualLayout>
      </c:layout>
      <c:overlay val="0"/>
      <c:spPr>
        <a:noFill/>
        <a:ln>
          <a:noFill/>
        </a:ln>
        <a:effectLst/>
      </c:spPr>
      <c:txPr>
        <a:bodyPr rot="0" spcFirstLastPara="1" vertOverflow="ellipsis" vert="horz" wrap="square" anchor="ctr" anchorCtr="1"/>
        <a:lstStyle/>
        <a:p>
          <a:pPr>
            <a:defRPr sz="1080" b="1" i="0" u="none" strike="noStrike" kern="1200" spc="0" baseline="0">
              <a:solidFill>
                <a:srgbClr val="00338D"/>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3.4963269054178146E-2"/>
          <c:y val="0.18450680028632785"/>
          <c:w val="0.88668663911845724"/>
          <c:h val="0.59505130040563115"/>
        </c:manualLayout>
      </c:layout>
      <c:lineChart>
        <c:grouping val="standard"/>
        <c:varyColors val="0"/>
        <c:ser>
          <c:idx val="0"/>
          <c:order val="0"/>
          <c:tx>
            <c:strRef>
              <c:f>NWC!$C$12:$D$12</c:f>
              <c:strCache>
                <c:ptCount val="2"/>
                <c:pt idx="0">
                  <c:v>DSO</c:v>
                </c:pt>
              </c:strCache>
            </c:strRef>
          </c:tx>
          <c:spPr>
            <a:ln w="19050" cap="rnd">
              <a:solidFill>
                <a:schemeClr val="accent1"/>
              </a:solidFill>
              <a:round/>
            </a:ln>
            <a:effectLst/>
          </c:spPr>
          <c:marker>
            <c:symbol val="diamond"/>
            <c:size val="4"/>
            <c:spPr>
              <a:solidFill>
                <a:schemeClr val="accent1"/>
              </a:solidFill>
              <a:ln w="9525">
                <a:solidFill>
                  <a:schemeClr val="accent1"/>
                </a:solid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NWC!$F$3:$J$3</c:f>
              <c:numCache>
                <c:formatCode>General</c:formatCode>
                <c:ptCount val="4"/>
                <c:pt idx="0">
                  <c:v>2019</c:v>
                </c:pt>
                <c:pt idx="1">
                  <c:v>2020</c:v>
                </c:pt>
                <c:pt idx="2">
                  <c:v>2021</c:v>
                </c:pt>
                <c:pt idx="3">
                  <c:v>2022</c:v>
                </c:pt>
              </c:numCache>
            </c:numRef>
          </c:cat>
          <c:val>
            <c:numRef>
              <c:f>NWC!$F$12:$J$12</c:f>
              <c:numCache>
                <c:formatCode>0.0" days";\-0.0" days";\-</c:formatCode>
                <c:ptCount val="4"/>
                <c:pt idx="0">
                  <c:v>14.422705783170061</c:v>
                </c:pt>
                <c:pt idx="1">
                  <c:v>9.6817426357383827</c:v>
                </c:pt>
                <c:pt idx="2">
                  <c:v>11.625076064725487</c:v>
                </c:pt>
                <c:pt idx="3">
                  <c:v>10.304096669314179</c:v>
                </c:pt>
              </c:numCache>
            </c:numRef>
          </c:val>
          <c:smooth val="0"/>
          <c:extLst>
            <c:ext xmlns:c16="http://schemas.microsoft.com/office/drawing/2014/chart" uri="{C3380CC4-5D6E-409C-BE32-E72D297353CC}">
              <c16:uniqueId val="{00000000-C8D6-4898-9209-BAF90D9FB722}"/>
            </c:ext>
          </c:extLst>
        </c:ser>
        <c:ser>
          <c:idx val="1"/>
          <c:order val="1"/>
          <c:tx>
            <c:strRef>
              <c:f>NWC!$C$13:$D$13</c:f>
              <c:strCache>
                <c:ptCount val="2"/>
                <c:pt idx="0">
                  <c:v>DIO</c:v>
                </c:pt>
              </c:strCache>
            </c:strRef>
          </c:tx>
          <c:spPr>
            <a:ln w="19050" cap="rnd">
              <a:solidFill>
                <a:schemeClr val="accent2"/>
              </a:solidFill>
              <a:round/>
            </a:ln>
            <a:effectLst/>
          </c:spPr>
          <c:marker>
            <c:symbol val="diamond"/>
            <c:size val="5"/>
            <c:spPr>
              <a:solidFill>
                <a:schemeClr val="accent2"/>
              </a:solidFill>
              <a:ln w="9525">
                <a:solidFill>
                  <a:schemeClr val="accent2"/>
                </a:solidFill>
              </a:ln>
              <a:effectLst/>
            </c:spPr>
          </c:marker>
          <c:dLbls>
            <c:dLbl>
              <c:idx val="0"/>
              <c:layout>
                <c:manualLayout>
                  <c:x val="-7.1459366391184567E-2"/>
                  <c:y val="3.134860415175375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8D6-4898-9209-BAF90D9FB722}"/>
                </c:ext>
              </c:extLst>
            </c:dLbl>
            <c:dLbl>
              <c:idx val="1"/>
              <c:layout>
                <c:manualLayout>
                  <c:x val="-7.4374885215794356E-2"/>
                  <c:y val="4.34698162729657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8D6-4898-9209-BAF90D9FB722}"/>
                </c:ext>
              </c:extLst>
            </c:dLbl>
            <c:dLbl>
              <c:idx val="2"/>
              <c:layout>
                <c:manualLayout>
                  <c:x val="-7.1459366391184567E-2"/>
                  <c:y val="3.740921021235981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8D6-4898-9209-BAF90D9FB722}"/>
                </c:ext>
              </c:extLst>
            </c:dLbl>
            <c:dLbl>
              <c:idx val="3"/>
              <c:layout>
                <c:manualLayout>
                  <c:x val="-8.1671028466483012E-2"/>
                  <c:y val="4.34698162729657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D6-4898-9209-BAF90D9FB722}"/>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NWC!$F$3:$J$3</c:f>
              <c:numCache>
                <c:formatCode>General</c:formatCode>
                <c:ptCount val="4"/>
                <c:pt idx="0">
                  <c:v>2019</c:v>
                </c:pt>
                <c:pt idx="1">
                  <c:v>2020</c:v>
                </c:pt>
                <c:pt idx="2">
                  <c:v>2021</c:v>
                </c:pt>
                <c:pt idx="3">
                  <c:v>2022</c:v>
                </c:pt>
              </c:numCache>
            </c:numRef>
          </c:cat>
          <c:val>
            <c:numRef>
              <c:f>NWC!$F$13:$J$13</c:f>
              <c:numCache>
                <c:formatCode>0.0" days";\-0.0" days";\-</c:formatCode>
                <c:ptCount val="4"/>
                <c:pt idx="0">
                  <c:v>8.0855280623412327</c:v>
                </c:pt>
                <c:pt idx="1">
                  <c:v>9.5133940925494773</c:v>
                </c:pt>
                <c:pt idx="2">
                  <c:v>9.6766981121356697</c:v>
                </c:pt>
                <c:pt idx="3">
                  <c:v>11.568793167747337</c:v>
                </c:pt>
              </c:numCache>
            </c:numRef>
          </c:val>
          <c:smooth val="0"/>
          <c:extLst>
            <c:ext xmlns:c16="http://schemas.microsoft.com/office/drawing/2014/chart" uri="{C3380CC4-5D6E-409C-BE32-E72D297353CC}">
              <c16:uniqueId val="{00000005-C8D6-4898-9209-BAF90D9FB722}"/>
            </c:ext>
          </c:extLst>
        </c:ser>
        <c:ser>
          <c:idx val="2"/>
          <c:order val="2"/>
          <c:tx>
            <c:strRef>
              <c:f>NWC!$C$14:$D$14</c:f>
              <c:strCache>
                <c:ptCount val="2"/>
                <c:pt idx="0">
                  <c:v>DPO</c:v>
                </c:pt>
              </c:strCache>
            </c:strRef>
          </c:tx>
          <c:spPr>
            <a:ln w="19050" cap="rnd">
              <a:solidFill>
                <a:schemeClr val="accent3"/>
              </a:solidFill>
              <a:round/>
            </a:ln>
            <a:effectLst/>
          </c:spPr>
          <c:marker>
            <c:symbol val="diamond"/>
            <c:size val="4"/>
            <c:spPr>
              <a:solidFill>
                <a:schemeClr val="accent3"/>
              </a:solidFill>
              <a:ln w="9525">
                <a:solidFill>
                  <a:schemeClr val="accent3"/>
                </a:solidFill>
              </a:ln>
              <a:effectLst/>
            </c:spPr>
          </c:marker>
          <c:dLbls>
            <c:dLbl>
              <c:idx val="1"/>
              <c:layout>
                <c:manualLayout>
                  <c:x val="-5.0943755739210284E-2"/>
                  <c:y val="-6.13371510379384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8D6-4898-9209-BAF90D9FB722}"/>
                </c:ext>
              </c:extLst>
            </c:dLbl>
            <c:dLbl>
              <c:idx val="2"/>
              <c:layout>
                <c:manualLayout>
                  <c:x val="-7.1466712580348937E-2"/>
                  <c:y val="-5.25607253638749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8D6-4898-9209-BAF90D9FB722}"/>
                </c:ext>
              </c:extLst>
            </c:dLbl>
            <c:dLbl>
              <c:idx val="3"/>
              <c:layout>
                <c:manualLayout>
                  <c:x val="-7.7297750229568307E-2"/>
                  <c:y val="-6.46819374850872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8D6-4898-9209-BAF90D9FB722}"/>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NWC!$F$3:$J$3</c:f>
              <c:numCache>
                <c:formatCode>General</c:formatCode>
                <c:ptCount val="4"/>
                <c:pt idx="0">
                  <c:v>2019</c:v>
                </c:pt>
                <c:pt idx="1">
                  <c:v>2020</c:v>
                </c:pt>
                <c:pt idx="2">
                  <c:v>2021</c:v>
                </c:pt>
                <c:pt idx="3">
                  <c:v>2022</c:v>
                </c:pt>
              </c:numCache>
            </c:numRef>
          </c:cat>
          <c:val>
            <c:numRef>
              <c:f>NWC!$F$14:$J$14</c:f>
              <c:numCache>
                <c:formatCode>0.0" days";\-0.0" days";\-</c:formatCode>
                <c:ptCount val="4"/>
                <c:pt idx="0">
                  <c:v>68.795984758101724</c:v>
                </c:pt>
                <c:pt idx="1">
                  <c:v>30.963517066328041</c:v>
                </c:pt>
                <c:pt idx="2">
                  <c:v>31.168926805866853</c:v>
                </c:pt>
                <c:pt idx="3">
                  <c:v>30.166666658078089</c:v>
                </c:pt>
              </c:numCache>
            </c:numRef>
          </c:val>
          <c:smooth val="0"/>
          <c:extLst>
            <c:ext xmlns:c16="http://schemas.microsoft.com/office/drawing/2014/chart" uri="{C3380CC4-5D6E-409C-BE32-E72D297353CC}">
              <c16:uniqueId val="{00000009-C8D6-4898-9209-BAF90D9FB722}"/>
            </c:ext>
          </c:extLst>
        </c:ser>
        <c:dLbls>
          <c:dLblPos val="t"/>
          <c:showLegendKey val="0"/>
          <c:showVal val="1"/>
          <c:showCatName val="0"/>
          <c:showSerName val="0"/>
          <c:showPercent val="0"/>
          <c:showBubbleSize val="0"/>
        </c:dLbls>
        <c:marker val="1"/>
        <c:smooth val="0"/>
        <c:axId val="306832080"/>
        <c:axId val="306846224"/>
      </c:lineChart>
      <c:catAx>
        <c:axId val="306832080"/>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306846224"/>
        <c:crosses val="autoZero"/>
        <c:auto val="1"/>
        <c:lblAlgn val="ctr"/>
        <c:lblOffset val="100"/>
        <c:noMultiLvlLbl val="0"/>
      </c:catAx>
      <c:valAx>
        <c:axId val="306846224"/>
        <c:scaling>
          <c:orientation val="minMax"/>
        </c:scaling>
        <c:delete val="1"/>
        <c:axPos val="l"/>
        <c:numFmt formatCode="0.0&quot; days&quot;;\-0.0&quot; days&quot;;\-" sourceLinked="1"/>
        <c:majorTickMark val="none"/>
        <c:minorTickMark val="none"/>
        <c:tickLblPos val="nextTo"/>
        <c:crossAx val="306832080"/>
        <c:crosses val="autoZero"/>
        <c:crossBetween val="between"/>
      </c:valAx>
      <c:spPr>
        <a:noFill/>
        <a:ln>
          <a:noFill/>
        </a:ln>
        <a:effectLst/>
      </c:spPr>
    </c:plotArea>
    <c:legend>
      <c:legendPos val="b"/>
      <c:layout>
        <c:manualLayout>
          <c:xMode val="edge"/>
          <c:yMode val="edge"/>
          <c:x val="0.19906427915518823"/>
          <c:y val="0.9074139823431161"/>
          <c:w val="0.56128992831119995"/>
          <c:h val="5.033592277475382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j-ea"/>
                <a:cs typeface="Arial" panose="020B0604020202020204" pitchFamily="34" charset="0"/>
              </a:defRPr>
            </a:pPr>
            <a:r>
              <a:rPr lang="en-US" b="1" dirty="0">
                <a:solidFill>
                  <a:srgbClr val="00338D"/>
                </a:solidFill>
              </a:rPr>
              <a:t>Tact-Time</a:t>
            </a:r>
            <a:r>
              <a:rPr lang="en-US" b="1" baseline="30000" dirty="0">
                <a:solidFill>
                  <a:srgbClr val="00338D"/>
                </a:solidFill>
              </a:rPr>
              <a:t>3</a:t>
            </a:r>
          </a:p>
        </c:rich>
      </c:tx>
      <c:layout>
        <c:manualLayout>
          <c:xMode val="edge"/>
          <c:yMode val="edge"/>
          <c:x val="0.42833011812608757"/>
          <c:y val="5.5202201644228996E-2"/>
        </c:manualLayout>
      </c:layout>
      <c:overlay val="0"/>
      <c:spPr>
        <a:noFill/>
        <a:ln>
          <a:noFill/>
        </a:ln>
        <a:effectLst/>
      </c:spPr>
      <c:txPr>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0.12379396325459317"/>
          <c:y val="0.33092361608320459"/>
          <c:w val="0.84565048118985142"/>
          <c:h val="0.37435806609639377"/>
        </c:manualLayout>
      </c:layout>
      <c:lineChart>
        <c:grouping val="standard"/>
        <c:varyColors val="0"/>
        <c:ser>
          <c:idx val="0"/>
          <c:order val="0"/>
          <c:tx>
            <c:strRef>
              <c:f>'Capa, Utility'!$C$26:$D$26</c:f>
              <c:strCache>
                <c:ptCount val="2"/>
                <c:pt idx="0">
                  <c:v>Cycle-Time</c:v>
                </c:pt>
              </c:strCache>
            </c:strRef>
          </c:tx>
          <c:spPr>
            <a:ln w="19050" cap="rnd">
              <a:solidFill>
                <a:srgbClr val="6D2077"/>
              </a:solidFill>
              <a:round/>
            </a:ln>
            <a:effectLst/>
          </c:spPr>
          <c:marker>
            <c:symbol val="diamond"/>
            <c:size val="4"/>
            <c:spPr>
              <a:solidFill>
                <a:srgbClr val="6D2077"/>
              </a:solidFill>
              <a:ln w="9525">
                <a:solidFill>
                  <a:srgbClr val="6D2077"/>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'Capa, Utility'!$E$25:$H$25</c:f>
              <c:strCache>
                <c:ptCount val="4"/>
                <c:pt idx="0">
                  <c:v>2019</c:v>
                </c:pt>
                <c:pt idx="1">
                  <c:v>2020</c:v>
                </c:pt>
                <c:pt idx="2">
                  <c:v>2021</c:v>
                </c:pt>
                <c:pt idx="3">
                  <c:v>2022.1H</c:v>
                </c:pt>
              </c:strCache>
            </c:strRef>
          </c:cat>
          <c:val>
            <c:numRef>
              <c:f>'Capa, Utility'!$E$26:$H$26</c:f>
              <c:numCache>
                <c:formatCode>0.00</c:formatCode>
                <c:ptCount val="4"/>
                <c:pt idx="0">
                  <c:v>3.7791593464203999</c:v>
                </c:pt>
                <c:pt idx="1">
                  <c:v>3.5678941391165337</c:v>
                </c:pt>
                <c:pt idx="2">
                  <c:v>2.6472132906085122</c:v>
                </c:pt>
                <c:pt idx="3">
                  <c:v>2.5715200918450294</c:v>
                </c:pt>
              </c:numCache>
            </c:numRef>
          </c:val>
          <c:smooth val="0"/>
          <c:extLst>
            <c:ext xmlns:c16="http://schemas.microsoft.com/office/drawing/2014/chart" uri="{C3380CC4-5D6E-409C-BE32-E72D297353CC}">
              <c16:uniqueId val="{00000000-53B0-4A01-AA68-5819227C0146}"/>
            </c:ext>
          </c:extLst>
        </c:ser>
        <c:dLbls>
          <c:dLblPos val="t"/>
          <c:showLegendKey val="0"/>
          <c:showVal val="1"/>
          <c:showCatName val="0"/>
          <c:showSerName val="0"/>
          <c:showPercent val="0"/>
          <c:showBubbleSize val="0"/>
        </c:dLbls>
        <c:marker val="1"/>
        <c:smooth val="0"/>
        <c:axId val="1036242576"/>
        <c:axId val="1036240912"/>
      </c:lineChart>
      <c:catAx>
        <c:axId val="1036242576"/>
        <c:scaling>
          <c:orientation val="minMax"/>
        </c:scaling>
        <c:delete val="0"/>
        <c:axPos val="b"/>
        <c:numFmt formatCode="General" sourceLinked="1"/>
        <c:majorTickMark val="none"/>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036240912"/>
        <c:crosses val="autoZero"/>
        <c:auto val="1"/>
        <c:lblAlgn val="ctr"/>
        <c:lblOffset val="100"/>
        <c:noMultiLvlLbl val="0"/>
      </c:catAx>
      <c:valAx>
        <c:axId val="1036240912"/>
        <c:scaling>
          <c:orientation val="minMax"/>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r>
                  <a:rPr lang="ko-KR"/>
                  <a:t>단위</a:t>
                </a:r>
                <a:r>
                  <a:rPr lang="en-US"/>
                  <a:t>: </a:t>
                </a:r>
                <a:r>
                  <a:rPr lang="ko-KR"/>
                  <a:t>초</a:t>
                </a:r>
                <a:r>
                  <a:rPr lang="en-US"/>
                  <a:t>/</a:t>
                </a:r>
                <a:r>
                  <a:rPr lang="ko-KR"/>
                  <a:t>개</a:t>
                </a:r>
              </a:p>
            </c:rich>
          </c:tx>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title>
        <c:numFmt formatCode="0.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036242576"/>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808511983107965E-2"/>
          <c:y val="7.550194098062811E-2"/>
          <c:w val="0.9268836108574624"/>
          <c:h val="0.7488616401058471"/>
        </c:manualLayout>
      </c:layout>
      <c:barChart>
        <c:barDir val="col"/>
        <c:grouping val="stacked"/>
        <c:varyColors val="0"/>
        <c:ser>
          <c:idx val="1"/>
          <c:order val="0"/>
          <c:tx>
            <c:strRef>
              <c:f>'Capa, Utility'!$C$125</c:f>
              <c:strCache>
                <c:ptCount val="1"/>
                <c:pt idx="0">
                  <c:v>94Ah</c:v>
                </c:pt>
              </c:strCache>
            </c:strRef>
          </c:tx>
          <c:spPr>
            <a:solidFill>
              <a:srgbClr val="0091DA">
                <a:alpha val="35000"/>
              </a:srgbClr>
            </a:solidFill>
            <a:ln>
              <a:noFill/>
            </a:ln>
            <a:effectLst/>
          </c:spPr>
          <c:invertIfNegative val="0"/>
          <c:cat>
            <c:numRef>
              <c:f>'Capa, Utility'!$Q$122:$BF$122</c:f>
              <c:numCache>
                <c:formatCode>m/d/yyyy</c:formatCode>
                <c:ptCount val="42"/>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pt idx="33">
                  <c:v>44500</c:v>
                </c:pt>
                <c:pt idx="34">
                  <c:v>44530</c:v>
                </c:pt>
                <c:pt idx="35">
                  <c:v>44561</c:v>
                </c:pt>
                <c:pt idx="36">
                  <c:v>44592</c:v>
                </c:pt>
                <c:pt idx="37">
                  <c:v>44620</c:v>
                </c:pt>
                <c:pt idx="38">
                  <c:v>44651</c:v>
                </c:pt>
                <c:pt idx="39">
                  <c:v>44681</c:v>
                </c:pt>
                <c:pt idx="40">
                  <c:v>44712</c:v>
                </c:pt>
                <c:pt idx="41">
                  <c:v>44742</c:v>
                </c:pt>
              </c:numCache>
            </c:numRef>
          </c:cat>
          <c:val>
            <c:numRef>
              <c:f>'Capa, Utility'!$Q$125:$BF$125</c:f>
              <c:numCache>
                <c:formatCode>General</c:formatCode>
                <c:ptCount val="42"/>
                <c:pt idx="2" formatCode="#,##0;\(#,##0\);\-">
                  <c:v>497490.1287553648</c:v>
                </c:pt>
                <c:pt idx="3" formatCode="#,##0;\(#,##0\);\-">
                  <c:v>521001.68067226885</c:v>
                </c:pt>
                <c:pt idx="4" formatCode="#,##0;\(#,##0\);\-">
                  <c:v>461230.76923076925</c:v>
                </c:pt>
                <c:pt idx="5" formatCode="#,##0;\(#,##0\);\-">
                  <c:v>536048.33836858009</c:v>
                </c:pt>
                <c:pt idx="6" formatCode="#,##0;\(#,##0\);\-">
                  <c:v>584411.26760563371</c:v>
                </c:pt>
                <c:pt idx="7" formatCode="#,##0;\(#,##0\);\-">
                  <c:v>631381.32064247481</c:v>
                </c:pt>
                <c:pt idx="8" formatCode="#,##0;\(#,##0\);\-">
                  <c:v>594233.71054198931</c:v>
                </c:pt>
                <c:pt idx="9" formatCode="#,##0;\(#,##0\);\-">
                  <c:v>624999.20821217122</c:v>
                </c:pt>
                <c:pt idx="10" formatCode="#,##0;\(#,##0\);\-">
                  <c:v>655764.70588235301</c:v>
                </c:pt>
                <c:pt idx="11" formatCode="#,##0;\(#,##0\);\-">
                  <c:v>639761.19402985065</c:v>
                </c:pt>
                <c:pt idx="12" formatCode="#,##0;\(#,##0\);\-">
                  <c:v>629710.38876593905</c:v>
                </c:pt>
                <c:pt idx="13" formatCode="#,##0;\(#,##0\);\-">
                  <c:v>633455.79742837814</c:v>
                </c:pt>
                <c:pt idx="14" formatCode="#,##0;\(#,##0\);\-">
                  <c:v>673159.95585467538</c:v>
                </c:pt>
                <c:pt idx="15" formatCode="#,##0;\(#,##0\);\-">
                  <c:v>602003.41475005203</c:v>
                </c:pt>
                <c:pt idx="16" formatCode="#,##0;\(#,##0\);\-">
                  <c:v>623792.2069995522</c:v>
                </c:pt>
                <c:pt idx="17" formatCode="#,##0;\(#,##0\);\-">
                  <c:v>307379.20909090916</c:v>
                </c:pt>
                <c:pt idx="18" formatCode="#,##0;\(#,##0\);\-">
                  <c:v>532233.0845554003</c:v>
                </c:pt>
                <c:pt idx="19" formatCode="#,##0;\(#,##0\);\-">
                  <c:v>0</c:v>
                </c:pt>
                <c:pt idx="20" formatCode="#,##0;\(#,##0\);\-">
                  <c:v>0</c:v>
                </c:pt>
                <c:pt idx="21" formatCode="#,##0;\(#,##0\);\-">
                  <c:v>0</c:v>
                </c:pt>
                <c:pt idx="22" formatCode="#,##0;\(#,##0\);\-">
                  <c:v>0</c:v>
                </c:pt>
                <c:pt idx="23" formatCode="#,##0;\(#,##0\);\-">
                  <c:v>0</c:v>
                </c:pt>
                <c:pt idx="24" formatCode="#,##0;\(#,##0\);\-">
                  <c:v>0</c:v>
                </c:pt>
                <c:pt idx="25" formatCode="#,##0;\(#,##0\);\-">
                  <c:v>0</c:v>
                </c:pt>
                <c:pt idx="26" formatCode="#,##0;\(#,##0\);\-">
                  <c:v>0</c:v>
                </c:pt>
                <c:pt idx="27" formatCode="#,##0;\(#,##0\);\-">
                  <c:v>0</c:v>
                </c:pt>
                <c:pt idx="28" formatCode="#,##0;\(#,##0\);\-">
                  <c:v>0</c:v>
                </c:pt>
                <c:pt idx="29" formatCode="#,##0;\(#,##0\);\-">
                  <c:v>0</c:v>
                </c:pt>
                <c:pt idx="30" formatCode="#,##0;\(#,##0\);\-">
                  <c:v>0</c:v>
                </c:pt>
                <c:pt idx="31" formatCode="#,##0;\(#,##0\);\-">
                  <c:v>0</c:v>
                </c:pt>
                <c:pt idx="32" formatCode="#,##0;\(#,##0\);\-">
                  <c:v>0</c:v>
                </c:pt>
                <c:pt idx="33" formatCode="#,##0;\(#,##0\);\-">
                  <c:v>320590.41148571024</c:v>
                </c:pt>
                <c:pt idx="34" formatCode="#,##0;\(#,##0\);\-">
                  <c:v>279153.80155249283</c:v>
                </c:pt>
                <c:pt idx="35" formatCode="#,##0;\(#,##0\);\-">
                  <c:v>0</c:v>
                </c:pt>
                <c:pt idx="36" formatCode="#,##0;\(#,##0\);\-">
                  <c:v>0</c:v>
                </c:pt>
                <c:pt idx="37" formatCode="#,##0;\(#,##0\);\-">
                  <c:v>0</c:v>
                </c:pt>
                <c:pt idx="38" formatCode="#,##0;\(#,##0\);\-">
                  <c:v>0</c:v>
                </c:pt>
                <c:pt idx="39" formatCode="#,##0;\(#,##0\);\-">
                  <c:v>0</c:v>
                </c:pt>
                <c:pt idx="40" formatCode="#,##0;\(#,##0\);\-">
                  <c:v>0</c:v>
                </c:pt>
                <c:pt idx="41" formatCode="#,##0;\(#,##0\);\-">
                  <c:v>0</c:v>
                </c:pt>
              </c:numCache>
            </c:numRef>
          </c:val>
          <c:extLst>
            <c:ext xmlns:c16="http://schemas.microsoft.com/office/drawing/2014/chart" uri="{C3380CC4-5D6E-409C-BE32-E72D297353CC}">
              <c16:uniqueId val="{00000000-517F-4AC8-B915-CE2AB25097A3}"/>
            </c:ext>
          </c:extLst>
        </c:ser>
        <c:ser>
          <c:idx val="2"/>
          <c:order val="1"/>
          <c:tx>
            <c:strRef>
              <c:f>'Capa, Utility'!$C$126</c:f>
              <c:strCache>
                <c:ptCount val="1"/>
                <c:pt idx="0">
                  <c:v>100Ah</c:v>
                </c:pt>
              </c:strCache>
            </c:strRef>
          </c:tx>
          <c:spPr>
            <a:solidFill>
              <a:srgbClr val="005EB8">
                <a:alpha val="35000"/>
              </a:srgbClr>
            </a:solidFill>
            <a:ln>
              <a:noFill/>
            </a:ln>
            <a:effectLst/>
          </c:spPr>
          <c:invertIfNegative val="0"/>
          <c:cat>
            <c:numRef>
              <c:f>'Capa, Utility'!$Q$122:$BF$122</c:f>
              <c:numCache>
                <c:formatCode>m/d/yyyy</c:formatCode>
                <c:ptCount val="42"/>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pt idx="33">
                  <c:v>44500</c:v>
                </c:pt>
                <c:pt idx="34">
                  <c:v>44530</c:v>
                </c:pt>
                <c:pt idx="35">
                  <c:v>44561</c:v>
                </c:pt>
                <c:pt idx="36">
                  <c:v>44592</c:v>
                </c:pt>
                <c:pt idx="37">
                  <c:v>44620</c:v>
                </c:pt>
                <c:pt idx="38">
                  <c:v>44651</c:v>
                </c:pt>
                <c:pt idx="39">
                  <c:v>44681</c:v>
                </c:pt>
                <c:pt idx="40">
                  <c:v>44712</c:v>
                </c:pt>
                <c:pt idx="41">
                  <c:v>44742</c:v>
                </c:pt>
              </c:numCache>
            </c:numRef>
          </c:cat>
          <c:val>
            <c:numRef>
              <c:f>'Capa, Utility'!$Q$126:$BF$126</c:f>
              <c:numCache>
                <c:formatCode>General</c:formatCode>
                <c:ptCount val="42"/>
                <c:pt idx="2" formatCode="#,##0;\(#,##0\);\-">
                  <c:v>0</c:v>
                </c:pt>
                <c:pt idx="3" formatCode="#,##0;\(#,##0\);\-">
                  <c:v>0</c:v>
                </c:pt>
                <c:pt idx="4" formatCode="#,##0;\(#,##0\);\-">
                  <c:v>0</c:v>
                </c:pt>
                <c:pt idx="5" formatCode="#,##0;\(#,##0\);\-">
                  <c:v>0</c:v>
                </c:pt>
                <c:pt idx="6" formatCode="#,##0;\(#,##0\);\-">
                  <c:v>0</c:v>
                </c:pt>
                <c:pt idx="7" formatCode="#,##0;\(#,##0\);\-">
                  <c:v>0</c:v>
                </c:pt>
                <c:pt idx="8" formatCode="#,##0;\(#,##0\);\-">
                  <c:v>0</c:v>
                </c:pt>
                <c:pt idx="9" formatCode="#,##0;\(#,##0\);\-">
                  <c:v>0</c:v>
                </c:pt>
                <c:pt idx="10" formatCode="#,##0;\(#,##0\);\-">
                  <c:v>0</c:v>
                </c:pt>
                <c:pt idx="11" formatCode="#,##0;\(#,##0\);\-">
                  <c:v>0</c:v>
                </c:pt>
                <c:pt idx="12" formatCode="#,##0;\(#,##0\);\-">
                  <c:v>0</c:v>
                </c:pt>
                <c:pt idx="13" formatCode="#,##0;\(#,##0\);\-">
                  <c:v>0</c:v>
                </c:pt>
                <c:pt idx="14" formatCode="#,##0;\(#,##0\);\-">
                  <c:v>0</c:v>
                </c:pt>
                <c:pt idx="15" formatCode="#,##0;\(#,##0\);\-">
                  <c:v>0</c:v>
                </c:pt>
                <c:pt idx="16" formatCode="#,##0;\(#,##0\);\-">
                  <c:v>0</c:v>
                </c:pt>
                <c:pt idx="17" formatCode="#,##0;\(#,##0\);\-">
                  <c:v>24169.980952380953</c:v>
                </c:pt>
                <c:pt idx="18" formatCode="#,##0;\(#,##0\);\-">
                  <c:v>23698.306870528279</c:v>
                </c:pt>
                <c:pt idx="19" formatCode="#,##0;\(#,##0\);\-">
                  <c:v>191510.60139860143</c:v>
                </c:pt>
                <c:pt idx="20" formatCode="#,##0;\(#,##0\);\-">
                  <c:v>0</c:v>
                </c:pt>
                <c:pt idx="21" formatCode="#,##0;\(#,##0\);\-">
                  <c:v>208478.90909090906</c:v>
                </c:pt>
                <c:pt idx="22" formatCode="#,##0;\(#,##0\);\-">
                  <c:v>0</c:v>
                </c:pt>
                <c:pt idx="23" formatCode="#,##0;\(#,##0\);\-">
                  <c:v>0</c:v>
                </c:pt>
                <c:pt idx="24" formatCode="#,##0;\(#,##0\);\-">
                  <c:v>0</c:v>
                </c:pt>
                <c:pt idx="25" formatCode="#,##0;\(#,##0\);\-">
                  <c:v>0</c:v>
                </c:pt>
                <c:pt idx="26" formatCode="#,##0;\(#,##0\);\-">
                  <c:v>0</c:v>
                </c:pt>
                <c:pt idx="27" formatCode="#,##0;\(#,##0\);\-">
                  <c:v>0</c:v>
                </c:pt>
                <c:pt idx="28" formatCode="#,##0;\(#,##0\);\-">
                  <c:v>0</c:v>
                </c:pt>
                <c:pt idx="29" formatCode="#,##0;\(#,##0\);\-">
                  <c:v>0</c:v>
                </c:pt>
                <c:pt idx="30" formatCode="#,##0;\(#,##0\);\-">
                  <c:v>0</c:v>
                </c:pt>
                <c:pt idx="31" formatCode="#,##0;\(#,##0\);\-">
                  <c:v>0</c:v>
                </c:pt>
                <c:pt idx="32" formatCode="#,##0;\(#,##0\);\-">
                  <c:v>0</c:v>
                </c:pt>
                <c:pt idx="33" formatCode="#,##0;\(#,##0\);\-">
                  <c:v>0</c:v>
                </c:pt>
                <c:pt idx="34" formatCode="#,##0;\(#,##0\);\-">
                  <c:v>0</c:v>
                </c:pt>
                <c:pt idx="35" formatCode="#,##0;\(#,##0\);\-">
                  <c:v>0</c:v>
                </c:pt>
                <c:pt idx="36" formatCode="#,##0;\(#,##0\);\-">
                  <c:v>0</c:v>
                </c:pt>
                <c:pt idx="37" formatCode="#,##0;\(#,##0\);\-">
                  <c:v>0</c:v>
                </c:pt>
                <c:pt idx="38" formatCode="#,##0;\(#,##0\);\-">
                  <c:v>0</c:v>
                </c:pt>
                <c:pt idx="39" formatCode="#,##0;\(#,##0\);\-">
                  <c:v>0</c:v>
                </c:pt>
                <c:pt idx="40" formatCode="#,##0;\(#,##0\);\-">
                  <c:v>0</c:v>
                </c:pt>
                <c:pt idx="41" formatCode="#,##0;\(#,##0\);\-">
                  <c:v>0</c:v>
                </c:pt>
              </c:numCache>
            </c:numRef>
          </c:val>
          <c:extLst>
            <c:ext xmlns:c16="http://schemas.microsoft.com/office/drawing/2014/chart" uri="{C3380CC4-5D6E-409C-BE32-E72D297353CC}">
              <c16:uniqueId val="{00000001-517F-4AC8-B915-CE2AB25097A3}"/>
            </c:ext>
          </c:extLst>
        </c:ser>
        <c:ser>
          <c:idx val="3"/>
          <c:order val="2"/>
          <c:tx>
            <c:strRef>
              <c:f>'Capa, Utility'!$C$127</c:f>
              <c:strCache>
                <c:ptCount val="1"/>
                <c:pt idx="0">
                  <c:v>112Ah</c:v>
                </c:pt>
              </c:strCache>
            </c:strRef>
          </c:tx>
          <c:spPr>
            <a:solidFill>
              <a:srgbClr val="00A3A1">
                <a:alpha val="35000"/>
              </a:srgbClr>
            </a:solidFill>
            <a:ln>
              <a:noFill/>
            </a:ln>
            <a:effectLst/>
          </c:spPr>
          <c:invertIfNegative val="0"/>
          <c:cat>
            <c:numRef>
              <c:f>'Capa, Utility'!$Q$122:$BF$122</c:f>
              <c:numCache>
                <c:formatCode>m/d/yyyy</c:formatCode>
                <c:ptCount val="42"/>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pt idx="33">
                  <c:v>44500</c:v>
                </c:pt>
                <c:pt idx="34">
                  <c:v>44530</c:v>
                </c:pt>
                <c:pt idx="35">
                  <c:v>44561</c:v>
                </c:pt>
                <c:pt idx="36">
                  <c:v>44592</c:v>
                </c:pt>
                <c:pt idx="37">
                  <c:v>44620</c:v>
                </c:pt>
                <c:pt idx="38">
                  <c:v>44651</c:v>
                </c:pt>
                <c:pt idx="39">
                  <c:v>44681</c:v>
                </c:pt>
                <c:pt idx="40">
                  <c:v>44712</c:v>
                </c:pt>
                <c:pt idx="41">
                  <c:v>44742</c:v>
                </c:pt>
              </c:numCache>
            </c:numRef>
          </c:cat>
          <c:val>
            <c:numRef>
              <c:f>'Capa, Utility'!$Q$127:$BF$127</c:f>
              <c:numCache>
                <c:formatCode>General</c:formatCode>
                <c:ptCount val="42"/>
                <c:pt idx="2" formatCode="#,##0;\(#,##0\);\-">
                  <c:v>0</c:v>
                </c:pt>
                <c:pt idx="3" formatCode="#,##0;\(#,##0\);\-">
                  <c:v>0</c:v>
                </c:pt>
                <c:pt idx="4" formatCode="#,##0;\(#,##0\);\-">
                  <c:v>0</c:v>
                </c:pt>
                <c:pt idx="5" formatCode="#,##0;\(#,##0\);\-">
                  <c:v>0</c:v>
                </c:pt>
                <c:pt idx="6" formatCode="#,##0;\(#,##0\);\-">
                  <c:v>0</c:v>
                </c:pt>
                <c:pt idx="7" formatCode="#,##0;\(#,##0\);\-">
                  <c:v>0</c:v>
                </c:pt>
                <c:pt idx="8" formatCode="#,##0;\(#,##0\);\-">
                  <c:v>0</c:v>
                </c:pt>
                <c:pt idx="9" formatCode="#,##0;\(#,##0\);\-">
                  <c:v>0</c:v>
                </c:pt>
                <c:pt idx="10" formatCode="#,##0;\(#,##0\);\-">
                  <c:v>0</c:v>
                </c:pt>
                <c:pt idx="11" formatCode="#,##0;\(#,##0\);\-">
                  <c:v>0</c:v>
                </c:pt>
                <c:pt idx="12" formatCode="#,##0;\(#,##0\);\-">
                  <c:v>0</c:v>
                </c:pt>
                <c:pt idx="13" formatCode="#,##0;\(#,##0\);\-">
                  <c:v>0</c:v>
                </c:pt>
                <c:pt idx="14" formatCode="#,##0;\(#,##0\);\-">
                  <c:v>0</c:v>
                </c:pt>
                <c:pt idx="15" formatCode="#,##0;\(#,##0\);\-">
                  <c:v>0</c:v>
                </c:pt>
                <c:pt idx="16" formatCode="#,##0;\(#,##0\);\-">
                  <c:v>0</c:v>
                </c:pt>
                <c:pt idx="17" formatCode="#,##0;\(#,##0\);\-">
                  <c:v>0</c:v>
                </c:pt>
                <c:pt idx="18" formatCode="#,##0;\(#,##0\);\-">
                  <c:v>16216.000000000002</c:v>
                </c:pt>
                <c:pt idx="19" formatCode="#,##0;\(#,##0\);\-">
                  <c:v>272299.87012987013</c:v>
                </c:pt>
                <c:pt idx="20" formatCode="#,##0;\(#,##0\);\-">
                  <c:v>660537.17650103499</c:v>
                </c:pt>
                <c:pt idx="21" formatCode="#,##0;\(#,##0\);\-">
                  <c:v>409097.39137140207</c:v>
                </c:pt>
                <c:pt idx="22" formatCode="#,##0;\(#,##0\);\-">
                  <c:v>702059.75360195828</c:v>
                </c:pt>
                <c:pt idx="23" formatCode="#,##0;\(#,##0\);\-">
                  <c:v>754987.48656168603</c:v>
                </c:pt>
                <c:pt idx="24" formatCode="#,##0;\(#,##0\);\-">
                  <c:v>804225.78113375988</c:v>
                </c:pt>
                <c:pt idx="25" formatCode="#,##0;\(#,##0\);\-">
                  <c:v>779883.49592128512</c:v>
                </c:pt>
                <c:pt idx="26" formatCode="#,##0;\(#,##0\);\-">
                  <c:v>817434.20710341132</c:v>
                </c:pt>
                <c:pt idx="27" formatCode="#,##0;\(#,##0\);\-">
                  <c:v>833785.69541315758</c:v>
                </c:pt>
                <c:pt idx="28" formatCode="#,##0;\(#,##0\);\-">
                  <c:v>840308.62563441298</c:v>
                </c:pt>
                <c:pt idx="29" formatCode="#,##0;\(#,##0\);\-">
                  <c:v>833164.4012309782</c:v>
                </c:pt>
                <c:pt idx="30" formatCode="#,##0;\(#,##0\);\-">
                  <c:v>833682.15119701636</c:v>
                </c:pt>
                <c:pt idx="31" formatCode="#,##0;\(#,##0\);\-">
                  <c:v>839902.64762982284</c:v>
                </c:pt>
                <c:pt idx="32" formatCode="#,##0;\(#,##0\);\-">
                  <c:v>847190.56491169007</c:v>
                </c:pt>
                <c:pt idx="33" formatCode="#,##0;\(#,##0\);\-">
                  <c:v>453475.3472701608</c:v>
                </c:pt>
                <c:pt idx="34" formatCode="#,##0;\(#,##0\);\-">
                  <c:v>510467.86187538865</c:v>
                </c:pt>
                <c:pt idx="35" formatCode="#,##0;\(#,##0\);\-">
                  <c:v>798163.63636363624</c:v>
                </c:pt>
                <c:pt idx="36" formatCode="#,##0;\(#,##0\);\-">
                  <c:v>820600.61408803344</c:v>
                </c:pt>
                <c:pt idx="37" formatCode="#,##0;\(#,##0\);\-">
                  <c:v>831589.86044868396</c:v>
                </c:pt>
                <c:pt idx="38" formatCode="#,##0;\(#,##0\);\-">
                  <c:v>843015.34552864684</c:v>
                </c:pt>
                <c:pt idx="39" formatCode="#,##0;\(#,##0\);\-">
                  <c:v>844149.99721647927</c:v>
                </c:pt>
                <c:pt idx="40" formatCode="#,##0;\(#,##0\);\-">
                  <c:v>855661.28456625447</c:v>
                </c:pt>
                <c:pt idx="41" formatCode="#,##0;\(#,##0\);\-">
                  <c:v>844803.52451977995</c:v>
                </c:pt>
              </c:numCache>
            </c:numRef>
          </c:val>
          <c:extLst>
            <c:ext xmlns:c16="http://schemas.microsoft.com/office/drawing/2014/chart" uri="{C3380CC4-5D6E-409C-BE32-E72D297353CC}">
              <c16:uniqueId val="{00000002-517F-4AC8-B915-CE2AB25097A3}"/>
            </c:ext>
          </c:extLst>
        </c:ser>
        <c:ser>
          <c:idx val="0"/>
          <c:order val="3"/>
          <c:tx>
            <c:strRef>
              <c:f>'Capa, Utility'!$C$124</c:f>
              <c:strCache>
                <c:ptCount val="1"/>
                <c:pt idx="0">
                  <c:v>CAPA(월)</c:v>
                </c:pt>
              </c:strCache>
            </c:strRef>
          </c:tx>
          <c:spPr>
            <a:noFill/>
            <a:ln>
              <a:noFill/>
            </a:ln>
            <a:effectLst/>
          </c:spPr>
          <c:invertIfNegative val="0"/>
          <c:cat>
            <c:numRef>
              <c:f>'Capa, Utility'!$Q$122:$BF$122</c:f>
              <c:numCache>
                <c:formatCode>m/d/yyyy</c:formatCode>
                <c:ptCount val="42"/>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pt idx="33">
                  <c:v>44500</c:v>
                </c:pt>
                <c:pt idx="34">
                  <c:v>44530</c:v>
                </c:pt>
                <c:pt idx="35">
                  <c:v>44561</c:v>
                </c:pt>
                <c:pt idx="36">
                  <c:v>44592</c:v>
                </c:pt>
                <c:pt idx="37">
                  <c:v>44620</c:v>
                </c:pt>
                <c:pt idx="38">
                  <c:v>44651</c:v>
                </c:pt>
                <c:pt idx="39">
                  <c:v>44681</c:v>
                </c:pt>
                <c:pt idx="40">
                  <c:v>44712</c:v>
                </c:pt>
                <c:pt idx="41">
                  <c:v>44742</c:v>
                </c:pt>
              </c:numCache>
            </c:numRef>
          </c:cat>
          <c:val>
            <c:numRef>
              <c:f>'Capa, Utility'!$Q$124:$BF$124</c:f>
              <c:numCache>
                <c:formatCode>General</c:formatCode>
                <c:ptCount val="42"/>
                <c:pt idx="2" formatCode="#,##0;\(#,##0\);\-">
                  <c:v>497490.1287553648</c:v>
                </c:pt>
                <c:pt idx="3" formatCode="#,##0;\(#,##0\);\-">
                  <c:v>521001.68067226885</c:v>
                </c:pt>
                <c:pt idx="4" formatCode="#,##0;\(#,##0\);\-">
                  <c:v>461230.76923076925</c:v>
                </c:pt>
                <c:pt idx="5" formatCode="#,##0;\(#,##0\);\-">
                  <c:v>536048.33836858009</c:v>
                </c:pt>
                <c:pt idx="6" formatCode="#,##0;\(#,##0\);\-">
                  <c:v>584411.26760563371</c:v>
                </c:pt>
                <c:pt idx="7" formatCode="#,##0;\(#,##0\);\-">
                  <c:v>631381.32064247481</c:v>
                </c:pt>
                <c:pt idx="8" formatCode="#,##0;\(#,##0\);\-">
                  <c:v>594233.71054198931</c:v>
                </c:pt>
                <c:pt idx="9" formatCode="#,##0;\(#,##0\);\-">
                  <c:v>624999.20821217122</c:v>
                </c:pt>
                <c:pt idx="10" formatCode="#,##0;\(#,##0\);\-">
                  <c:v>655764.70588235301</c:v>
                </c:pt>
                <c:pt idx="11" formatCode="#,##0;\(#,##0\);\-">
                  <c:v>639761.19402985065</c:v>
                </c:pt>
                <c:pt idx="12" formatCode="#,##0;\(#,##0\);\-">
                  <c:v>629710.38876593905</c:v>
                </c:pt>
                <c:pt idx="13" formatCode="#,##0;\(#,##0\);\-">
                  <c:v>633455.79742837814</c:v>
                </c:pt>
                <c:pt idx="14" formatCode="#,##0;\(#,##0\);\-">
                  <c:v>673159.95585467538</c:v>
                </c:pt>
                <c:pt idx="15" formatCode="#,##0;\(#,##0\);\-">
                  <c:v>602003.41475005203</c:v>
                </c:pt>
                <c:pt idx="16" formatCode="#,##0;\(#,##0\);\-">
                  <c:v>623792.2069995522</c:v>
                </c:pt>
                <c:pt idx="17" formatCode="#,##0;\(#,##0\);\-">
                  <c:v>331549.19004329015</c:v>
                </c:pt>
                <c:pt idx="18" formatCode="#,##0;\(#,##0\);\-">
                  <c:v>572147.39142592857</c:v>
                </c:pt>
                <c:pt idx="19" formatCode="#,##0;\(#,##0\);\-">
                  <c:v>463810.47152847156</c:v>
                </c:pt>
                <c:pt idx="20" formatCode="#,##0;\(#,##0\);\-">
                  <c:v>660537.17650103499</c:v>
                </c:pt>
                <c:pt idx="21" formatCode="#,##0;\(#,##0\);\-">
                  <c:v>617576.30046231113</c:v>
                </c:pt>
                <c:pt idx="22" formatCode="#,##0;\(#,##0\);\-">
                  <c:v>702059.75360195828</c:v>
                </c:pt>
                <c:pt idx="23" formatCode="#,##0;\(#,##0\);\-">
                  <c:v>754987.48656168603</c:v>
                </c:pt>
                <c:pt idx="24" formatCode="#,##0;\(#,##0\);\-">
                  <c:v>804225.78113375988</c:v>
                </c:pt>
                <c:pt idx="25" formatCode="#,##0;\(#,##0\);\-">
                  <c:v>779883.49592128512</c:v>
                </c:pt>
                <c:pt idx="26" formatCode="#,##0;\(#,##0\);\-">
                  <c:v>817434.20710341132</c:v>
                </c:pt>
                <c:pt idx="27" formatCode="#,##0;\(#,##0\);\-">
                  <c:v>833785.69541315758</c:v>
                </c:pt>
                <c:pt idx="28" formatCode="#,##0;\(#,##0\);\-">
                  <c:v>840308.62563441298</c:v>
                </c:pt>
                <c:pt idx="29" formatCode="#,##0;\(#,##0\);\-">
                  <c:v>833164.4012309782</c:v>
                </c:pt>
                <c:pt idx="30" formatCode="#,##0;\(#,##0\);\-">
                  <c:v>833682.15119701636</c:v>
                </c:pt>
                <c:pt idx="31" formatCode="#,##0;\(#,##0\);\-">
                  <c:v>839902.64762982284</c:v>
                </c:pt>
                <c:pt idx="32" formatCode="#,##0;\(#,##0\);\-">
                  <c:v>847190.56491169007</c:v>
                </c:pt>
                <c:pt idx="33" formatCode="#,##0;\(#,##0\);\-">
                  <c:v>774065.75875587109</c:v>
                </c:pt>
                <c:pt idx="34" formatCode="#,##0;\(#,##0\);\-">
                  <c:v>789621.66342788143</c:v>
                </c:pt>
                <c:pt idx="35" formatCode="#,##0;\(#,##0\);\-">
                  <c:v>798163.63636363624</c:v>
                </c:pt>
                <c:pt idx="36" formatCode="#,##0;\(#,##0\);\-">
                  <c:v>820600.61408803344</c:v>
                </c:pt>
                <c:pt idx="37" formatCode="#,##0;\(#,##0\);\-">
                  <c:v>831589.86044868396</c:v>
                </c:pt>
                <c:pt idx="38" formatCode="#,##0;\(#,##0\);\-">
                  <c:v>843015.34552864684</c:v>
                </c:pt>
                <c:pt idx="39" formatCode="#,##0;\(#,##0\);\-">
                  <c:v>844149.99721647927</c:v>
                </c:pt>
                <c:pt idx="40" formatCode="#,##0;\(#,##0\);\-">
                  <c:v>855661.28456625447</c:v>
                </c:pt>
                <c:pt idx="41" formatCode="#,##0;\(#,##0\);\-">
                  <c:v>844803.52451977995</c:v>
                </c:pt>
              </c:numCache>
            </c:numRef>
          </c:val>
          <c:extLst>
            <c:ext xmlns:c16="http://schemas.microsoft.com/office/drawing/2014/chart" uri="{C3380CC4-5D6E-409C-BE32-E72D297353CC}">
              <c16:uniqueId val="{00000003-517F-4AC8-B915-CE2AB25097A3}"/>
            </c:ext>
          </c:extLst>
        </c:ser>
        <c:dLbls>
          <c:showLegendKey val="0"/>
          <c:showVal val="0"/>
          <c:showCatName val="0"/>
          <c:showSerName val="0"/>
          <c:showPercent val="0"/>
          <c:showBubbleSize val="0"/>
        </c:dLbls>
        <c:gapWidth val="100"/>
        <c:overlap val="100"/>
        <c:axId val="240081904"/>
        <c:axId val="240092720"/>
      </c:barChart>
      <c:dateAx>
        <c:axId val="240081904"/>
        <c:scaling>
          <c:orientation val="minMax"/>
        </c:scaling>
        <c:delete val="0"/>
        <c:axPos val="b"/>
        <c:numFmt formatCode="yyyy"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noFill/>
                <a:latin typeface="Arial" panose="020B0604020202020204" pitchFamily="34" charset="0"/>
                <a:ea typeface="+mn-ea"/>
                <a:cs typeface="Arial" panose="020B0604020202020204" pitchFamily="34" charset="0"/>
              </a:defRPr>
            </a:pPr>
            <a:endParaRPr lang="ko-KR"/>
          </a:p>
        </c:txPr>
        <c:crossAx val="240092720"/>
        <c:crosses val="autoZero"/>
        <c:auto val="1"/>
        <c:lblOffset val="100"/>
        <c:baseTimeUnit val="months"/>
        <c:majorUnit val="12"/>
        <c:majorTimeUnit val="months"/>
        <c:minorUnit val="3"/>
        <c:minorTimeUnit val="months"/>
      </c:dateAx>
      <c:valAx>
        <c:axId val="240092720"/>
        <c:scaling>
          <c:orientation val="minMax"/>
          <c:max val="1000000"/>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noFill/>
                <a:latin typeface="Arial" panose="020B0604020202020204" pitchFamily="34" charset="0"/>
                <a:ea typeface="+mn-ea"/>
                <a:cs typeface="Arial" panose="020B0604020202020204" pitchFamily="34" charset="0"/>
              </a:defRPr>
            </a:pPr>
            <a:endParaRPr lang="ko-KR"/>
          </a:p>
        </c:txPr>
        <c:crossAx val="240081904"/>
        <c:crosses val="autoZero"/>
        <c:crossBetween val="between"/>
        <c:majorUnit val="20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800">
          <a:latin typeface="Arial" panose="020B0604020202020204" pitchFamily="34" charset="0"/>
          <a:cs typeface="Arial" panose="020B0604020202020204" pitchFamily="34" charset="0"/>
        </a:defRPr>
      </a:pPr>
      <a:endParaRPr lang="ko-K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808511983107965E-2"/>
          <c:y val="7.550194098062811E-2"/>
          <c:w val="0.9268836108574624"/>
          <c:h val="0.7488616401058471"/>
        </c:manualLayout>
      </c:layout>
      <c:barChart>
        <c:barDir val="col"/>
        <c:grouping val="stacked"/>
        <c:varyColors val="0"/>
        <c:ser>
          <c:idx val="4"/>
          <c:order val="0"/>
          <c:tx>
            <c:strRef>
              <c:f>'Capa, Utility'!$C$125</c:f>
              <c:strCache>
                <c:ptCount val="1"/>
                <c:pt idx="0">
                  <c:v>94Ah</c:v>
                </c:pt>
              </c:strCache>
            </c:strRef>
          </c:tx>
          <c:spPr>
            <a:solidFill>
              <a:srgbClr val="0091DA"/>
            </a:solidFill>
          </c:spPr>
          <c:invertIfNegative val="0"/>
          <c:cat>
            <c:numRef>
              <c:f>'Capa, Utility'!$Q$129:$BF$129</c:f>
              <c:numCache>
                <c:formatCode>m/d/yyyy</c:formatCode>
                <c:ptCount val="42"/>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pt idx="33">
                  <c:v>44500</c:v>
                </c:pt>
                <c:pt idx="34">
                  <c:v>44530</c:v>
                </c:pt>
                <c:pt idx="35">
                  <c:v>44561</c:v>
                </c:pt>
                <c:pt idx="36">
                  <c:v>44592</c:v>
                </c:pt>
                <c:pt idx="37">
                  <c:v>44620</c:v>
                </c:pt>
                <c:pt idx="38">
                  <c:v>44651</c:v>
                </c:pt>
                <c:pt idx="39">
                  <c:v>44681</c:v>
                </c:pt>
                <c:pt idx="40">
                  <c:v>44712</c:v>
                </c:pt>
                <c:pt idx="41">
                  <c:v>44742</c:v>
                </c:pt>
              </c:numCache>
            </c:numRef>
          </c:cat>
          <c:val>
            <c:numRef>
              <c:f>'Capa, Utility'!$Q$132:$BF$132</c:f>
              <c:numCache>
                <c:formatCode>General</c:formatCode>
                <c:ptCount val="42"/>
                <c:pt idx="2" formatCode="#,##0;\(#,##0\);\-">
                  <c:v>193192</c:v>
                </c:pt>
                <c:pt idx="3" formatCode="#,##0;\(#,##0\);\-">
                  <c:v>103332</c:v>
                </c:pt>
                <c:pt idx="4" formatCode="#,##0;\(#,##0\);\-">
                  <c:v>50108</c:v>
                </c:pt>
                <c:pt idx="5" formatCode="#,##0;\(#,##0\);\-">
                  <c:v>295720</c:v>
                </c:pt>
                <c:pt idx="6" formatCode="#,##0;\(#,##0\);\-">
                  <c:v>474208</c:v>
                </c:pt>
                <c:pt idx="7" formatCode="#,##0;\(#,##0\);\-">
                  <c:v>589640</c:v>
                </c:pt>
                <c:pt idx="8" formatCode="#,##0;\(#,##0\);\-">
                  <c:v>138572</c:v>
                </c:pt>
                <c:pt idx="9" formatCode="#,##0;\(#,##0\);\-">
                  <c:v>0</c:v>
                </c:pt>
                <c:pt idx="10" formatCode="#,##0;\(#,##0\);\-">
                  <c:v>37160</c:v>
                </c:pt>
                <c:pt idx="11" formatCode="#,##0;\(#,##0\);\-">
                  <c:v>107160</c:v>
                </c:pt>
                <c:pt idx="12" formatCode="#,##0;\(#,##0\);\-">
                  <c:v>268512</c:v>
                </c:pt>
                <c:pt idx="13" formatCode="#,##0;\(#,##0\);\-">
                  <c:v>251405</c:v>
                </c:pt>
                <c:pt idx="14" formatCode="#,##0;\(#,##0\);\-">
                  <c:v>420894</c:v>
                </c:pt>
                <c:pt idx="15" formatCode="#,##0;\(#,##0\);\-">
                  <c:v>458984</c:v>
                </c:pt>
                <c:pt idx="16" formatCode="#,##0;\(#,##0\);\-">
                  <c:v>516642</c:v>
                </c:pt>
                <c:pt idx="17" formatCode="#,##0;\(#,##0\);\-">
                  <c:v>226765</c:v>
                </c:pt>
                <c:pt idx="18" formatCode="#,##0;\(#,##0\);\-">
                  <c:v>191012</c:v>
                </c:pt>
                <c:pt idx="19" formatCode="#,##0;\(#,##0\);\-">
                  <c:v>0</c:v>
                </c:pt>
                <c:pt idx="20" formatCode="#,##0;\(#,##0\);\-">
                  <c:v>0</c:v>
                </c:pt>
                <c:pt idx="21" formatCode="#,##0;\(#,##0\);\-">
                  <c:v>0</c:v>
                </c:pt>
                <c:pt idx="22" formatCode="#,##0;\(#,##0\);\-">
                  <c:v>0</c:v>
                </c:pt>
                <c:pt idx="23" formatCode="#,##0;\(#,##0\);\-">
                  <c:v>0</c:v>
                </c:pt>
                <c:pt idx="24" formatCode="#,##0;\(#,##0\);\-">
                  <c:v>0</c:v>
                </c:pt>
                <c:pt idx="25" formatCode="#,##0;\(#,##0\);\-">
                  <c:v>0</c:v>
                </c:pt>
                <c:pt idx="26" formatCode="#,##0;\(#,##0\);\-">
                  <c:v>0</c:v>
                </c:pt>
                <c:pt idx="27" formatCode="#,##0;\(#,##0\);\-">
                  <c:v>0</c:v>
                </c:pt>
                <c:pt idx="28" formatCode="#,##0;\(#,##0\);\-">
                  <c:v>0</c:v>
                </c:pt>
                <c:pt idx="29" formatCode="#,##0;\(#,##0\);\-">
                  <c:v>0</c:v>
                </c:pt>
                <c:pt idx="30" formatCode="#,##0;\(#,##0\);\-">
                  <c:v>0</c:v>
                </c:pt>
                <c:pt idx="31" formatCode="#,##0;\(#,##0\);\-">
                  <c:v>0</c:v>
                </c:pt>
                <c:pt idx="32" formatCode="#,##0;\(#,##0\);\-">
                  <c:v>0</c:v>
                </c:pt>
                <c:pt idx="33" formatCode="#,##0;\(#,##0\);\-">
                  <c:v>186816</c:v>
                </c:pt>
                <c:pt idx="34" formatCode="#,##0;\(#,##0\);\-">
                  <c:v>157720</c:v>
                </c:pt>
                <c:pt idx="35" formatCode="#,##0;\(#,##0\);\-">
                  <c:v>0</c:v>
                </c:pt>
                <c:pt idx="36" formatCode="#,##0;\(#,##0\);\-">
                  <c:v>0</c:v>
                </c:pt>
                <c:pt idx="37" formatCode="#,##0;\(#,##0\);\-">
                  <c:v>0</c:v>
                </c:pt>
                <c:pt idx="38" formatCode="#,##0;\(#,##0\);\-">
                  <c:v>0</c:v>
                </c:pt>
                <c:pt idx="39" formatCode="#,##0;\(#,##0\);\-">
                  <c:v>0</c:v>
                </c:pt>
                <c:pt idx="40" formatCode="#,##0;\(#,##0\);\-">
                  <c:v>0</c:v>
                </c:pt>
                <c:pt idx="41" formatCode="#,##0;\(#,##0\);\-">
                  <c:v>0</c:v>
                </c:pt>
              </c:numCache>
            </c:numRef>
          </c:val>
          <c:extLst>
            <c:ext xmlns:c16="http://schemas.microsoft.com/office/drawing/2014/chart" uri="{C3380CC4-5D6E-409C-BE32-E72D297353CC}">
              <c16:uniqueId val="{00000000-AF43-409A-92D2-B27A3A77D0D6}"/>
            </c:ext>
          </c:extLst>
        </c:ser>
        <c:ser>
          <c:idx val="5"/>
          <c:order val="1"/>
          <c:tx>
            <c:strRef>
              <c:f>'Capa, Utility'!$C$126</c:f>
              <c:strCache>
                <c:ptCount val="1"/>
                <c:pt idx="0">
                  <c:v>100Ah</c:v>
                </c:pt>
              </c:strCache>
            </c:strRef>
          </c:tx>
          <c:spPr>
            <a:solidFill>
              <a:srgbClr val="005EB8"/>
            </a:solidFill>
          </c:spPr>
          <c:invertIfNegative val="0"/>
          <c:cat>
            <c:numRef>
              <c:f>'Capa, Utility'!$Q$129:$BF$129</c:f>
              <c:numCache>
                <c:formatCode>m/d/yyyy</c:formatCode>
                <c:ptCount val="42"/>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pt idx="33">
                  <c:v>44500</c:v>
                </c:pt>
                <c:pt idx="34">
                  <c:v>44530</c:v>
                </c:pt>
                <c:pt idx="35">
                  <c:v>44561</c:v>
                </c:pt>
                <c:pt idx="36">
                  <c:v>44592</c:v>
                </c:pt>
                <c:pt idx="37">
                  <c:v>44620</c:v>
                </c:pt>
                <c:pt idx="38">
                  <c:v>44651</c:v>
                </c:pt>
                <c:pt idx="39">
                  <c:v>44681</c:v>
                </c:pt>
                <c:pt idx="40">
                  <c:v>44712</c:v>
                </c:pt>
                <c:pt idx="41">
                  <c:v>44742</c:v>
                </c:pt>
              </c:numCache>
            </c:numRef>
          </c:cat>
          <c:val>
            <c:numRef>
              <c:f>'Capa, Utility'!$Q$133:$BF$133</c:f>
              <c:numCache>
                <c:formatCode>General</c:formatCode>
                <c:ptCount val="42"/>
                <c:pt idx="2" formatCode="#,##0;\(#,##0\);\-">
                  <c:v>0</c:v>
                </c:pt>
                <c:pt idx="3" formatCode="#,##0;\(#,##0\);\-">
                  <c:v>0</c:v>
                </c:pt>
                <c:pt idx="4" formatCode="#,##0;\(#,##0\);\-">
                  <c:v>0</c:v>
                </c:pt>
                <c:pt idx="5" formatCode="#,##0;\(#,##0\);\-">
                  <c:v>0</c:v>
                </c:pt>
                <c:pt idx="6" formatCode="#,##0;\(#,##0\);\-">
                  <c:v>0</c:v>
                </c:pt>
                <c:pt idx="7" formatCode="#,##0;\(#,##0\);\-">
                  <c:v>0</c:v>
                </c:pt>
                <c:pt idx="8" formatCode="#,##0;\(#,##0\);\-">
                  <c:v>0</c:v>
                </c:pt>
                <c:pt idx="9" formatCode="#,##0;\(#,##0\);\-">
                  <c:v>0</c:v>
                </c:pt>
                <c:pt idx="10" formatCode="#,##0;\(#,##0\);\-">
                  <c:v>0</c:v>
                </c:pt>
                <c:pt idx="11" formatCode="#,##0;\(#,##0\);\-">
                  <c:v>0</c:v>
                </c:pt>
                <c:pt idx="12" formatCode="#,##0;\(#,##0\);\-">
                  <c:v>0</c:v>
                </c:pt>
                <c:pt idx="13" formatCode="#,##0;\(#,##0\);\-">
                  <c:v>0</c:v>
                </c:pt>
                <c:pt idx="14" formatCode="#,##0;\(#,##0\);\-">
                  <c:v>0</c:v>
                </c:pt>
                <c:pt idx="15" formatCode="#,##0;\(#,##0\);\-">
                  <c:v>0</c:v>
                </c:pt>
                <c:pt idx="16" formatCode="#,##0;\(#,##0\);\-">
                  <c:v>0</c:v>
                </c:pt>
                <c:pt idx="17" formatCode="#,##0;\(#,##0\);\-">
                  <c:v>18099</c:v>
                </c:pt>
                <c:pt idx="18" formatCode="#,##0;\(#,##0\);\-">
                  <c:v>18484</c:v>
                </c:pt>
                <c:pt idx="19" formatCode="#,##0;\(#,##0\);\-">
                  <c:v>196096</c:v>
                </c:pt>
                <c:pt idx="20" formatCode="#,##0;\(#,##0\);\-">
                  <c:v>0</c:v>
                </c:pt>
                <c:pt idx="21" formatCode="#,##0;\(#,##0\);\-">
                  <c:v>201542</c:v>
                </c:pt>
                <c:pt idx="22" formatCode="#,##0;\(#,##0\);\-">
                  <c:v>0</c:v>
                </c:pt>
                <c:pt idx="23" formatCode="#,##0;\(#,##0\);\-">
                  <c:v>0</c:v>
                </c:pt>
                <c:pt idx="24" formatCode="#,##0;\(#,##0\);\-">
                  <c:v>0</c:v>
                </c:pt>
                <c:pt idx="25" formatCode="#,##0;\(#,##0\);\-">
                  <c:v>0</c:v>
                </c:pt>
                <c:pt idx="26" formatCode="#,##0;\(#,##0\);\-">
                  <c:v>0</c:v>
                </c:pt>
                <c:pt idx="27" formatCode="#,##0;\(#,##0\);\-">
                  <c:v>0</c:v>
                </c:pt>
                <c:pt idx="28" formatCode="#,##0;\(#,##0\);\-">
                  <c:v>0</c:v>
                </c:pt>
                <c:pt idx="29" formatCode="#,##0;\(#,##0\);\-">
                  <c:v>0</c:v>
                </c:pt>
                <c:pt idx="30" formatCode="#,##0;\(#,##0\);\-">
                  <c:v>0</c:v>
                </c:pt>
                <c:pt idx="31" formatCode="#,##0;\(#,##0\);\-">
                  <c:v>0</c:v>
                </c:pt>
                <c:pt idx="32" formatCode="#,##0;\(#,##0\);\-">
                  <c:v>0</c:v>
                </c:pt>
                <c:pt idx="33" formatCode="#,##0;\(#,##0\);\-">
                  <c:v>0</c:v>
                </c:pt>
                <c:pt idx="34" formatCode="#,##0;\(#,##0\);\-">
                  <c:v>0</c:v>
                </c:pt>
                <c:pt idx="35" formatCode="#,##0;\(#,##0\);\-">
                  <c:v>0</c:v>
                </c:pt>
                <c:pt idx="36" formatCode="#,##0;\(#,##0\);\-">
                  <c:v>0</c:v>
                </c:pt>
                <c:pt idx="37" formatCode="#,##0;\(#,##0\);\-">
                  <c:v>0</c:v>
                </c:pt>
                <c:pt idx="38" formatCode="#,##0;\(#,##0\);\-">
                  <c:v>0</c:v>
                </c:pt>
                <c:pt idx="39" formatCode="#,##0;\(#,##0\);\-">
                  <c:v>0</c:v>
                </c:pt>
                <c:pt idx="40" formatCode="#,##0;\(#,##0\);\-">
                  <c:v>0</c:v>
                </c:pt>
                <c:pt idx="41" formatCode="#,##0;\(#,##0\);\-">
                  <c:v>0</c:v>
                </c:pt>
              </c:numCache>
            </c:numRef>
          </c:val>
          <c:extLst>
            <c:ext xmlns:c16="http://schemas.microsoft.com/office/drawing/2014/chart" uri="{C3380CC4-5D6E-409C-BE32-E72D297353CC}">
              <c16:uniqueId val="{00000001-AF43-409A-92D2-B27A3A77D0D6}"/>
            </c:ext>
          </c:extLst>
        </c:ser>
        <c:ser>
          <c:idx val="6"/>
          <c:order val="2"/>
          <c:tx>
            <c:strRef>
              <c:f>'Capa, Utility'!$C$127</c:f>
              <c:strCache>
                <c:ptCount val="1"/>
                <c:pt idx="0">
                  <c:v>112Ah</c:v>
                </c:pt>
              </c:strCache>
            </c:strRef>
          </c:tx>
          <c:spPr>
            <a:solidFill>
              <a:schemeClr val="accent4"/>
            </a:solidFill>
            <a:ln>
              <a:noFill/>
            </a:ln>
            <a:effectLst/>
          </c:spPr>
          <c:invertIfNegative val="0"/>
          <c:cat>
            <c:numRef>
              <c:f>'Capa, Utility'!$Q$129:$BF$129</c:f>
              <c:numCache>
                <c:formatCode>m/d/yyyy</c:formatCode>
                <c:ptCount val="42"/>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pt idx="33">
                  <c:v>44500</c:v>
                </c:pt>
                <c:pt idx="34">
                  <c:v>44530</c:v>
                </c:pt>
                <c:pt idx="35">
                  <c:v>44561</c:v>
                </c:pt>
                <c:pt idx="36">
                  <c:v>44592</c:v>
                </c:pt>
                <c:pt idx="37">
                  <c:v>44620</c:v>
                </c:pt>
                <c:pt idx="38">
                  <c:v>44651</c:v>
                </c:pt>
                <c:pt idx="39">
                  <c:v>44681</c:v>
                </c:pt>
                <c:pt idx="40">
                  <c:v>44712</c:v>
                </c:pt>
                <c:pt idx="41">
                  <c:v>44742</c:v>
                </c:pt>
              </c:numCache>
            </c:numRef>
          </c:cat>
          <c:val>
            <c:numRef>
              <c:f>'Capa, Utility'!$Q$134:$BF$134</c:f>
              <c:numCache>
                <c:formatCode>General</c:formatCode>
                <c:ptCount val="42"/>
                <c:pt idx="2" formatCode="#,##0;\(#,##0\);\-">
                  <c:v>0</c:v>
                </c:pt>
                <c:pt idx="3" formatCode="#,##0;\(#,##0\);\-">
                  <c:v>0</c:v>
                </c:pt>
                <c:pt idx="4" formatCode="#,##0;\(#,##0\);\-">
                  <c:v>0</c:v>
                </c:pt>
                <c:pt idx="5" formatCode="#,##0;\(#,##0\);\-">
                  <c:v>0</c:v>
                </c:pt>
                <c:pt idx="6" formatCode="#,##0;\(#,##0\);\-">
                  <c:v>0</c:v>
                </c:pt>
                <c:pt idx="7" formatCode="#,##0;\(#,##0\);\-">
                  <c:v>0</c:v>
                </c:pt>
                <c:pt idx="8" formatCode="#,##0;\(#,##0\);\-">
                  <c:v>0</c:v>
                </c:pt>
                <c:pt idx="9" formatCode="#,##0;\(#,##0\);\-">
                  <c:v>0</c:v>
                </c:pt>
                <c:pt idx="10" formatCode="#,##0;\(#,##0\);\-">
                  <c:v>0</c:v>
                </c:pt>
                <c:pt idx="11" formatCode="#,##0;\(#,##0\);\-">
                  <c:v>0</c:v>
                </c:pt>
                <c:pt idx="12" formatCode="#,##0;\(#,##0\);\-">
                  <c:v>0</c:v>
                </c:pt>
                <c:pt idx="13" formatCode="#,##0;\(#,##0\);\-">
                  <c:v>0</c:v>
                </c:pt>
                <c:pt idx="14" formatCode="#,##0;\(#,##0\);\-">
                  <c:v>0</c:v>
                </c:pt>
                <c:pt idx="15" formatCode="#,##0;\(#,##0\);\-">
                  <c:v>0</c:v>
                </c:pt>
                <c:pt idx="16" formatCode="#,##0;\(#,##0\);\-">
                  <c:v>0</c:v>
                </c:pt>
                <c:pt idx="17" formatCode="#,##0;\(#,##0\);\-">
                  <c:v>0</c:v>
                </c:pt>
                <c:pt idx="18" formatCode="#,##0;\(#,##0\);\-">
                  <c:v>8168</c:v>
                </c:pt>
                <c:pt idx="19" formatCode="#,##0;\(#,##0\);\-">
                  <c:v>258550</c:v>
                </c:pt>
                <c:pt idx="20" formatCode="#,##0;\(#,##0\);\-">
                  <c:v>564002</c:v>
                </c:pt>
                <c:pt idx="21" formatCode="#,##0;\(#,##0\);\-">
                  <c:v>395584</c:v>
                </c:pt>
                <c:pt idx="22" formatCode="#,##0;\(#,##0\);\-">
                  <c:v>581722</c:v>
                </c:pt>
                <c:pt idx="23" formatCode="#,##0;\(#,##0\);\-">
                  <c:v>712104</c:v>
                </c:pt>
                <c:pt idx="24" formatCode="#,##0;\(#,##0\);\-">
                  <c:v>801572</c:v>
                </c:pt>
                <c:pt idx="25" formatCode="#,##0;\(#,##0\);\-">
                  <c:v>708306</c:v>
                </c:pt>
                <c:pt idx="26" formatCode="#,##0;\(#,##0\);\-">
                  <c:v>972822</c:v>
                </c:pt>
                <c:pt idx="27" formatCode="#,##0;\(#,##0\);\-">
                  <c:v>719716</c:v>
                </c:pt>
                <c:pt idx="28" formatCode="#,##0;\(#,##0\);\-">
                  <c:v>478918</c:v>
                </c:pt>
                <c:pt idx="29" formatCode="#,##0;\(#,##0\);\-">
                  <c:v>569491</c:v>
                </c:pt>
                <c:pt idx="30" formatCode="#,##0;\(#,##0\);\-">
                  <c:v>679234</c:v>
                </c:pt>
                <c:pt idx="31" formatCode="#,##0;\(#,##0\);\-">
                  <c:v>527636</c:v>
                </c:pt>
                <c:pt idx="32" formatCode="#,##0;\(#,##0\);\-">
                  <c:v>619304</c:v>
                </c:pt>
                <c:pt idx="33" formatCode="#,##0;\(#,##0\);\-">
                  <c:v>206320</c:v>
                </c:pt>
                <c:pt idx="34" formatCode="#,##0;\(#,##0\);\-">
                  <c:v>304892</c:v>
                </c:pt>
                <c:pt idx="35" formatCode="#,##0;\(#,##0\);\-">
                  <c:v>570544</c:v>
                </c:pt>
                <c:pt idx="36" formatCode="#,##0;\(#,##0\);\-">
                  <c:v>314276</c:v>
                </c:pt>
                <c:pt idx="37" formatCode="#,##0;\(#,##0\);\-">
                  <c:v>475560</c:v>
                </c:pt>
                <c:pt idx="38" formatCode="#,##0;\(#,##0\);\-">
                  <c:v>599472</c:v>
                </c:pt>
                <c:pt idx="39" formatCode="#,##0;\(#,##0\);\-">
                  <c:v>519380</c:v>
                </c:pt>
                <c:pt idx="40" formatCode="#,##0;\(#,##0\);\-">
                  <c:v>518760</c:v>
                </c:pt>
                <c:pt idx="41" formatCode="#,##0;\(#,##0\);\-">
                  <c:v>497286</c:v>
                </c:pt>
              </c:numCache>
            </c:numRef>
          </c:val>
          <c:extLst>
            <c:ext xmlns:c16="http://schemas.microsoft.com/office/drawing/2014/chart" uri="{C3380CC4-5D6E-409C-BE32-E72D297353CC}">
              <c16:uniqueId val="{00000002-AF43-409A-92D2-B27A3A77D0D6}"/>
            </c:ext>
          </c:extLst>
        </c:ser>
        <c:ser>
          <c:idx val="7"/>
          <c:order val="3"/>
          <c:tx>
            <c:strRef>
              <c:f>'Capa, Utility'!$C$124</c:f>
              <c:strCache>
                <c:ptCount val="1"/>
                <c:pt idx="0">
                  <c:v>CAPA(월)</c:v>
                </c:pt>
              </c:strCache>
            </c:strRef>
          </c:tx>
          <c:spPr>
            <a:noFill/>
          </c:spPr>
          <c:invertIfNegative val="0"/>
          <c:cat>
            <c:numRef>
              <c:f>'Capa, Utility'!$Q$129:$BF$129</c:f>
              <c:numCache>
                <c:formatCode>m/d/yyyy</c:formatCode>
                <c:ptCount val="42"/>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pt idx="33">
                  <c:v>44500</c:v>
                </c:pt>
                <c:pt idx="34">
                  <c:v>44530</c:v>
                </c:pt>
                <c:pt idx="35">
                  <c:v>44561</c:v>
                </c:pt>
                <c:pt idx="36">
                  <c:v>44592</c:v>
                </c:pt>
                <c:pt idx="37">
                  <c:v>44620</c:v>
                </c:pt>
                <c:pt idx="38">
                  <c:v>44651</c:v>
                </c:pt>
                <c:pt idx="39">
                  <c:v>44681</c:v>
                </c:pt>
                <c:pt idx="40">
                  <c:v>44712</c:v>
                </c:pt>
                <c:pt idx="41">
                  <c:v>44742</c:v>
                </c:pt>
              </c:numCache>
            </c:numRef>
          </c:cat>
          <c:val>
            <c:numRef>
              <c:f>'Capa, Utility'!$Q$131:$AW$131</c:f>
              <c:numCache>
                <c:formatCode>General</c:formatCode>
                <c:ptCount val="33"/>
                <c:pt idx="2" formatCode="#,##0;\(#,##0\);\-">
                  <c:v>193192</c:v>
                </c:pt>
                <c:pt idx="3" formatCode="#,##0;\(#,##0\);\-">
                  <c:v>103332</c:v>
                </c:pt>
                <c:pt idx="4" formatCode="#,##0;\(#,##0\);\-">
                  <c:v>50108</c:v>
                </c:pt>
                <c:pt idx="5" formatCode="#,##0;\(#,##0\);\-">
                  <c:v>295720</c:v>
                </c:pt>
                <c:pt idx="6" formatCode="#,##0;\(#,##0\);\-">
                  <c:v>474208</c:v>
                </c:pt>
                <c:pt idx="7" formatCode="#,##0;\(#,##0\);\-">
                  <c:v>589640</c:v>
                </c:pt>
                <c:pt idx="8" formatCode="#,##0;\(#,##0\);\-">
                  <c:v>138572</c:v>
                </c:pt>
                <c:pt idx="9" formatCode="#,##0;\(#,##0\);\-">
                  <c:v>0</c:v>
                </c:pt>
                <c:pt idx="10" formatCode="#,##0;\(#,##0\);\-">
                  <c:v>37160</c:v>
                </c:pt>
                <c:pt idx="11" formatCode="#,##0;\(#,##0\);\-">
                  <c:v>107160</c:v>
                </c:pt>
                <c:pt idx="12" formatCode="#,##0;\(#,##0\);\-">
                  <c:v>268512</c:v>
                </c:pt>
                <c:pt idx="13" formatCode="#,##0;\(#,##0\);\-">
                  <c:v>251405</c:v>
                </c:pt>
                <c:pt idx="14" formatCode="#,##0;\(#,##0\);\-">
                  <c:v>420894</c:v>
                </c:pt>
                <c:pt idx="15" formatCode="#,##0;\(#,##0\);\-">
                  <c:v>458984</c:v>
                </c:pt>
                <c:pt idx="16" formatCode="#,##0;\(#,##0\);\-">
                  <c:v>516642</c:v>
                </c:pt>
                <c:pt idx="17" formatCode="#,##0;\(#,##0\);\-">
                  <c:v>244864</c:v>
                </c:pt>
                <c:pt idx="18" formatCode="#,##0;\(#,##0\);\-">
                  <c:v>217664</c:v>
                </c:pt>
                <c:pt idx="19" formatCode="#,##0;\(#,##0\);\-">
                  <c:v>454646</c:v>
                </c:pt>
                <c:pt idx="20" formatCode="#,##0;\(#,##0\);\-">
                  <c:v>564002</c:v>
                </c:pt>
                <c:pt idx="21" formatCode="#,##0;\(#,##0\);\-">
                  <c:v>597126</c:v>
                </c:pt>
                <c:pt idx="22" formatCode="#,##0;\(#,##0\);\-">
                  <c:v>581722</c:v>
                </c:pt>
                <c:pt idx="23" formatCode="#,##0;\(#,##0\);\-">
                  <c:v>712104</c:v>
                </c:pt>
                <c:pt idx="24" formatCode="#,##0;\(#,##0\);\-">
                  <c:v>801572</c:v>
                </c:pt>
                <c:pt idx="25" formatCode="#,##0;\(#,##0\);\-">
                  <c:v>708306</c:v>
                </c:pt>
                <c:pt idx="26" formatCode="#,##0;\(#,##0\);\-">
                  <c:v>972822</c:v>
                </c:pt>
                <c:pt idx="27" formatCode="#,##0;\(#,##0\);\-">
                  <c:v>719716</c:v>
                </c:pt>
                <c:pt idx="28" formatCode="#,##0;\(#,##0\);\-">
                  <c:v>478918</c:v>
                </c:pt>
                <c:pt idx="29" formatCode="#,##0;\(#,##0\);\-">
                  <c:v>569491</c:v>
                </c:pt>
                <c:pt idx="30" formatCode="#,##0;\(#,##0\);\-">
                  <c:v>679234</c:v>
                </c:pt>
                <c:pt idx="31" formatCode="#,##0;\(#,##0\);\-">
                  <c:v>527636</c:v>
                </c:pt>
                <c:pt idx="32" formatCode="#,##0;\(#,##0\);\-">
                  <c:v>619304</c:v>
                </c:pt>
              </c:numCache>
            </c:numRef>
          </c:val>
          <c:extLst>
            <c:ext xmlns:c16="http://schemas.microsoft.com/office/drawing/2014/chart" uri="{C3380CC4-5D6E-409C-BE32-E72D297353CC}">
              <c16:uniqueId val="{00000003-AF43-409A-92D2-B27A3A77D0D6}"/>
            </c:ext>
          </c:extLst>
        </c:ser>
        <c:dLbls>
          <c:showLegendKey val="0"/>
          <c:showVal val="0"/>
          <c:showCatName val="0"/>
          <c:showSerName val="0"/>
          <c:showPercent val="0"/>
          <c:showBubbleSize val="0"/>
        </c:dLbls>
        <c:gapWidth val="100"/>
        <c:overlap val="100"/>
        <c:axId val="240081904"/>
        <c:axId val="240092720"/>
      </c:barChart>
      <c:lineChart>
        <c:grouping val="standard"/>
        <c:varyColors val="0"/>
        <c:ser>
          <c:idx val="1"/>
          <c:order val="4"/>
          <c:tx>
            <c:strRef>
              <c:f>'Capa, Utility'!$C$138</c:f>
              <c:strCache>
                <c:ptCount val="1"/>
                <c:pt idx="0">
                  <c:v>가동률</c:v>
                </c:pt>
              </c:strCache>
            </c:strRef>
          </c:tx>
          <c:spPr>
            <a:ln w="12700"/>
          </c:spPr>
          <c:marker>
            <c:symbol val="square"/>
            <c:size val="4"/>
          </c:marker>
          <c:dLbls>
            <c:numFmt formatCode="0%" sourceLinked="0"/>
            <c:spPr>
              <a:solidFill>
                <a:schemeClr val="bg1">
                  <a:alpha val="50000"/>
                </a:schemeClr>
              </a:solidFill>
              <a:ln>
                <a:noFill/>
              </a:ln>
              <a:effectLst/>
            </c:spPr>
            <c:txPr>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'Capa, Utility'!$Q$129:$BF$129</c:f>
              <c:numCache>
                <c:formatCode>m/d/yyyy</c:formatCode>
                <c:ptCount val="42"/>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pt idx="33">
                  <c:v>44500</c:v>
                </c:pt>
                <c:pt idx="34">
                  <c:v>44530</c:v>
                </c:pt>
                <c:pt idx="35">
                  <c:v>44561</c:v>
                </c:pt>
                <c:pt idx="36">
                  <c:v>44592</c:v>
                </c:pt>
                <c:pt idx="37">
                  <c:v>44620</c:v>
                </c:pt>
                <c:pt idx="38">
                  <c:v>44651</c:v>
                </c:pt>
                <c:pt idx="39">
                  <c:v>44681</c:v>
                </c:pt>
                <c:pt idx="40">
                  <c:v>44712</c:v>
                </c:pt>
                <c:pt idx="41">
                  <c:v>44742</c:v>
                </c:pt>
              </c:numCache>
            </c:numRef>
          </c:cat>
          <c:val>
            <c:numRef>
              <c:f>'Capa, Utility'!$Q$138:$BF$138</c:f>
              <c:numCache>
                <c:formatCode>General</c:formatCode>
                <c:ptCount val="42"/>
                <c:pt idx="2" formatCode="0.0%">
                  <c:v>0.38833333333333336</c:v>
                </c:pt>
                <c:pt idx="3" formatCode="0.0%">
                  <c:v>0.19833333333333336</c:v>
                </c:pt>
                <c:pt idx="4" formatCode="0.0%">
                  <c:v>0.10863975983989325</c:v>
                </c:pt>
                <c:pt idx="5" formatCode="0.0%">
                  <c:v>0.55166666666666664</c:v>
                </c:pt>
                <c:pt idx="6" formatCode="0.0%">
                  <c:v>0.81142857142857161</c:v>
                </c:pt>
                <c:pt idx="7" formatCode="0.0%">
                  <c:v>0.93388888888888877</c:v>
                </c:pt>
                <c:pt idx="8" formatCode="0.0%">
                  <c:v>0.23319444444444443</c:v>
                </c:pt>
                <c:pt idx="9" formatCode="0.0%">
                  <c:v>0</c:v>
                </c:pt>
                <c:pt idx="10" formatCode="0.0%">
                  <c:v>5.6666666666666664E-2</c:v>
                </c:pt>
                <c:pt idx="11" formatCode="0.0%">
                  <c:v>0.16750000000000004</c:v>
                </c:pt>
                <c:pt idx="12" formatCode="0.0%">
                  <c:v>0.4264055425958756</c:v>
                </c:pt>
                <c:pt idx="13" formatCode="0.0%">
                  <c:v>0.39687852099644755</c:v>
                </c:pt>
                <c:pt idx="14" formatCode="0.0%">
                  <c:v>0.62525109573045423</c:v>
                </c:pt>
                <c:pt idx="15" formatCode="0.0%">
                  <c:v>0.76242756893757357</c:v>
                </c:pt>
                <c:pt idx="16" formatCode="0.0%">
                  <c:v>0.82822772423697633</c:v>
                </c:pt>
                <c:pt idx="17" formatCode="0.0%">
                  <c:v>0.7385450103739607</c:v>
                </c:pt>
                <c:pt idx="18" formatCode="0.0%">
                  <c:v>0.3804334394630885</c:v>
                </c:pt>
                <c:pt idx="19" formatCode="0.0%">
                  <c:v>0.98024091284901271</c:v>
                </c:pt>
                <c:pt idx="20" formatCode="0.0%">
                  <c:v>0.85385353022460242</c:v>
                </c:pt>
                <c:pt idx="21" formatCode="0.0%">
                  <c:v>0.96688619617203209</c:v>
                </c:pt>
                <c:pt idx="22" formatCode="0.0%">
                  <c:v>0.82859328855619707</c:v>
                </c:pt>
                <c:pt idx="23" formatCode="0.0%">
                  <c:v>0.94319973863807571</c:v>
                </c:pt>
                <c:pt idx="24" formatCode="0.0%">
                  <c:v>0.99670020385317826</c:v>
                </c:pt>
                <c:pt idx="25" formatCode="0.0%">
                  <c:v>0.90822027098197555</c:v>
                </c:pt>
                <c:pt idx="26" formatCode="0.0%">
                  <c:v>1.1900921096111299</c:v>
                </c:pt>
                <c:pt idx="27" formatCode="0.0%">
                  <c:v>0.86319063034940446</c:v>
                </c:pt>
                <c:pt idx="28" formatCode="0.0%">
                  <c:v>0.56993107697594836</c:v>
                </c:pt>
                <c:pt idx="29" formatCode="0.0%">
                  <c:v>0.68352776373857571</c:v>
                </c:pt>
                <c:pt idx="30" formatCode="0.0%">
                  <c:v>0.8147397650588335</c:v>
                </c:pt>
                <c:pt idx="31" formatCode="0.0%">
                  <c:v>0.62821090216702036</c:v>
                </c:pt>
                <c:pt idx="32" formatCode="0.0%">
                  <c:v>0.7310090853815816</c:v>
                </c:pt>
                <c:pt idx="33" formatCode="0.0%">
                  <c:v>0.50788449889822507</c:v>
                </c:pt>
                <c:pt idx="34" formatCode="0.0%">
                  <c:v>0.5858653851918435</c:v>
                </c:pt>
                <c:pt idx="35" formatCode="0.0%">
                  <c:v>0.71482083874347946</c:v>
                </c:pt>
                <c:pt idx="36" formatCode="0.0%">
                  <c:v>0.38298289643527456</c:v>
                </c:pt>
                <c:pt idx="37" formatCode="0.0%">
                  <c:v>0.57186844455199559</c:v>
                </c:pt>
                <c:pt idx="38" formatCode="0.0%">
                  <c:v>0.71110449315021285</c:v>
                </c:pt>
                <c:pt idx="39" formatCode="0.0%">
                  <c:v>0.61526980005048426</c:v>
                </c:pt>
                <c:pt idx="40" formatCode="0.0%">
                  <c:v>0.60626793493755649</c:v>
                </c:pt>
                <c:pt idx="41" formatCode="0.0%">
                  <c:v>0.58864101008891645</c:v>
                </c:pt>
              </c:numCache>
            </c:numRef>
          </c:val>
          <c:smooth val="0"/>
          <c:extLst>
            <c:ext xmlns:c16="http://schemas.microsoft.com/office/drawing/2014/chart" uri="{C3380CC4-5D6E-409C-BE32-E72D297353CC}">
              <c16:uniqueId val="{00000004-AF43-409A-92D2-B27A3A77D0D6}"/>
            </c:ext>
          </c:extLst>
        </c:ser>
        <c:dLbls>
          <c:showLegendKey val="0"/>
          <c:showVal val="0"/>
          <c:showCatName val="0"/>
          <c:showSerName val="0"/>
          <c:showPercent val="0"/>
          <c:showBubbleSize val="0"/>
        </c:dLbls>
        <c:marker val="1"/>
        <c:smooth val="0"/>
        <c:axId val="394370992"/>
        <c:axId val="394373072"/>
      </c:lineChart>
      <c:dateAx>
        <c:axId val="240081904"/>
        <c:scaling>
          <c:orientation val="minMax"/>
        </c:scaling>
        <c:delete val="0"/>
        <c:axPos val="b"/>
        <c:majorGridlines>
          <c:spPr>
            <a:ln w="9525" cap="flat" cmpd="sng" algn="ctr">
              <a:solidFill>
                <a:schemeClr val="bg1">
                  <a:lumMod val="50000"/>
                </a:schemeClr>
              </a:solidFill>
              <a:round/>
            </a:ln>
            <a:effectLst/>
          </c:spPr>
        </c:majorGridlines>
        <c:minorGridlines>
          <c:spPr>
            <a:ln w="9525" cap="flat" cmpd="sng" algn="ctr">
              <a:solidFill>
                <a:schemeClr val="tx1">
                  <a:lumMod val="5000"/>
                  <a:lumOff val="95000"/>
                </a:schemeClr>
              </a:solidFill>
              <a:round/>
            </a:ln>
            <a:effectLst/>
          </c:spPr>
        </c:minorGridlines>
        <c:numFmt formatCode="yyyy" sourceLinked="0"/>
        <c:majorTickMark val="out"/>
        <c:minorTickMark val="none"/>
        <c:tickLblPos val="nextTo"/>
        <c:spPr>
          <a:noFill/>
          <a:ln w="6350" cap="flat" cmpd="sng" algn="ctr">
            <a:solidFill>
              <a:schemeClr val="tx1"/>
            </a:solidFill>
            <a:round/>
          </a:ln>
          <a:effectLst/>
        </c:spPr>
        <c:txPr>
          <a:bodyPr rot="-60000000" vert="horz"/>
          <a:lstStyle/>
          <a:p>
            <a:pPr>
              <a:defRPr/>
            </a:pPr>
            <a:endParaRPr lang="ko-KR"/>
          </a:p>
        </c:txPr>
        <c:crossAx val="240092720"/>
        <c:crosses val="autoZero"/>
        <c:auto val="1"/>
        <c:lblOffset val="100"/>
        <c:baseTimeUnit val="months"/>
        <c:majorUnit val="12"/>
        <c:majorTimeUnit val="months"/>
        <c:minorUnit val="3"/>
        <c:minorTimeUnit val="months"/>
      </c:dateAx>
      <c:valAx>
        <c:axId val="240092720"/>
        <c:scaling>
          <c:orientation val="minMax"/>
          <c:max val="1000000"/>
        </c:scaling>
        <c:delete val="0"/>
        <c:axPos val="l"/>
        <c:numFmt formatCode="General" sourceLinked="1"/>
        <c:majorTickMark val="out"/>
        <c:minorTickMark val="none"/>
        <c:tickLblPos val="nextTo"/>
        <c:spPr>
          <a:noFill/>
          <a:ln>
            <a:solidFill>
              <a:schemeClr val="tx1"/>
            </a:solidFill>
          </a:ln>
          <a:effectLst/>
        </c:spPr>
        <c:txPr>
          <a:bodyPr rot="-60000000" vert="horz"/>
          <a:lstStyle/>
          <a:p>
            <a:pPr>
              <a:defRPr/>
            </a:pPr>
            <a:endParaRPr lang="ko-KR"/>
          </a:p>
        </c:txPr>
        <c:crossAx val="240081904"/>
        <c:crosses val="autoZero"/>
        <c:crossBetween val="between"/>
        <c:majorUnit val="200000"/>
      </c:valAx>
      <c:valAx>
        <c:axId val="394373072"/>
        <c:scaling>
          <c:orientation val="minMax"/>
        </c:scaling>
        <c:delete val="0"/>
        <c:axPos val="r"/>
        <c:numFmt formatCode="General" sourceLinked="1"/>
        <c:majorTickMark val="out"/>
        <c:minorTickMark val="none"/>
        <c:tickLblPos val="nextTo"/>
        <c:spPr>
          <a:ln>
            <a:solidFill>
              <a:schemeClr val="tx1"/>
            </a:solidFill>
          </a:ln>
        </c:spPr>
        <c:crossAx val="394370992"/>
        <c:crosses val="max"/>
        <c:crossBetween val="between"/>
      </c:valAx>
      <c:dateAx>
        <c:axId val="394370992"/>
        <c:scaling>
          <c:orientation val="minMax"/>
        </c:scaling>
        <c:delete val="1"/>
        <c:axPos val="b"/>
        <c:numFmt formatCode="m/d/yyyy" sourceLinked="1"/>
        <c:majorTickMark val="out"/>
        <c:minorTickMark val="none"/>
        <c:tickLblPos val="nextTo"/>
        <c:crossAx val="394373072"/>
        <c:crosses val="autoZero"/>
        <c:auto val="1"/>
        <c:lblOffset val="100"/>
        <c:baseTimeUnit val="months"/>
      </c:dateAx>
      <c:spPr>
        <a:noFill/>
      </c:spPr>
    </c:plotArea>
    <c:legend>
      <c:legendPos val="b"/>
      <c:legendEntry>
        <c:idx val="3"/>
        <c:delete val="1"/>
      </c:legendEntry>
      <c:layout>
        <c:manualLayout>
          <c:xMode val="edge"/>
          <c:yMode val="edge"/>
          <c:x val="0.35998565077178113"/>
          <c:y val="0.91627664177725221"/>
          <c:w val="0.3006880569202377"/>
          <c:h val="8.1776264377640476E-2"/>
        </c:manualLayout>
      </c:layout>
      <c:overlay val="0"/>
      <c:spPr>
        <a:noFill/>
        <a:ln>
          <a:noFill/>
        </a:ln>
        <a:effectLst/>
      </c:spPr>
      <c:txPr>
        <a:bodyPr rot="0" vert="horz"/>
        <a:lstStyle/>
        <a:p>
          <a:pPr>
            <a:defRPr sz="900"/>
          </a:pPr>
          <a:endParaRPr lang="ko-KR"/>
        </a:p>
      </c:txPr>
    </c:legend>
    <c:plotVisOnly val="1"/>
    <c:dispBlanksAs val="gap"/>
    <c:showDLblsOverMax val="0"/>
    <c:extLst/>
  </c:chart>
  <c:spPr>
    <a:noFill/>
    <a:ln w="9525" cap="flat" cmpd="sng" algn="ctr">
      <a:noFill/>
      <a:round/>
    </a:ln>
    <a:effectLst/>
  </c:spPr>
  <c:txPr>
    <a:bodyPr/>
    <a:lstStyle/>
    <a:p>
      <a:pPr>
        <a:defRPr sz="800">
          <a:latin typeface="Arial" panose="020B0604020202020204" pitchFamily="34" charset="0"/>
          <a:cs typeface="Arial" panose="020B0604020202020204" pitchFamily="34" charset="0"/>
        </a:defRPr>
      </a:pPr>
      <a:endParaRPr lang="ko-KR"/>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808511983107965E-2"/>
          <c:y val="7.550194098062811E-2"/>
          <c:w val="0.9268836108574624"/>
          <c:h val="0.7488616401058471"/>
        </c:manualLayout>
      </c:layout>
      <c:barChart>
        <c:barDir val="col"/>
        <c:grouping val="stacked"/>
        <c:varyColors val="0"/>
        <c:ser>
          <c:idx val="3"/>
          <c:order val="0"/>
          <c:tx>
            <c:strRef>
              <c:f>'Capa, Utility'!$C$83</c:f>
              <c:strCache>
                <c:ptCount val="1"/>
                <c:pt idx="0">
                  <c:v>CAPA(월)</c:v>
                </c:pt>
              </c:strCache>
            </c:strRef>
          </c:tx>
          <c:spPr>
            <a:solidFill>
              <a:srgbClr val="00338D">
                <a:alpha val="35000"/>
              </a:srgbClr>
            </a:solidFill>
            <a:ln>
              <a:noFill/>
            </a:ln>
            <a:effectLst/>
          </c:spPr>
          <c:invertIfNegative val="0"/>
          <c:dPt>
            <c:idx val="2"/>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1B-F91C-4FC0-BD30-4E1C1AB9F5DD}"/>
              </c:ext>
            </c:extLst>
          </c:dPt>
          <c:dPt>
            <c:idx val="3"/>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1A-F91C-4FC0-BD30-4E1C1AB9F5DD}"/>
              </c:ext>
            </c:extLst>
          </c:dPt>
          <c:dPt>
            <c:idx val="4"/>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19-F91C-4FC0-BD30-4E1C1AB9F5DD}"/>
              </c:ext>
            </c:extLst>
          </c:dPt>
          <c:dPt>
            <c:idx val="7"/>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17-F91C-4FC0-BD30-4E1C1AB9F5DD}"/>
              </c:ext>
            </c:extLst>
          </c:dPt>
          <c:dPt>
            <c:idx val="8"/>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18-F91C-4FC0-BD30-4E1C1AB9F5DD}"/>
              </c:ext>
            </c:extLst>
          </c:dPt>
          <c:dPt>
            <c:idx val="16"/>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15-F91C-4FC0-BD30-4E1C1AB9F5DD}"/>
              </c:ext>
            </c:extLst>
          </c:dPt>
          <c:dPt>
            <c:idx val="17"/>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16-F91C-4FC0-BD30-4E1C1AB9F5DD}"/>
              </c:ext>
            </c:extLst>
          </c:dPt>
          <c:dPt>
            <c:idx val="19"/>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13-F91C-4FC0-BD30-4E1C1AB9F5DD}"/>
              </c:ext>
            </c:extLst>
          </c:dPt>
          <c:dPt>
            <c:idx val="22"/>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12-F91C-4FC0-BD30-4E1C1AB9F5DD}"/>
              </c:ext>
            </c:extLst>
          </c:dPt>
          <c:dPt>
            <c:idx val="25"/>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11-F91C-4FC0-BD30-4E1C1AB9F5DD}"/>
              </c:ext>
            </c:extLst>
          </c:dPt>
          <c:dPt>
            <c:idx val="26"/>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10-F91C-4FC0-BD30-4E1C1AB9F5DD}"/>
              </c:ext>
            </c:extLst>
          </c:dPt>
          <c:dPt>
            <c:idx val="27"/>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0F-F91C-4FC0-BD30-4E1C1AB9F5DD}"/>
              </c:ext>
            </c:extLst>
          </c:dPt>
          <c:dPt>
            <c:idx val="28"/>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0E-F91C-4FC0-BD30-4E1C1AB9F5DD}"/>
              </c:ext>
            </c:extLst>
          </c:dPt>
          <c:dPt>
            <c:idx val="29"/>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0D-F91C-4FC0-BD30-4E1C1AB9F5DD}"/>
              </c:ext>
            </c:extLst>
          </c:dPt>
          <c:dPt>
            <c:idx val="30"/>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0C-F91C-4FC0-BD30-4E1C1AB9F5DD}"/>
              </c:ext>
            </c:extLst>
          </c:dPt>
          <c:dPt>
            <c:idx val="31"/>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0B-F91C-4FC0-BD30-4E1C1AB9F5DD}"/>
              </c:ext>
            </c:extLst>
          </c:dPt>
          <c:dPt>
            <c:idx val="32"/>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0A-F91C-4FC0-BD30-4E1C1AB9F5DD}"/>
              </c:ext>
            </c:extLst>
          </c:dPt>
          <c:dPt>
            <c:idx val="34"/>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09-F91C-4FC0-BD30-4E1C1AB9F5DD}"/>
              </c:ext>
            </c:extLst>
          </c:dPt>
          <c:dPt>
            <c:idx val="35"/>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08-F91C-4FC0-BD30-4E1C1AB9F5DD}"/>
              </c:ext>
            </c:extLst>
          </c:dPt>
          <c:dPt>
            <c:idx val="36"/>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06-F91C-4FC0-BD30-4E1C1AB9F5DD}"/>
              </c:ext>
            </c:extLst>
          </c:dPt>
          <c:dPt>
            <c:idx val="37"/>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07-F91C-4FC0-BD30-4E1C1AB9F5DD}"/>
              </c:ext>
            </c:extLst>
          </c:dPt>
          <c:dPt>
            <c:idx val="38"/>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04-F91C-4FC0-BD30-4E1C1AB9F5DD}"/>
              </c:ext>
            </c:extLst>
          </c:dPt>
          <c:dPt>
            <c:idx val="39"/>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05-F91C-4FC0-BD30-4E1C1AB9F5DD}"/>
              </c:ext>
            </c:extLst>
          </c:dPt>
          <c:dPt>
            <c:idx val="40"/>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03-F91C-4FC0-BD30-4E1C1AB9F5DD}"/>
              </c:ext>
            </c:extLst>
          </c:dPt>
          <c:dPt>
            <c:idx val="41"/>
            <c:invertIfNegative val="0"/>
            <c:bubble3D val="0"/>
            <c:spPr>
              <a:solidFill>
                <a:schemeClr val="bg1">
                  <a:lumMod val="50000"/>
                  <a:alpha val="35000"/>
                </a:schemeClr>
              </a:solidFill>
              <a:ln>
                <a:noFill/>
              </a:ln>
              <a:effectLst/>
            </c:spPr>
            <c:extLst>
              <c:ext xmlns:c16="http://schemas.microsoft.com/office/drawing/2014/chart" uri="{C3380CC4-5D6E-409C-BE32-E72D297353CC}">
                <c16:uniqueId val="{00000002-F91C-4FC0-BD30-4E1C1AB9F5DD}"/>
              </c:ext>
            </c:extLst>
          </c:dPt>
          <c:cat>
            <c:numRef>
              <c:f>'Capa, Utility'!$Q$122:$BF$122</c:f>
              <c:numCache>
                <c:formatCode>m/d/yyyy</c:formatCode>
                <c:ptCount val="42"/>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pt idx="33">
                  <c:v>44500</c:v>
                </c:pt>
                <c:pt idx="34">
                  <c:v>44530</c:v>
                </c:pt>
                <c:pt idx="35">
                  <c:v>44561</c:v>
                </c:pt>
                <c:pt idx="36">
                  <c:v>44592</c:v>
                </c:pt>
                <c:pt idx="37">
                  <c:v>44620</c:v>
                </c:pt>
                <c:pt idx="38">
                  <c:v>44651</c:v>
                </c:pt>
                <c:pt idx="39">
                  <c:v>44681</c:v>
                </c:pt>
                <c:pt idx="40">
                  <c:v>44712</c:v>
                </c:pt>
                <c:pt idx="41">
                  <c:v>44742</c:v>
                </c:pt>
              </c:numCache>
            </c:numRef>
          </c:cat>
          <c:val>
            <c:numRef>
              <c:f>'Capa, Utility'!$Q$83:$BF$83</c:f>
              <c:numCache>
                <c:formatCode>#,##0;\(#,##0\);\-</c:formatCode>
                <c:ptCount val="42"/>
                <c:pt idx="0">
                  <c:v>430200</c:v>
                </c:pt>
                <c:pt idx="1">
                  <c:v>450000</c:v>
                </c:pt>
                <c:pt idx="2">
                  <c:v>450000</c:v>
                </c:pt>
                <c:pt idx="3">
                  <c:v>450000</c:v>
                </c:pt>
                <c:pt idx="4">
                  <c:v>450000</c:v>
                </c:pt>
                <c:pt idx="5">
                  <c:v>429600</c:v>
                </c:pt>
                <c:pt idx="6">
                  <c:v>398400</c:v>
                </c:pt>
                <c:pt idx="7">
                  <c:v>398400</c:v>
                </c:pt>
                <c:pt idx="8">
                  <c:v>398400</c:v>
                </c:pt>
                <c:pt idx="9">
                  <c:v>239400</c:v>
                </c:pt>
                <c:pt idx="10">
                  <c:v>418200</c:v>
                </c:pt>
                <c:pt idx="11">
                  <c:v>403877.22302726918</c:v>
                </c:pt>
                <c:pt idx="12">
                  <c:v>368941.17647058819</c:v>
                </c:pt>
                <c:pt idx="13">
                  <c:v>384478.10650887567</c:v>
                </c:pt>
                <c:pt idx="14">
                  <c:v>400971.00737100735</c:v>
                </c:pt>
                <c:pt idx="15">
                  <c:v>378166.54330125829</c:v>
                </c:pt>
                <c:pt idx="16">
                  <c:v>378166.54330125829</c:v>
                </c:pt>
                <c:pt idx="17">
                  <c:v>378166.54330125829</c:v>
                </c:pt>
                <c:pt idx="18">
                  <c:v>262647.88732394361</c:v>
                </c:pt>
                <c:pt idx="19">
                  <c:v>262647.88732394361</c:v>
                </c:pt>
                <c:pt idx="20">
                  <c:v>333507.99999999994</c:v>
                </c:pt>
                <c:pt idx="21">
                  <c:v>403800</c:v>
                </c:pt>
                <c:pt idx="22">
                  <c:v>403800</c:v>
                </c:pt>
                <c:pt idx="23">
                  <c:v>379268.11594202899</c:v>
                </c:pt>
                <c:pt idx="24">
                  <c:v>310194.11764705885</c:v>
                </c:pt>
                <c:pt idx="25">
                  <c:v>310194.11764705885</c:v>
                </c:pt>
                <c:pt idx="26">
                  <c:v>310194.11764705885</c:v>
                </c:pt>
                <c:pt idx="27">
                  <c:v>310194.11764705885</c:v>
                </c:pt>
                <c:pt idx="28">
                  <c:v>310194.11764705885</c:v>
                </c:pt>
                <c:pt idx="29">
                  <c:v>310194.11764705885</c:v>
                </c:pt>
                <c:pt idx="30">
                  <c:v>310194.11764705885</c:v>
                </c:pt>
                <c:pt idx="31">
                  <c:v>310194.11764705885</c:v>
                </c:pt>
                <c:pt idx="32" formatCode="#,##0.00;\(#,##0.00\);\-">
                  <c:v>310194.11764705885</c:v>
                </c:pt>
                <c:pt idx="33" formatCode="#,##0.0;\(#,##0.0\);\-">
                  <c:v>326256.53846153844</c:v>
                </c:pt>
                <c:pt idx="34">
                  <c:v>326256.53846153844</c:v>
                </c:pt>
                <c:pt idx="35">
                  <c:v>326256.53846153844</c:v>
                </c:pt>
                <c:pt idx="36">
                  <c:v>326256.53846153844</c:v>
                </c:pt>
                <c:pt idx="37">
                  <c:v>326256.53846153844</c:v>
                </c:pt>
                <c:pt idx="38">
                  <c:v>326256.53846153844</c:v>
                </c:pt>
                <c:pt idx="39">
                  <c:v>326256.53846153844</c:v>
                </c:pt>
                <c:pt idx="40">
                  <c:v>326256.53846153844</c:v>
                </c:pt>
                <c:pt idx="41">
                  <c:v>326256.53846153844</c:v>
                </c:pt>
              </c:numCache>
            </c:numRef>
          </c:val>
          <c:extLst>
            <c:ext xmlns:c16="http://schemas.microsoft.com/office/drawing/2014/chart" uri="{C3380CC4-5D6E-409C-BE32-E72D297353CC}">
              <c16:uniqueId val="{00000000-F91C-4FC0-BD30-4E1C1AB9F5DD}"/>
            </c:ext>
          </c:extLst>
        </c:ser>
        <c:dLbls>
          <c:showLegendKey val="0"/>
          <c:showVal val="0"/>
          <c:showCatName val="0"/>
          <c:showSerName val="0"/>
          <c:showPercent val="0"/>
          <c:showBubbleSize val="0"/>
        </c:dLbls>
        <c:gapWidth val="100"/>
        <c:overlap val="100"/>
        <c:axId val="240081904"/>
        <c:axId val="240092720"/>
      </c:barChart>
      <c:dateAx>
        <c:axId val="240081904"/>
        <c:scaling>
          <c:orientation val="minMax"/>
        </c:scaling>
        <c:delete val="0"/>
        <c:axPos val="b"/>
        <c:numFmt formatCode="yyyy"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noFill/>
                <a:latin typeface="Arial" panose="020B0604020202020204" pitchFamily="34" charset="0"/>
                <a:ea typeface="+mn-ea"/>
                <a:cs typeface="Arial" panose="020B0604020202020204" pitchFamily="34" charset="0"/>
              </a:defRPr>
            </a:pPr>
            <a:endParaRPr lang="ko-KR"/>
          </a:p>
        </c:txPr>
        <c:crossAx val="240092720"/>
        <c:crosses val="autoZero"/>
        <c:auto val="1"/>
        <c:lblOffset val="100"/>
        <c:baseTimeUnit val="months"/>
        <c:majorUnit val="12"/>
        <c:majorTimeUnit val="months"/>
        <c:minorUnit val="3"/>
        <c:minorTimeUnit val="months"/>
      </c:dateAx>
      <c:valAx>
        <c:axId val="240092720"/>
        <c:scaling>
          <c:orientation val="minMax"/>
          <c:max val="1000000"/>
        </c:scaling>
        <c:delete val="0"/>
        <c:axPos val="l"/>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noFill/>
                <a:latin typeface="Arial" panose="020B0604020202020204" pitchFamily="34" charset="0"/>
                <a:ea typeface="+mn-ea"/>
                <a:cs typeface="Arial" panose="020B0604020202020204" pitchFamily="34" charset="0"/>
              </a:defRPr>
            </a:pPr>
            <a:endParaRPr lang="ko-KR"/>
          </a:p>
        </c:txPr>
        <c:crossAx val="240081904"/>
        <c:crosses val="autoZero"/>
        <c:crossBetween val="between"/>
        <c:majorUnit val="20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ko-K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808511983107965E-2"/>
          <c:y val="7.550194098062811E-2"/>
          <c:w val="0.9268836108574624"/>
          <c:h val="0.7488616401058471"/>
        </c:manualLayout>
      </c:layout>
      <c:barChart>
        <c:barDir val="col"/>
        <c:grouping val="clustered"/>
        <c:varyColors val="0"/>
        <c:ser>
          <c:idx val="3"/>
          <c:order val="1"/>
          <c:tx>
            <c:strRef>
              <c:f>'Capa, Utility'!$C$84</c:f>
              <c:strCache>
                <c:ptCount val="1"/>
                <c:pt idx="0">
                  <c:v>37Ah</c:v>
                </c:pt>
              </c:strCache>
            </c:strRef>
          </c:tx>
          <c:spPr>
            <a:solidFill>
              <a:srgbClr val="00338D"/>
            </a:solidFill>
            <a:effectLst/>
          </c:spPr>
          <c:invertIfNegative val="0"/>
          <c:cat>
            <c:numRef>
              <c:f>'Capa, Utility'!$Q$122:$BF$122</c:f>
              <c:numCache>
                <c:formatCode>m/d/yyyy</c:formatCode>
                <c:ptCount val="42"/>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pt idx="33">
                  <c:v>44500</c:v>
                </c:pt>
                <c:pt idx="34">
                  <c:v>44530</c:v>
                </c:pt>
                <c:pt idx="35">
                  <c:v>44561</c:v>
                </c:pt>
                <c:pt idx="36">
                  <c:v>44592</c:v>
                </c:pt>
                <c:pt idx="37">
                  <c:v>44620</c:v>
                </c:pt>
                <c:pt idx="38">
                  <c:v>44651</c:v>
                </c:pt>
                <c:pt idx="39">
                  <c:v>44681</c:v>
                </c:pt>
                <c:pt idx="40">
                  <c:v>44712</c:v>
                </c:pt>
                <c:pt idx="41">
                  <c:v>44742</c:v>
                </c:pt>
              </c:numCache>
            </c:numRef>
          </c:cat>
          <c:val>
            <c:numRef>
              <c:f>'Capa, Utility'!$Q$84:$BF$84</c:f>
              <c:numCache>
                <c:formatCode>#,##0;\(#,##0\);\-</c:formatCode>
                <c:ptCount val="42"/>
                <c:pt idx="0">
                  <c:v>160832</c:v>
                </c:pt>
                <c:pt idx="1">
                  <c:v>168334</c:v>
                </c:pt>
                <c:pt idx="2">
                  <c:v>0</c:v>
                </c:pt>
                <c:pt idx="3">
                  <c:v>0</c:v>
                </c:pt>
                <c:pt idx="4">
                  <c:v>0</c:v>
                </c:pt>
                <c:pt idx="5">
                  <c:v>102060</c:v>
                </c:pt>
                <c:pt idx="6">
                  <c:v>51324</c:v>
                </c:pt>
                <c:pt idx="7">
                  <c:v>0</c:v>
                </c:pt>
                <c:pt idx="8">
                  <c:v>0</c:v>
                </c:pt>
                <c:pt idx="9">
                  <c:v>1596</c:v>
                </c:pt>
                <c:pt idx="10">
                  <c:v>102956</c:v>
                </c:pt>
                <c:pt idx="11">
                  <c:v>170324</c:v>
                </c:pt>
                <c:pt idx="12">
                  <c:v>23520</c:v>
                </c:pt>
                <c:pt idx="13">
                  <c:v>81221</c:v>
                </c:pt>
                <c:pt idx="14">
                  <c:v>90664</c:v>
                </c:pt>
                <c:pt idx="15">
                  <c:v>113534</c:v>
                </c:pt>
                <c:pt idx="16">
                  <c:v>0</c:v>
                </c:pt>
                <c:pt idx="17">
                  <c:v>0</c:v>
                </c:pt>
                <c:pt idx="18">
                  <c:v>31080</c:v>
                </c:pt>
                <c:pt idx="19">
                  <c:v>0</c:v>
                </c:pt>
                <c:pt idx="20">
                  <c:v>52640</c:v>
                </c:pt>
                <c:pt idx="21">
                  <c:v>68432</c:v>
                </c:pt>
                <c:pt idx="22">
                  <c:v>0</c:v>
                </c:pt>
                <c:pt idx="23">
                  <c:v>68432</c:v>
                </c:pt>
                <c:pt idx="24">
                  <c:v>7258</c:v>
                </c:pt>
                <c:pt idx="25">
                  <c:v>0</c:v>
                </c:pt>
                <c:pt idx="26">
                  <c:v>0</c:v>
                </c:pt>
                <c:pt idx="27">
                  <c:v>0</c:v>
                </c:pt>
                <c:pt idx="28">
                  <c:v>0</c:v>
                </c:pt>
                <c:pt idx="29">
                  <c:v>0</c:v>
                </c:pt>
                <c:pt idx="30">
                  <c:v>0</c:v>
                </c:pt>
                <c:pt idx="31">
                  <c:v>0</c:v>
                </c:pt>
                <c:pt idx="32" formatCode="#,##0.00;\(#,##0.00\);\-">
                  <c:v>0</c:v>
                </c:pt>
                <c:pt idx="33" formatCode="#,##0.0;\(#,##0.0\);\-">
                  <c:v>70644</c:v>
                </c:pt>
                <c:pt idx="34">
                  <c:v>0</c:v>
                </c:pt>
                <c:pt idx="35">
                  <c:v>0</c:v>
                </c:pt>
                <c:pt idx="36">
                  <c:v>0</c:v>
                </c:pt>
                <c:pt idx="37">
                  <c:v>0</c:v>
                </c:pt>
                <c:pt idx="38">
                  <c:v>0</c:v>
                </c:pt>
                <c:pt idx="39">
                  <c:v>0</c:v>
                </c:pt>
                <c:pt idx="40">
                  <c:v>0</c:v>
                </c:pt>
                <c:pt idx="41">
                  <c:v>0</c:v>
                </c:pt>
              </c:numCache>
            </c:numRef>
          </c:val>
          <c:extLst>
            <c:ext xmlns:c16="http://schemas.microsoft.com/office/drawing/2014/chart" uri="{C3380CC4-5D6E-409C-BE32-E72D297353CC}">
              <c16:uniqueId val="{00000000-146F-4957-A1C8-D2FBA323B6A2}"/>
            </c:ext>
          </c:extLst>
        </c:ser>
        <c:dLbls>
          <c:showLegendKey val="0"/>
          <c:showVal val="0"/>
          <c:showCatName val="0"/>
          <c:showSerName val="0"/>
          <c:showPercent val="0"/>
          <c:showBubbleSize val="0"/>
        </c:dLbls>
        <c:gapWidth val="100"/>
        <c:axId val="240081904"/>
        <c:axId val="240092720"/>
      </c:barChart>
      <c:lineChart>
        <c:grouping val="standard"/>
        <c:varyColors val="0"/>
        <c:ser>
          <c:idx val="0"/>
          <c:order val="0"/>
          <c:tx>
            <c:strRef>
              <c:f>'Capa, Utility'!$C$85</c:f>
              <c:strCache>
                <c:ptCount val="1"/>
                <c:pt idx="0">
                  <c:v>가동률</c:v>
                </c:pt>
              </c:strCache>
            </c:strRef>
          </c:tx>
          <c:spPr>
            <a:ln w="12700">
              <a:solidFill>
                <a:srgbClr val="6D2077"/>
              </a:solidFill>
            </a:ln>
          </c:spPr>
          <c:marker>
            <c:symbol val="square"/>
            <c:size val="4"/>
            <c:spPr>
              <a:solidFill>
                <a:srgbClr val="6D2077"/>
              </a:solidFill>
              <a:ln>
                <a:solidFill>
                  <a:srgbClr val="6D2077"/>
                </a:solidFill>
              </a:ln>
            </c:spPr>
          </c:marker>
          <c:dLbls>
            <c:numFmt formatCode="0%" sourceLinked="0"/>
            <c:spPr>
              <a:solidFill>
                <a:schemeClr val="bg1">
                  <a:alpha val="50000"/>
                </a:schemeClr>
              </a:solid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'Capa, Utility'!$Q$122:$AW$122</c:f>
              <c:numCache>
                <c:formatCode>m/d/yyyy</c:formatCode>
                <c:ptCount val="33"/>
                <c:pt idx="0">
                  <c:v>43496</c:v>
                </c:pt>
                <c:pt idx="1">
                  <c:v>43524</c:v>
                </c:pt>
                <c:pt idx="2">
                  <c:v>43555</c:v>
                </c:pt>
                <c:pt idx="3">
                  <c:v>43585</c:v>
                </c:pt>
                <c:pt idx="4">
                  <c:v>43616</c:v>
                </c:pt>
                <c:pt idx="5">
                  <c:v>43646</c:v>
                </c:pt>
                <c:pt idx="6">
                  <c:v>43677</c:v>
                </c:pt>
                <c:pt idx="7">
                  <c:v>43708</c:v>
                </c:pt>
                <c:pt idx="8">
                  <c:v>43738</c:v>
                </c:pt>
                <c:pt idx="9">
                  <c:v>43769</c:v>
                </c:pt>
                <c:pt idx="10">
                  <c:v>43799</c:v>
                </c:pt>
                <c:pt idx="11">
                  <c:v>43830</c:v>
                </c:pt>
                <c:pt idx="12">
                  <c:v>43861</c:v>
                </c:pt>
                <c:pt idx="13">
                  <c:v>43890</c:v>
                </c:pt>
                <c:pt idx="14">
                  <c:v>43921</c:v>
                </c:pt>
                <c:pt idx="15">
                  <c:v>43951</c:v>
                </c:pt>
                <c:pt idx="16">
                  <c:v>43982</c:v>
                </c:pt>
                <c:pt idx="17">
                  <c:v>44012</c:v>
                </c:pt>
                <c:pt idx="18">
                  <c:v>44043</c:v>
                </c:pt>
                <c:pt idx="19">
                  <c:v>44074</c:v>
                </c:pt>
                <c:pt idx="20">
                  <c:v>44104</c:v>
                </c:pt>
                <c:pt idx="21">
                  <c:v>44135</c:v>
                </c:pt>
                <c:pt idx="22">
                  <c:v>44165</c:v>
                </c:pt>
                <c:pt idx="23">
                  <c:v>44196</c:v>
                </c:pt>
                <c:pt idx="24">
                  <c:v>44227</c:v>
                </c:pt>
                <c:pt idx="25">
                  <c:v>44255</c:v>
                </c:pt>
                <c:pt idx="26">
                  <c:v>44286</c:v>
                </c:pt>
                <c:pt idx="27">
                  <c:v>44316</c:v>
                </c:pt>
                <c:pt idx="28">
                  <c:v>44347</c:v>
                </c:pt>
                <c:pt idx="29">
                  <c:v>44377</c:v>
                </c:pt>
                <c:pt idx="30">
                  <c:v>44408</c:v>
                </c:pt>
                <c:pt idx="31">
                  <c:v>44439</c:v>
                </c:pt>
                <c:pt idx="32">
                  <c:v>44469</c:v>
                </c:pt>
              </c:numCache>
            </c:numRef>
          </c:cat>
          <c:val>
            <c:numRef>
              <c:f>'Capa, Utility'!$Q$85:$BF$85</c:f>
              <c:numCache>
                <c:formatCode>0.0%</c:formatCode>
                <c:ptCount val="42"/>
                <c:pt idx="0">
                  <c:v>0.37385402138540214</c:v>
                </c:pt>
                <c:pt idx="1">
                  <c:v>0.37407555555555555</c:v>
                </c:pt>
                <c:pt idx="2">
                  <c:v>0</c:v>
                </c:pt>
                <c:pt idx="3">
                  <c:v>0</c:v>
                </c:pt>
                <c:pt idx="4">
                  <c:v>0</c:v>
                </c:pt>
                <c:pt idx="5">
                  <c:v>0.23756983240223464</c:v>
                </c:pt>
                <c:pt idx="6">
                  <c:v>0.12882530120481928</c:v>
                </c:pt>
                <c:pt idx="7">
                  <c:v>0</c:v>
                </c:pt>
                <c:pt idx="8">
                  <c:v>0</c:v>
                </c:pt>
                <c:pt idx="9">
                  <c:v>6.6666666666666671E-3</c:v>
                </c:pt>
                <c:pt idx="10">
                  <c:v>0.24618842659014825</c:v>
                </c:pt>
                <c:pt idx="11">
                  <c:v>0.42172222222222217</c:v>
                </c:pt>
                <c:pt idx="12">
                  <c:v>6.3750000000000001E-2</c:v>
                </c:pt>
                <c:pt idx="13">
                  <c:v>0.21125000000000005</c:v>
                </c:pt>
                <c:pt idx="14">
                  <c:v>0.22611111111111112</c:v>
                </c:pt>
                <c:pt idx="15">
                  <c:v>0.30022222222222222</c:v>
                </c:pt>
                <c:pt idx="16">
                  <c:v>0</c:v>
                </c:pt>
                <c:pt idx="17">
                  <c:v>0</c:v>
                </c:pt>
                <c:pt idx="18">
                  <c:v>0.11833333333333336</c:v>
                </c:pt>
                <c:pt idx="19">
                  <c:v>0</c:v>
                </c:pt>
                <c:pt idx="20">
                  <c:v>0.15783729325833265</c:v>
                </c:pt>
                <c:pt idx="21">
                  <c:v>0.16947003467062902</c:v>
                </c:pt>
                <c:pt idx="22">
                  <c:v>0</c:v>
                </c:pt>
                <c:pt idx="23">
                  <c:v>0.18043172395345727</c:v>
                </c:pt>
                <c:pt idx="24">
                  <c:v>2.3398251569226099E-2</c:v>
                </c:pt>
                <c:pt idx="25">
                  <c:v>0</c:v>
                </c:pt>
                <c:pt idx="26">
                  <c:v>0</c:v>
                </c:pt>
                <c:pt idx="27">
                  <c:v>0</c:v>
                </c:pt>
                <c:pt idx="28">
                  <c:v>0</c:v>
                </c:pt>
                <c:pt idx="29">
                  <c:v>0</c:v>
                </c:pt>
                <c:pt idx="30">
                  <c:v>0</c:v>
                </c:pt>
                <c:pt idx="31">
                  <c:v>0</c:v>
                </c:pt>
                <c:pt idx="32">
                  <c:v>0</c:v>
                </c:pt>
                <c:pt idx="33">
                  <c:v>0.21652899381916307</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1-146F-4957-A1C8-D2FBA323B6A2}"/>
            </c:ext>
          </c:extLst>
        </c:ser>
        <c:dLbls>
          <c:showLegendKey val="0"/>
          <c:showVal val="0"/>
          <c:showCatName val="0"/>
          <c:showSerName val="0"/>
          <c:showPercent val="0"/>
          <c:showBubbleSize val="0"/>
        </c:dLbls>
        <c:marker val="1"/>
        <c:smooth val="0"/>
        <c:axId val="262296560"/>
        <c:axId val="262296144"/>
      </c:lineChart>
      <c:dateAx>
        <c:axId val="240081904"/>
        <c:scaling>
          <c:orientation val="minMax"/>
        </c:scaling>
        <c:delete val="0"/>
        <c:axPos val="b"/>
        <c:majorGridlines>
          <c:spPr>
            <a:ln w="9525" cap="flat" cmpd="sng" algn="ctr">
              <a:solidFill>
                <a:schemeClr val="bg1">
                  <a:lumMod val="85000"/>
                </a:schemeClr>
              </a:solidFill>
              <a:round/>
            </a:ln>
            <a:effectLst/>
          </c:spPr>
        </c:majorGridlines>
        <c:minorGridlines>
          <c:spPr>
            <a:ln w="9525" cap="flat" cmpd="sng" algn="ctr">
              <a:solidFill>
                <a:schemeClr val="tx1">
                  <a:lumMod val="5000"/>
                  <a:lumOff val="95000"/>
                </a:schemeClr>
              </a:solidFill>
              <a:round/>
            </a:ln>
            <a:effectLst/>
          </c:spPr>
        </c:minorGridlines>
        <c:numFmt formatCode="yyyy" sourceLinked="0"/>
        <c:majorTickMark val="out"/>
        <c:minorTickMark val="none"/>
        <c:tickLblPos val="nextTo"/>
        <c:spPr>
          <a:noFill/>
          <a:ln w="6350" cap="flat" cmpd="sng" algn="ctr">
            <a:solidFill>
              <a:schemeClr val="tx1"/>
            </a:solidFill>
            <a:round/>
          </a:ln>
          <a:effectLst/>
        </c:spPr>
        <c:txPr>
          <a:bodyPr rot="-60000000" vert="horz"/>
          <a:lstStyle/>
          <a:p>
            <a:pPr>
              <a:defRPr/>
            </a:pPr>
            <a:endParaRPr lang="ko-KR"/>
          </a:p>
        </c:txPr>
        <c:crossAx val="240092720"/>
        <c:crosses val="autoZero"/>
        <c:auto val="1"/>
        <c:lblOffset val="100"/>
        <c:baseTimeUnit val="months"/>
        <c:majorUnit val="12"/>
        <c:majorTimeUnit val="months"/>
        <c:minorUnit val="3"/>
        <c:minorTimeUnit val="months"/>
      </c:dateAx>
      <c:valAx>
        <c:axId val="240092720"/>
        <c:scaling>
          <c:orientation val="minMax"/>
          <c:max val="1000000"/>
        </c:scaling>
        <c:delete val="0"/>
        <c:axPos val="l"/>
        <c:numFmt formatCode="#,##0;\(#,##0\);\-" sourceLinked="1"/>
        <c:majorTickMark val="out"/>
        <c:minorTickMark val="none"/>
        <c:tickLblPos val="nextTo"/>
        <c:crossAx val="240081904"/>
        <c:crosses val="autoZero"/>
        <c:crossBetween val="between"/>
        <c:majorUnit val="200000"/>
      </c:valAx>
      <c:valAx>
        <c:axId val="262296144"/>
        <c:scaling>
          <c:orientation val="minMax"/>
          <c:max val="1"/>
        </c:scaling>
        <c:delete val="0"/>
        <c:axPos val="r"/>
        <c:numFmt formatCode="0.0%" sourceLinked="1"/>
        <c:majorTickMark val="out"/>
        <c:minorTickMark val="none"/>
        <c:tickLblPos val="nextTo"/>
        <c:spPr>
          <a:ln>
            <a:solidFill>
              <a:schemeClr val="tx1"/>
            </a:solidFill>
          </a:ln>
        </c:spPr>
        <c:crossAx val="262296560"/>
        <c:crosses val="max"/>
        <c:crossBetween val="between"/>
        <c:majorUnit val="0.2"/>
      </c:valAx>
      <c:dateAx>
        <c:axId val="262296560"/>
        <c:scaling>
          <c:orientation val="minMax"/>
        </c:scaling>
        <c:delete val="1"/>
        <c:axPos val="b"/>
        <c:numFmt formatCode="m/d/yyyy" sourceLinked="1"/>
        <c:majorTickMark val="out"/>
        <c:minorTickMark val="none"/>
        <c:tickLblPos val="nextTo"/>
        <c:crossAx val="262296144"/>
        <c:crosses val="autoZero"/>
        <c:auto val="1"/>
        <c:lblOffset val="100"/>
        <c:baseTimeUnit val="months"/>
        <c:majorUnit val="1"/>
        <c:minorUnit val="1"/>
      </c:dateAx>
      <c:spPr>
        <a:noFill/>
      </c:spPr>
    </c:plotArea>
    <c:legend>
      <c:legendPos val="r"/>
      <c:layout>
        <c:manualLayout>
          <c:xMode val="edge"/>
          <c:yMode val="edge"/>
          <c:x val="0.41624247049247054"/>
          <c:y val="0.87815914087603597"/>
          <c:w val="0.1463623321123321"/>
          <c:h val="0.11647133434804667"/>
        </c:manualLayout>
      </c:layout>
      <c:overlay val="0"/>
    </c:legend>
    <c:plotVisOnly val="1"/>
    <c:dispBlanksAs val="gap"/>
    <c:showDLblsOverMax val="0"/>
    <c:extLst/>
  </c:chart>
  <c:spPr>
    <a:noFill/>
    <a:ln w="9525" cap="flat" cmpd="sng" algn="ctr">
      <a:noFill/>
      <a:round/>
    </a:ln>
    <a:effectLst/>
  </c:spPr>
  <c:txPr>
    <a:bodyPr/>
    <a:lstStyle/>
    <a:p>
      <a:pPr>
        <a:defRPr sz="800">
          <a:latin typeface="Arial" panose="020B0604020202020204" pitchFamily="34" charset="0"/>
          <a:cs typeface="Arial" panose="020B0604020202020204" pitchFamily="34" charset="0"/>
        </a:defRPr>
      </a:pPr>
      <a:endParaRPr lang="ko-KR"/>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ysClr val="windowText" lastClr="000000"/>
                </a:solidFill>
                <a:latin typeface="Arial" panose="020B0604020202020204" pitchFamily="34" charset="0"/>
                <a:ea typeface="+mj-ea"/>
                <a:cs typeface="Arial" panose="020B0604020202020204" pitchFamily="34" charset="0"/>
              </a:defRPr>
            </a:pPr>
            <a:r>
              <a:rPr lang="ko-KR" altLang="en-US" b="1">
                <a:solidFill>
                  <a:srgbClr val="00338D"/>
                </a:solidFill>
              </a:rPr>
              <a:t>불량률</a:t>
            </a:r>
            <a:r>
              <a:rPr lang="en-US" altLang="ko-KR" b="1">
                <a:solidFill>
                  <a:srgbClr val="00338D"/>
                </a:solidFill>
              </a:rPr>
              <a:t>(1</a:t>
            </a:r>
            <a:r>
              <a:rPr lang="ko-KR" altLang="en-US" b="1">
                <a:solidFill>
                  <a:srgbClr val="00338D"/>
                </a:solidFill>
              </a:rPr>
              <a:t>라인</a:t>
            </a:r>
            <a:r>
              <a:rPr lang="en-US" altLang="ko-KR" b="1">
                <a:solidFill>
                  <a:srgbClr val="00338D"/>
                </a:solidFill>
              </a:rPr>
              <a:t>)</a:t>
            </a:r>
            <a:endParaRPr lang="ko-KR" b="1">
              <a:solidFill>
                <a:srgbClr val="00338D"/>
              </a:solidFill>
            </a:endParaRPr>
          </a:p>
        </c:rich>
      </c:tx>
      <c:layout>
        <c:manualLayout>
          <c:xMode val="edge"/>
          <c:yMode val="edge"/>
          <c:x val="4.0318302332331718E-2"/>
          <c:y val="0"/>
        </c:manualLayout>
      </c:layout>
      <c:overlay val="0"/>
      <c:spPr>
        <a:noFill/>
        <a:ln>
          <a:noFill/>
        </a:ln>
        <a:effectLst/>
      </c:spPr>
      <c:txPr>
        <a:bodyPr rot="0" spcFirstLastPara="1" vertOverflow="ellipsis" vert="horz" wrap="square" anchor="ctr" anchorCtr="1"/>
        <a:lstStyle/>
        <a:p>
          <a:pPr>
            <a:defRPr sz="1080" b="0" i="0" u="none" strike="noStrike" kern="1200" spc="0" baseline="0">
              <a:solidFill>
                <a:sysClr val="windowText" lastClr="000000"/>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8.6205419218897142E-2"/>
          <c:y val="0.21651768550557479"/>
          <c:w val="0.82030049348917855"/>
          <c:h val="0.539089292579777"/>
        </c:manualLayout>
      </c:layout>
      <c:barChart>
        <c:barDir val="col"/>
        <c:grouping val="clustered"/>
        <c:varyColors val="0"/>
        <c:ser>
          <c:idx val="2"/>
          <c:order val="1"/>
          <c:tx>
            <c:strRef>
              <c:f>'Capa, Utility'!$C$254:$D$254</c:f>
              <c:strCache>
                <c:ptCount val="2"/>
                <c:pt idx="0">
                  <c:v>가동률</c:v>
                </c:pt>
              </c:strCache>
            </c:strRef>
          </c:tx>
          <c:spPr>
            <a:solidFill>
              <a:srgbClr val="005EB8">
                <a:alpha val="20000"/>
              </a:srgb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chemeClr val="bg1">
                        <a:lumMod val="75000"/>
                      </a:schemeClr>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'Capa, Utility'!$E$251:$BF$251</c:f>
              <c:numCache>
                <c:formatCode>m/d/yyyy</c:formatCode>
                <c:ptCount val="54"/>
                <c:pt idx="0">
                  <c:v>43131</c:v>
                </c:pt>
                <c:pt idx="1">
                  <c:v>43159</c:v>
                </c:pt>
                <c:pt idx="2">
                  <c:v>43190</c:v>
                </c:pt>
                <c:pt idx="3">
                  <c:v>43220</c:v>
                </c:pt>
                <c:pt idx="4">
                  <c:v>43251</c:v>
                </c:pt>
                <c:pt idx="5">
                  <c:v>43281</c:v>
                </c:pt>
                <c:pt idx="6">
                  <c:v>43312</c:v>
                </c:pt>
                <c:pt idx="7">
                  <c:v>43343</c:v>
                </c:pt>
                <c:pt idx="8">
                  <c:v>43373</c:v>
                </c:pt>
                <c:pt idx="9">
                  <c:v>43404</c:v>
                </c:pt>
                <c:pt idx="10">
                  <c:v>43434</c:v>
                </c:pt>
                <c:pt idx="11">
                  <c:v>43465</c:v>
                </c:pt>
                <c:pt idx="12">
                  <c:v>43496</c:v>
                </c:pt>
                <c:pt idx="13">
                  <c:v>43524</c:v>
                </c:pt>
                <c:pt idx="14">
                  <c:v>43555</c:v>
                </c:pt>
                <c:pt idx="15">
                  <c:v>43585</c:v>
                </c:pt>
                <c:pt idx="16">
                  <c:v>43616</c:v>
                </c:pt>
                <c:pt idx="17">
                  <c:v>43646</c:v>
                </c:pt>
                <c:pt idx="18">
                  <c:v>43677</c:v>
                </c:pt>
                <c:pt idx="19">
                  <c:v>43708</c:v>
                </c:pt>
                <c:pt idx="20">
                  <c:v>43738</c:v>
                </c:pt>
                <c:pt idx="21">
                  <c:v>43769</c:v>
                </c:pt>
                <c:pt idx="22">
                  <c:v>43799</c:v>
                </c:pt>
                <c:pt idx="23">
                  <c:v>43830</c:v>
                </c:pt>
                <c:pt idx="24">
                  <c:v>43861</c:v>
                </c:pt>
                <c:pt idx="25">
                  <c:v>43890</c:v>
                </c:pt>
                <c:pt idx="26">
                  <c:v>43921</c:v>
                </c:pt>
                <c:pt idx="27">
                  <c:v>43951</c:v>
                </c:pt>
                <c:pt idx="28">
                  <c:v>43982</c:v>
                </c:pt>
                <c:pt idx="29">
                  <c:v>44012</c:v>
                </c:pt>
                <c:pt idx="30">
                  <c:v>44043</c:v>
                </c:pt>
                <c:pt idx="31">
                  <c:v>44074</c:v>
                </c:pt>
                <c:pt idx="32">
                  <c:v>44104</c:v>
                </c:pt>
                <c:pt idx="33">
                  <c:v>44135</c:v>
                </c:pt>
                <c:pt idx="34">
                  <c:v>44165</c:v>
                </c:pt>
                <c:pt idx="35">
                  <c:v>44196</c:v>
                </c:pt>
                <c:pt idx="36">
                  <c:v>44227</c:v>
                </c:pt>
                <c:pt idx="37">
                  <c:v>44255</c:v>
                </c:pt>
                <c:pt idx="38">
                  <c:v>44286</c:v>
                </c:pt>
                <c:pt idx="39">
                  <c:v>44316</c:v>
                </c:pt>
                <c:pt idx="40">
                  <c:v>44347</c:v>
                </c:pt>
                <c:pt idx="41">
                  <c:v>44377</c:v>
                </c:pt>
                <c:pt idx="42">
                  <c:v>44408</c:v>
                </c:pt>
                <c:pt idx="43">
                  <c:v>44439</c:v>
                </c:pt>
                <c:pt idx="44">
                  <c:v>44469</c:v>
                </c:pt>
                <c:pt idx="45">
                  <c:v>44500</c:v>
                </c:pt>
                <c:pt idx="46">
                  <c:v>44530</c:v>
                </c:pt>
                <c:pt idx="47">
                  <c:v>44561</c:v>
                </c:pt>
                <c:pt idx="48">
                  <c:v>44592</c:v>
                </c:pt>
                <c:pt idx="49">
                  <c:v>44620</c:v>
                </c:pt>
                <c:pt idx="50">
                  <c:v>44651</c:v>
                </c:pt>
                <c:pt idx="51">
                  <c:v>44681</c:v>
                </c:pt>
                <c:pt idx="52">
                  <c:v>44712</c:v>
                </c:pt>
                <c:pt idx="53">
                  <c:v>44742</c:v>
                </c:pt>
              </c:numCache>
            </c:numRef>
          </c:cat>
          <c:val>
            <c:numRef>
              <c:f>'Capa, Utility'!$E$254:$BF$254</c:f>
              <c:numCache>
                <c:formatCode>0.0%</c:formatCode>
                <c:ptCount val="54"/>
                <c:pt idx="0">
                  <c:v>0.51995126705653016</c:v>
                </c:pt>
                <c:pt idx="1">
                  <c:v>0.30003657978966619</c:v>
                </c:pt>
                <c:pt idx="2">
                  <c:v>0.34996799268404205</c:v>
                </c:pt>
                <c:pt idx="3">
                  <c:v>0.2661477572559367</c:v>
                </c:pt>
                <c:pt idx="4">
                  <c:v>0.45408631772268138</c:v>
                </c:pt>
                <c:pt idx="5">
                  <c:v>0.59000000000000008</c:v>
                </c:pt>
                <c:pt idx="6">
                  <c:v>0.50250000000000006</c:v>
                </c:pt>
                <c:pt idx="7">
                  <c:v>0.13250000000000001</c:v>
                </c:pt>
                <c:pt idx="9">
                  <c:v>2.9166666666666667E-2</c:v>
                </c:pt>
                <c:pt idx="10">
                  <c:v>2.3333333333333334E-2</c:v>
                </c:pt>
                <c:pt idx="11">
                  <c:v>0.12999999999999998</c:v>
                </c:pt>
                <c:pt idx="12">
                  <c:v>0.37385402138540214</c:v>
                </c:pt>
                <c:pt idx="13">
                  <c:v>0.37407555555555555</c:v>
                </c:pt>
                <c:pt idx="17">
                  <c:v>0.23756983240223464</c:v>
                </c:pt>
                <c:pt idx="18">
                  <c:v>0.12882530120481928</c:v>
                </c:pt>
                <c:pt idx="21">
                  <c:v>6.6666666666666671E-3</c:v>
                </c:pt>
                <c:pt idx="22">
                  <c:v>0.24618842659014825</c:v>
                </c:pt>
                <c:pt idx="23">
                  <c:v>0.42172222222222217</c:v>
                </c:pt>
                <c:pt idx="24">
                  <c:v>6.3750000000000001E-2</c:v>
                </c:pt>
                <c:pt idx="25">
                  <c:v>0.21125000000000005</c:v>
                </c:pt>
                <c:pt idx="26">
                  <c:v>0.22611111111111112</c:v>
                </c:pt>
                <c:pt idx="27">
                  <c:v>0.30022222222222222</c:v>
                </c:pt>
                <c:pt idx="30">
                  <c:v>0.11833333333333336</c:v>
                </c:pt>
                <c:pt idx="32">
                  <c:v>0.15783729325833265</c:v>
                </c:pt>
                <c:pt idx="33">
                  <c:v>0.16947003467062902</c:v>
                </c:pt>
                <c:pt idx="35">
                  <c:v>0.18043172395345727</c:v>
                </c:pt>
                <c:pt idx="36">
                  <c:v>2.3398251569226099E-2</c:v>
                </c:pt>
                <c:pt idx="45">
                  <c:v>0.21652899381916307</c:v>
                </c:pt>
              </c:numCache>
            </c:numRef>
          </c:val>
          <c:extLst>
            <c:ext xmlns:c16="http://schemas.microsoft.com/office/drawing/2014/chart" uri="{C3380CC4-5D6E-409C-BE32-E72D297353CC}">
              <c16:uniqueId val="{00000000-9832-4950-BDAB-F3123564CB8E}"/>
            </c:ext>
          </c:extLst>
        </c:ser>
        <c:dLbls>
          <c:showLegendKey val="0"/>
          <c:showVal val="0"/>
          <c:showCatName val="0"/>
          <c:showSerName val="0"/>
          <c:showPercent val="0"/>
          <c:showBubbleSize val="0"/>
        </c:dLbls>
        <c:gapWidth val="50"/>
        <c:axId val="26740975"/>
        <c:axId val="26744719"/>
      </c:barChart>
      <c:lineChart>
        <c:grouping val="standard"/>
        <c:varyColors val="0"/>
        <c:ser>
          <c:idx val="0"/>
          <c:order val="0"/>
          <c:tx>
            <c:strRef>
              <c:f>'Capa, Utility'!$C$252:$D$252</c:f>
              <c:strCache>
                <c:ptCount val="2"/>
                <c:pt idx="0">
                  <c:v>불량률</c:v>
                </c:pt>
              </c:strCache>
            </c:strRef>
          </c:tx>
          <c:spPr>
            <a:ln w="12700" cap="rnd">
              <a:solidFill>
                <a:schemeClr val="accent1"/>
              </a:solidFill>
              <a:round/>
            </a:ln>
            <a:effectLst/>
          </c:spPr>
          <c:marker>
            <c:symbol val="diamond"/>
            <c:size val="4"/>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'Capa, Utility'!$E$251:$BF$251</c:f>
              <c:numCache>
                <c:formatCode>m/d/yyyy</c:formatCode>
                <c:ptCount val="54"/>
                <c:pt idx="0">
                  <c:v>43131</c:v>
                </c:pt>
                <c:pt idx="1">
                  <c:v>43159</c:v>
                </c:pt>
                <c:pt idx="2">
                  <c:v>43190</c:v>
                </c:pt>
                <c:pt idx="3">
                  <c:v>43220</c:v>
                </c:pt>
                <c:pt idx="4">
                  <c:v>43251</c:v>
                </c:pt>
                <c:pt idx="5">
                  <c:v>43281</c:v>
                </c:pt>
                <c:pt idx="6">
                  <c:v>43312</c:v>
                </c:pt>
                <c:pt idx="7">
                  <c:v>43343</c:v>
                </c:pt>
                <c:pt idx="8">
                  <c:v>43373</c:v>
                </c:pt>
                <c:pt idx="9">
                  <c:v>43404</c:v>
                </c:pt>
                <c:pt idx="10">
                  <c:v>43434</c:v>
                </c:pt>
                <c:pt idx="11">
                  <c:v>43465</c:v>
                </c:pt>
                <c:pt idx="12">
                  <c:v>43496</c:v>
                </c:pt>
                <c:pt idx="13">
                  <c:v>43524</c:v>
                </c:pt>
                <c:pt idx="14">
                  <c:v>43555</c:v>
                </c:pt>
                <c:pt idx="15">
                  <c:v>43585</c:v>
                </c:pt>
                <c:pt idx="16">
                  <c:v>43616</c:v>
                </c:pt>
                <c:pt idx="17">
                  <c:v>43646</c:v>
                </c:pt>
                <c:pt idx="18">
                  <c:v>43677</c:v>
                </c:pt>
                <c:pt idx="19">
                  <c:v>43708</c:v>
                </c:pt>
                <c:pt idx="20">
                  <c:v>43738</c:v>
                </c:pt>
                <c:pt idx="21">
                  <c:v>43769</c:v>
                </c:pt>
                <c:pt idx="22">
                  <c:v>43799</c:v>
                </c:pt>
                <c:pt idx="23">
                  <c:v>43830</c:v>
                </c:pt>
                <c:pt idx="24">
                  <c:v>43861</c:v>
                </c:pt>
                <c:pt idx="25">
                  <c:v>43890</c:v>
                </c:pt>
                <c:pt idx="26">
                  <c:v>43921</c:v>
                </c:pt>
                <c:pt idx="27">
                  <c:v>43951</c:v>
                </c:pt>
                <c:pt idx="28">
                  <c:v>43982</c:v>
                </c:pt>
                <c:pt idx="29">
                  <c:v>44012</c:v>
                </c:pt>
                <c:pt idx="30">
                  <c:v>44043</c:v>
                </c:pt>
                <c:pt idx="31">
                  <c:v>44074</c:v>
                </c:pt>
                <c:pt idx="32">
                  <c:v>44104</c:v>
                </c:pt>
                <c:pt idx="33">
                  <c:v>44135</c:v>
                </c:pt>
                <c:pt idx="34">
                  <c:v>44165</c:v>
                </c:pt>
                <c:pt idx="35">
                  <c:v>44196</c:v>
                </c:pt>
                <c:pt idx="36">
                  <c:v>44227</c:v>
                </c:pt>
                <c:pt idx="37">
                  <c:v>44255</c:v>
                </c:pt>
                <c:pt idx="38">
                  <c:v>44286</c:v>
                </c:pt>
                <c:pt idx="39">
                  <c:v>44316</c:v>
                </c:pt>
                <c:pt idx="40">
                  <c:v>44347</c:v>
                </c:pt>
                <c:pt idx="41">
                  <c:v>44377</c:v>
                </c:pt>
                <c:pt idx="42">
                  <c:v>44408</c:v>
                </c:pt>
                <c:pt idx="43">
                  <c:v>44439</c:v>
                </c:pt>
                <c:pt idx="44">
                  <c:v>44469</c:v>
                </c:pt>
                <c:pt idx="45">
                  <c:v>44500</c:v>
                </c:pt>
                <c:pt idx="46">
                  <c:v>44530</c:v>
                </c:pt>
                <c:pt idx="47">
                  <c:v>44561</c:v>
                </c:pt>
                <c:pt idx="48">
                  <c:v>44592</c:v>
                </c:pt>
                <c:pt idx="49">
                  <c:v>44620</c:v>
                </c:pt>
                <c:pt idx="50">
                  <c:v>44651</c:v>
                </c:pt>
                <c:pt idx="51">
                  <c:v>44681</c:v>
                </c:pt>
                <c:pt idx="52">
                  <c:v>44712</c:v>
                </c:pt>
                <c:pt idx="53">
                  <c:v>44742</c:v>
                </c:pt>
              </c:numCache>
            </c:numRef>
          </c:cat>
          <c:val>
            <c:numRef>
              <c:f>'Capa, Utility'!$E$252:$BF$252</c:f>
              <c:numCache>
                <c:formatCode>0.0%</c:formatCode>
                <c:ptCount val="54"/>
                <c:pt idx="0">
                  <c:v>2.1078973513037284E-2</c:v>
                </c:pt>
                <c:pt idx="1">
                  <c:v>1.5940747965497271E-2</c:v>
                </c:pt>
                <c:pt idx="2">
                  <c:v>1.698502704538922E-2</c:v>
                </c:pt>
                <c:pt idx="3">
                  <c:v>1.1764317107828558E-2</c:v>
                </c:pt>
                <c:pt idx="4">
                  <c:v>7.5480283114256821E-3</c:v>
                </c:pt>
                <c:pt idx="5">
                  <c:v>6.4275293276960643E-3</c:v>
                </c:pt>
                <c:pt idx="6">
                  <c:v>9.9054661343168683E-3</c:v>
                </c:pt>
                <c:pt idx="7">
                  <c:v>1.2547177386975026E-2</c:v>
                </c:pt>
                <c:pt idx="9">
                  <c:v>1.3786764705882353E-2</c:v>
                </c:pt>
                <c:pt idx="10">
                  <c:v>2.140827922077922E-2</c:v>
                </c:pt>
                <c:pt idx="11">
                  <c:v>1.2288786482334869E-2</c:v>
                </c:pt>
                <c:pt idx="12">
                  <c:v>1.0308637369743093E-2</c:v>
                </c:pt>
                <c:pt idx="13">
                  <c:v>8.7665077799041931E-3</c:v>
                </c:pt>
                <c:pt idx="17">
                  <c:v>1.3149127963942778E-2</c:v>
                </c:pt>
                <c:pt idx="18">
                  <c:v>7.9689813732366915E-3</c:v>
                </c:pt>
                <c:pt idx="21">
                  <c:v>1.5664160401002505E-2</c:v>
                </c:pt>
                <c:pt idx="22">
                  <c:v>9.0329849644508325E-3</c:v>
                </c:pt>
                <c:pt idx="23">
                  <c:v>2.8909607571452056E-2</c:v>
                </c:pt>
                <c:pt idx="24">
                  <c:v>4.6598639455782312E-2</c:v>
                </c:pt>
                <c:pt idx="25">
                  <c:v>3.1297324583543666E-2</c:v>
                </c:pt>
                <c:pt idx="26">
                  <c:v>4.4769699108797315E-2</c:v>
                </c:pt>
                <c:pt idx="27">
                  <c:v>3.263339616326387E-2</c:v>
                </c:pt>
                <c:pt idx="30">
                  <c:v>4.6267696267696265E-2</c:v>
                </c:pt>
                <c:pt idx="35">
                  <c:v>1.1149754500818331E-2</c:v>
                </c:pt>
                <c:pt idx="36">
                  <c:v>2.2044640396803528E-2</c:v>
                </c:pt>
                <c:pt idx="45">
                  <c:v>5.5248853405809407E-2</c:v>
                </c:pt>
              </c:numCache>
            </c:numRef>
          </c:val>
          <c:smooth val="0"/>
          <c:extLst>
            <c:ext xmlns:c16="http://schemas.microsoft.com/office/drawing/2014/chart" uri="{C3380CC4-5D6E-409C-BE32-E72D297353CC}">
              <c16:uniqueId val="{00000001-9832-4950-BDAB-F3123564CB8E}"/>
            </c:ext>
          </c:extLst>
        </c:ser>
        <c:ser>
          <c:idx val="1"/>
          <c:order val="2"/>
          <c:tx>
            <c:strRef>
              <c:f>'Capa, Utility'!$C$253:$D$253</c:f>
              <c:strCache>
                <c:ptCount val="2"/>
                <c:pt idx="0">
                  <c:v>생산량</c:v>
                </c:pt>
              </c:strCache>
            </c:strRef>
          </c:tx>
          <c:spPr>
            <a:ln w="28575" cap="rnd">
              <a:solidFill>
                <a:schemeClr val="accent2"/>
              </a:solidFill>
              <a:round/>
            </a:ln>
            <a:effectLst/>
          </c:spPr>
          <c:marker>
            <c:symbol val="none"/>
          </c:marker>
          <c:cat>
            <c:numRef>
              <c:f>'Capa, Utility'!$E$251:$BF$251</c:f>
              <c:numCache>
                <c:formatCode>m/d/yyyy</c:formatCode>
                <c:ptCount val="54"/>
                <c:pt idx="0">
                  <c:v>43131</c:v>
                </c:pt>
                <c:pt idx="1">
                  <c:v>43159</c:v>
                </c:pt>
                <c:pt idx="2">
                  <c:v>43190</c:v>
                </c:pt>
                <c:pt idx="3">
                  <c:v>43220</c:v>
                </c:pt>
                <c:pt idx="4">
                  <c:v>43251</c:v>
                </c:pt>
                <c:pt idx="5">
                  <c:v>43281</c:v>
                </c:pt>
                <c:pt idx="6">
                  <c:v>43312</c:v>
                </c:pt>
                <c:pt idx="7">
                  <c:v>43343</c:v>
                </c:pt>
                <c:pt idx="8">
                  <c:v>43373</c:v>
                </c:pt>
                <c:pt idx="9">
                  <c:v>43404</c:v>
                </c:pt>
                <c:pt idx="10">
                  <c:v>43434</c:v>
                </c:pt>
                <c:pt idx="11">
                  <c:v>43465</c:v>
                </c:pt>
                <c:pt idx="12">
                  <c:v>43496</c:v>
                </c:pt>
                <c:pt idx="13">
                  <c:v>43524</c:v>
                </c:pt>
                <c:pt idx="14">
                  <c:v>43555</c:v>
                </c:pt>
                <c:pt idx="15">
                  <c:v>43585</c:v>
                </c:pt>
                <c:pt idx="16">
                  <c:v>43616</c:v>
                </c:pt>
                <c:pt idx="17">
                  <c:v>43646</c:v>
                </c:pt>
                <c:pt idx="18">
                  <c:v>43677</c:v>
                </c:pt>
                <c:pt idx="19">
                  <c:v>43708</c:v>
                </c:pt>
                <c:pt idx="20">
                  <c:v>43738</c:v>
                </c:pt>
                <c:pt idx="21">
                  <c:v>43769</c:v>
                </c:pt>
                <c:pt idx="22">
                  <c:v>43799</c:v>
                </c:pt>
                <c:pt idx="23">
                  <c:v>43830</c:v>
                </c:pt>
                <c:pt idx="24">
                  <c:v>43861</c:v>
                </c:pt>
                <c:pt idx="25">
                  <c:v>43890</c:v>
                </c:pt>
                <c:pt idx="26">
                  <c:v>43921</c:v>
                </c:pt>
                <c:pt idx="27">
                  <c:v>43951</c:v>
                </c:pt>
                <c:pt idx="28">
                  <c:v>43982</c:v>
                </c:pt>
                <c:pt idx="29">
                  <c:v>44012</c:v>
                </c:pt>
                <c:pt idx="30">
                  <c:v>44043</c:v>
                </c:pt>
                <c:pt idx="31">
                  <c:v>44074</c:v>
                </c:pt>
                <c:pt idx="32">
                  <c:v>44104</c:v>
                </c:pt>
                <c:pt idx="33">
                  <c:v>44135</c:v>
                </c:pt>
                <c:pt idx="34">
                  <c:v>44165</c:v>
                </c:pt>
                <c:pt idx="35">
                  <c:v>44196</c:v>
                </c:pt>
                <c:pt idx="36">
                  <c:v>44227</c:v>
                </c:pt>
                <c:pt idx="37">
                  <c:v>44255</c:v>
                </c:pt>
                <c:pt idx="38">
                  <c:v>44286</c:v>
                </c:pt>
                <c:pt idx="39">
                  <c:v>44316</c:v>
                </c:pt>
                <c:pt idx="40">
                  <c:v>44347</c:v>
                </c:pt>
                <c:pt idx="41">
                  <c:v>44377</c:v>
                </c:pt>
                <c:pt idx="42">
                  <c:v>44408</c:v>
                </c:pt>
                <c:pt idx="43">
                  <c:v>44439</c:v>
                </c:pt>
                <c:pt idx="44">
                  <c:v>44469</c:v>
                </c:pt>
                <c:pt idx="45">
                  <c:v>44500</c:v>
                </c:pt>
                <c:pt idx="46">
                  <c:v>44530</c:v>
                </c:pt>
                <c:pt idx="47">
                  <c:v>44561</c:v>
                </c:pt>
                <c:pt idx="48">
                  <c:v>44592</c:v>
                </c:pt>
                <c:pt idx="49">
                  <c:v>44620</c:v>
                </c:pt>
                <c:pt idx="50">
                  <c:v>44651</c:v>
                </c:pt>
                <c:pt idx="51">
                  <c:v>44681</c:v>
                </c:pt>
                <c:pt idx="52">
                  <c:v>44712</c:v>
                </c:pt>
                <c:pt idx="53">
                  <c:v>44742</c:v>
                </c:pt>
              </c:numCache>
            </c:numRef>
          </c:cat>
          <c:val>
            <c:numRef>
              <c:f>'Capa, Utility'!$E$253:$AO$253</c:f>
            </c:numRef>
          </c:val>
          <c:smooth val="0"/>
          <c:extLst>
            <c:ext xmlns:c16="http://schemas.microsoft.com/office/drawing/2014/chart" uri="{C3380CC4-5D6E-409C-BE32-E72D297353CC}">
              <c16:uniqueId val="{00000002-9832-4950-BDAB-F3123564CB8E}"/>
            </c:ext>
          </c:extLst>
        </c:ser>
        <c:dLbls>
          <c:showLegendKey val="0"/>
          <c:showVal val="0"/>
          <c:showCatName val="0"/>
          <c:showSerName val="0"/>
          <c:showPercent val="0"/>
          <c:showBubbleSize val="0"/>
        </c:dLbls>
        <c:marker val="1"/>
        <c:smooth val="0"/>
        <c:axId val="26749711"/>
        <c:axId val="26750127"/>
      </c:lineChart>
      <c:dateAx>
        <c:axId val="26749711"/>
        <c:scaling>
          <c:orientation val="minMax"/>
        </c:scaling>
        <c:delete val="0"/>
        <c:axPos val="b"/>
        <c:majorGridlines>
          <c:spPr>
            <a:ln w="9525" cap="flat" cmpd="sng" algn="ctr">
              <a:solidFill>
                <a:schemeClr val="bg1">
                  <a:lumMod val="75000"/>
                </a:schemeClr>
              </a:solidFill>
              <a:round/>
            </a:ln>
            <a:effectLst/>
          </c:spPr>
        </c:majorGridlines>
        <c:minorGridlines>
          <c:spPr>
            <a:ln w="9525" cap="flat" cmpd="sng" algn="ctr">
              <a:solidFill>
                <a:schemeClr val="tx1">
                  <a:lumMod val="5000"/>
                  <a:lumOff val="95000"/>
                </a:schemeClr>
              </a:solidFill>
              <a:round/>
            </a:ln>
            <a:effectLst/>
          </c:spPr>
        </c:minorGridlines>
        <c:numFmt formatCode="yyyy" sourceLinked="0"/>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26750127"/>
        <c:crosses val="autoZero"/>
        <c:auto val="1"/>
        <c:lblOffset val="100"/>
        <c:baseTimeUnit val="months"/>
        <c:majorUnit val="12"/>
        <c:majorTimeUnit val="months"/>
        <c:minorUnit val="3"/>
        <c:minorTimeUnit val="months"/>
      </c:dateAx>
      <c:valAx>
        <c:axId val="26750127"/>
        <c:scaling>
          <c:orientation val="minMax"/>
        </c:scaling>
        <c:delete val="0"/>
        <c:axPos val="l"/>
        <c:title>
          <c:tx>
            <c:rich>
              <a:bodyPr rot="0" spcFirstLastPara="1" vertOverflow="ellipsis" vert="eaVert" wrap="square" anchor="ctr" anchorCtr="1"/>
              <a:lstStyle/>
              <a:p>
                <a:pPr>
                  <a:defRPr sz="900" b="0" i="0" u="none" strike="noStrike" kern="1200" baseline="0">
                    <a:solidFill>
                      <a:sysClr val="windowText" lastClr="000000"/>
                    </a:solidFill>
                    <a:latin typeface="Arial" panose="020B0604020202020204" pitchFamily="34" charset="0"/>
                    <a:ea typeface="+mj-ea"/>
                    <a:cs typeface="Arial" panose="020B0604020202020204" pitchFamily="34" charset="0"/>
                  </a:defRPr>
                </a:pPr>
                <a:r>
                  <a:rPr lang="ko-KR" altLang="en-US"/>
                  <a:t>불량률</a:t>
                </a:r>
              </a:p>
            </c:rich>
          </c:tx>
          <c:overlay val="0"/>
          <c:spPr>
            <a:noFill/>
            <a:ln>
              <a:noFill/>
            </a:ln>
            <a:effectLst/>
          </c:spPr>
          <c:txPr>
            <a:bodyPr rot="0" spcFirstLastPara="1" vertOverflow="ellipsis" vert="eaVert" wrap="square" anchor="ctr" anchorCtr="1"/>
            <a:lstStyle/>
            <a:p>
              <a:pPr>
                <a:defRPr sz="9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title>
        <c:numFmt formatCode="0.0%" sourceLinked="1"/>
        <c:majorTickMark val="none"/>
        <c:minorTickMark val="none"/>
        <c:tickLblPos val="nextTo"/>
        <c:spPr>
          <a:noFill/>
          <a:ln w="6350">
            <a:solidFill>
              <a:schemeClr val="tx1"/>
            </a:solid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26749711"/>
        <c:crosses val="autoZero"/>
        <c:crossBetween val="between"/>
        <c:majorUnit val="1.0000000000000002E-2"/>
        <c:minorUnit val="1.0000000000000002E-2"/>
      </c:valAx>
      <c:valAx>
        <c:axId val="26744719"/>
        <c:scaling>
          <c:orientation val="minMax"/>
        </c:scaling>
        <c:delete val="0"/>
        <c:axPos val="r"/>
        <c:title>
          <c:tx>
            <c:rich>
              <a:bodyPr rot="0" spcFirstLastPara="1" vertOverflow="ellipsis" vert="eaVert" wrap="square" anchor="ctr" anchorCtr="1"/>
              <a:lstStyle/>
              <a:p>
                <a:pPr>
                  <a:defRPr sz="900" b="0" i="0" u="none" strike="noStrike" kern="1200" baseline="0">
                    <a:solidFill>
                      <a:sysClr val="windowText" lastClr="000000"/>
                    </a:solidFill>
                    <a:latin typeface="Arial" panose="020B0604020202020204" pitchFamily="34" charset="0"/>
                    <a:ea typeface="+mj-ea"/>
                    <a:cs typeface="Arial" panose="020B0604020202020204" pitchFamily="34" charset="0"/>
                  </a:defRPr>
                </a:pPr>
                <a:r>
                  <a:rPr lang="ko-KR" altLang="en-US"/>
                  <a:t>가동률</a:t>
                </a:r>
              </a:p>
            </c:rich>
          </c:tx>
          <c:overlay val="0"/>
          <c:spPr>
            <a:noFill/>
            <a:ln>
              <a:noFill/>
            </a:ln>
            <a:effectLst/>
          </c:spPr>
          <c:txPr>
            <a:bodyPr rot="0" spcFirstLastPara="1" vertOverflow="ellipsis" vert="eaVert" wrap="square" anchor="ctr" anchorCtr="1"/>
            <a:lstStyle/>
            <a:p>
              <a:pPr>
                <a:defRPr sz="9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26740975"/>
        <c:crosses val="max"/>
        <c:crossBetween val="between"/>
      </c:valAx>
      <c:dateAx>
        <c:axId val="26740975"/>
        <c:scaling>
          <c:orientation val="minMax"/>
        </c:scaling>
        <c:delete val="1"/>
        <c:axPos val="b"/>
        <c:numFmt formatCode="m/d/yyyy" sourceLinked="1"/>
        <c:majorTickMark val="out"/>
        <c:minorTickMark val="none"/>
        <c:tickLblPos val="nextTo"/>
        <c:crossAx val="26744719"/>
        <c:crosses val="autoZero"/>
        <c:auto val="1"/>
        <c:lblOffset val="100"/>
        <c:baseTimeUnit val="months"/>
      </c:dateAx>
      <c:spPr>
        <a:noFill/>
        <a:ln>
          <a:noFill/>
        </a:ln>
        <a:effectLst/>
      </c:spPr>
    </c:plotArea>
    <c:legend>
      <c:legendPos val="b"/>
      <c:layout>
        <c:manualLayout>
          <c:xMode val="edge"/>
          <c:yMode val="edge"/>
          <c:x val="0.41932040966089257"/>
          <c:y val="0.90265330642060748"/>
          <c:w val="0.16967654943861937"/>
          <c:h val="9.7346693579392546E-2"/>
        </c:manualLayout>
      </c:layout>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ysClr val="windowText" lastClr="000000"/>
                </a:solidFill>
                <a:latin typeface="Arial" panose="020B0604020202020204" pitchFamily="34" charset="0"/>
                <a:ea typeface="+mj-ea"/>
                <a:cs typeface="Arial" panose="020B0604020202020204" pitchFamily="34" charset="0"/>
              </a:defRPr>
            </a:pPr>
            <a:r>
              <a:rPr lang="ko-KR" altLang="en-US" sz="1100" b="1">
                <a:solidFill>
                  <a:srgbClr val="00338D"/>
                </a:solidFill>
              </a:rPr>
              <a:t>불량률</a:t>
            </a:r>
            <a:r>
              <a:rPr lang="en-US" altLang="ko-KR" sz="1100" b="1">
                <a:solidFill>
                  <a:srgbClr val="00338D"/>
                </a:solidFill>
              </a:rPr>
              <a:t>(2,3</a:t>
            </a:r>
            <a:r>
              <a:rPr lang="ko-KR" altLang="en-US" sz="1100" b="1">
                <a:solidFill>
                  <a:srgbClr val="00338D"/>
                </a:solidFill>
              </a:rPr>
              <a:t>라인</a:t>
            </a:r>
            <a:r>
              <a:rPr lang="en-US" altLang="ko-KR" sz="1100" b="1">
                <a:solidFill>
                  <a:srgbClr val="00338D"/>
                </a:solidFill>
              </a:rPr>
              <a:t>)</a:t>
            </a:r>
            <a:endParaRPr lang="ko-KR" sz="1100" b="1">
              <a:solidFill>
                <a:srgbClr val="00338D"/>
              </a:solidFill>
            </a:endParaRPr>
          </a:p>
        </c:rich>
      </c:tx>
      <c:layout>
        <c:manualLayout>
          <c:xMode val="edge"/>
          <c:yMode val="edge"/>
          <c:x val="1.5087071088133289E-2"/>
          <c:y val="1.7243882422897833E-2"/>
        </c:manualLayout>
      </c:layout>
      <c:overlay val="0"/>
      <c:spPr>
        <a:noFill/>
        <a:ln>
          <a:noFill/>
        </a:ln>
        <a:effectLst/>
      </c:spPr>
      <c:txPr>
        <a:bodyPr rot="0" spcFirstLastPara="1" vertOverflow="ellipsis" vert="horz" wrap="square" anchor="ctr" anchorCtr="1"/>
        <a:lstStyle/>
        <a:p>
          <a:pPr>
            <a:defRPr sz="1100" b="0" i="0" u="none" strike="noStrike" kern="1200" spc="0" baseline="0">
              <a:solidFill>
                <a:sysClr val="windowText" lastClr="000000"/>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7.3635144920705733E-2"/>
          <c:y val="0.19271193749065454"/>
          <c:w val="0.89879381847146678"/>
          <c:h val="0.64329361588188039"/>
        </c:manualLayout>
      </c:layout>
      <c:lineChart>
        <c:grouping val="standard"/>
        <c:varyColors val="0"/>
        <c:ser>
          <c:idx val="1"/>
          <c:order val="0"/>
          <c:tx>
            <c:strRef>
              <c:f>'Capa, Utility'!$C$216:$D$216</c:f>
              <c:strCache>
                <c:ptCount val="2"/>
                <c:pt idx="0">
                  <c:v>37Ah</c:v>
                </c:pt>
              </c:strCache>
            </c:strRef>
          </c:tx>
          <c:spPr>
            <a:ln w="12700" cap="rnd">
              <a:solidFill>
                <a:schemeClr val="accent2"/>
              </a:solidFill>
              <a:round/>
            </a:ln>
            <a:effectLst/>
          </c:spPr>
          <c:marker>
            <c:symbol val="square"/>
            <c:size val="3"/>
            <c:spPr>
              <a:solidFill>
                <a:schemeClr val="accent2"/>
              </a:solidFill>
              <a:ln w="9525">
                <a:solidFill>
                  <a:schemeClr val="accent2"/>
                </a:solidFill>
              </a:ln>
              <a:effectLst/>
            </c:spPr>
          </c:marker>
          <c:dLbls>
            <c:dLbl>
              <c:idx val="7"/>
              <c:delete val="1"/>
              <c:extLst>
                <c:ext xmlns:c15="http://schemas.microsoft.com/office/drawing/2012/chart" uri="{CE6537A1-D6FC-4f65-9D91-7224C49458BB}"/>
                <c:ext xmlns:c16="http://schemas.microsoft.com/office/drawing/2014/chart" uri="{C3380CC4-5D6E-409C-BE32-E72D297353CC}">
                  <c16:uniqueId val="{00000010-8859-4A1A-A8AB-0D12EB967506}"/>
                </c:ext>
              </c:extLst>
            </c:dLbl>
            <c:dLbl>
              <c:idx val="9"/>
              <c:delete val="1"/>
              <c:extLst>
                <c:ext xmlns:c15="http://schemas.microsoft.com/office/drawing/2012/chart" uri="{CE6537A1-D6FC-4f65-9D91-7224C49458BB}"/>
                <c:ext xmlns:c16="http://schemas.microsoft.com/office/drawing/2014/chart" uri="{C3380CC4-5D6E-409C-BE32-E72D297353CC}">
                  <c16:uniqueId val="{0000000F-8859-4A1A-A8AB-0D12EB967506}"/>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'Capa, Utility'!$E$215:$BF$215</c:f>
              <c:numCache>
                <c:formatCode>m/d/yyyy</c:formatCode>
                <c:ptCount val="54"/>
                <c:pt idx="0">
                  <c:v>43131</c:v>
                </c:pt>
                <c:pt idx="1">
                  <c:v>43159</c:v>
                </c:pt>
                <c:pt idx="2">
                  <c:v>43190</c:v>
                </c:pt>
                <c:pt idx="3">
                  <c:v>43220</c:v>
                </c:pt>
                <c:pt idx="4">
                  <c:v>43251</c:v>
                </c:pt>
                <c:pt idx="5">
                  <c:v>43281</c:v>
                </c:pt>
                <c:pt idx="6">
                  <c:v>43312</c:v>
                </c:pt>
                <c:pt idx="7">
                  <c:v>43343</c:v>
                </c:pt>
                <c:pt idx="8">
                  <c:v>43373</c:v>
                </c:pt>
                <c:pt idx="9">
                  <c:v>43404</c:v>
                </c:pt>
                <c:pt idx="10">
                  <c:v>43434</c:v>
                </c:pt>
                <c:pt idx="11">
                  <c:v>43465</c:v>
                </c:pt>
                <c:pt idx="12">
                  <c:v>43496</c:v>
                </c:pt>
                <c:pt idx="13">
                  <c:v>43524</c:v>
                </c:pt>
                <c:pt idx="14">
                  <c:v>43555</c:v>
                </c:pt>
                <c:pt idx="15">
                  <c:v>43585</c:v>
                </c:pt>
                <c:pt idx="16">
                  <c:v>43616</c:v>
                </c:pt>
                <c:pt idx="17">
                  <c:v>43646</c:v>
                </c:pt>
                <c:pt idx="18">
                  <c:v>43677</c:v>
                </c:pt>
                <c:pt idx="19">
                  <c:v>43708</c:v>
                </c:pt>
                <c:pt idx="20">
                  <c:v>43738</c:v>
                </c:pt>
                <c:pt idx="21">
                  <c:v>43769</c:v>
                </c:pt>
                <c:pt idx="22">
                  <c:v>43799</c:v>
                </c:pt>
                <c:pt idx="23">
                  <c:v>43830</c:v>
                </c:pt>
                <c:pt idx="24">
                  <c:v>43861</c:v>
                </c:pt>
                <c:pt idx="25">
                  <c:v>43890</c:v>
                </c:pt>
                <c:pt idx="26">
                  <c:v>43921</c:v>
                </c:pt>
                <c:pt idx="27">
                  <c:v>43951</c:v>
                </c:pt>
                <c:pt idx="28">
                  <c:v>43982</c:v>
                </c:pt>
                <c:pt idx="29">
                  <c:v>44012</c:v>
                </c:pt>
                <c:pt idx="30">
                  <c:v>44043</c:v>
                </c:pt>
                <c:pt idx="31">
                  <c:v>44074</c:v>
                </c:pt>
                <c:pt idx="32">
                  <c:v>44104</c:v>
                </c:pt>
                <c:pt idx="33">
                  <c:v>44135</c:v>
                </c:pt>
                <c:pt idx="34">
                  <c:v>44165</c:v>
                </c:pt>
                <c:pt idx="35">
                  <c:v>44196</c:v>
                </c:pt>
                <c:pt idx="36">
                  <c:v>44227</c:v>
                </c:pt>
                <c:pt idx="37">
                  <c:v>44255</c:v>
                </c:pt>
                <c:pt idx="38">
                  <c:v>44286</c:v>
                </c:pt>
                <c:pt idx="39">
                  <c:v>44316</c:v>
                </c:pt>
                <c:pt idx="40">
                  <c:v>44347</c:v>
                </c:pt>
                <c:pt idx="41">
                  <c:v>44377</c:v>
                </c:pt>
                <c:pt idx="42">
                  <c:v>44408</c:v>
                </c:pt>
                <c:pt idx="43">
                  <c:v>44439</c:v>
                </c:pt>
                <c:pt idx="44">
                  <c:v>44469</c:v>
                </c:pt>
                <c:pt idx="45">
                  <c:v>44500</c:v>
                </c:pt>
                <c:pt idx="46">
                  <c:v>44530</c:v>
                </c:pt>
                <c:pt idx="47">
                  <c:v>44561</c:v>
                </c:pt>
                <c:pt idx="48">
                  <c:v>44592</c:v>
                </c:pt>
                <c:pt idx="49">
                  <c:v>44620</c:v>
                </c:pt>
                <c:pt idx="50">
                  <c:v>44651</c:v>
                </c:pt>
                <c:pt idx="51">
                  <c:v>44681</c:v>
                </c:pt>
                <c:pt idx="52">
                  <c:v>44712</c:v>
                </c:pt>
                <c:pt idx="53">
                  <c:v>44742</c:v>
                </c:pt>
              </c:numCache>
            </c:numRef>
          </c:cat>
          <c:val>
            <c:numRef>
              <c:f>'Capa, Utility'!$E$216:$BF$216</c:f>
              <c:numCache>
                <c:formatCode>0.0%</c:formatCode>
                <c:ptCount val="54"/>
                <c:pt idx="0">
                  <c:v>2.4813964809792057E-2</c:v>
                </c:pt>
                <c:pt idx="1">
                  <c:v>3.5393677495691542E-2</c:v>
                </c:pt>
                <c:pt idx="2">
                  <c:v>2.0070794439210983E-2</c:v>
                </c:pt>
                <c:pt idx="3">
                  <c:v>1.8158492905358866E-2</c:v>
                </c:pt>
                <c:pt idx="4">
                  <c:v>1.2512009877444906E-2</c:v>
                </c:pt>
                <c:pt idx="5">
                  <c:v>1.0493185299477856E-2</c:v>
                </c:pt>
                <c:pt idx="6">
                  <c:v>1.6346190585358397E-2</c:v>
                </c:pt>
                <c:pt idx="7">
                  <c:v>1.4797595157075133E-2</c:v>
                </c:pt>
                <c:pt idx="8">
                  <c:v>9.716735016799611E-3</c:v>
                </c:pt>
                <c:pt idx="9">
                  <c:v>9.2168827866768374E-3</c:v>
                </c:pt>
                <c:pt idx="10">
                  <c:v>8.187302499281816E-3</c:v>
                </c:pt>
              </c:numCache>
            </c:numRef>
          </c:val>
          <c:smooth val="0"/>
          <c:extLst>
            <c:ext xmlns:c16="http://schemas.microsoft.com/office/drawing/2014/chart" uri="{C3380CC4-5D6E-409C-BE32-E72D297353CC}">
              <c16:uniqueId val="{00000000-8859-4A1A-A8AB-0D12EB967506}"/>
            </c:ext>
          </c:extLst>
        </c:ser>
        <c:ser>
          <c:idx val="2"/>
          <c:order val="1"/>
          <c:tx>
            <c:strRef>
              <c:f>'Capa, Utility'!$C$217:$D$217</c:f>
              <c:strCache>
                <c:ptCount val="2"/>
                <c:pt idx="0">
                  <c:v>94Ah</c:v>
                </c:pt>
              </c:strCache>
            </c:strRef>
          </c:tx>
          <c:spPr>
            <a:ln w="12700" cap="rnd">
              <a:solidFill>
                <a:schemeClr val="accent3"/>
              </a:solidFill>
              <a:round/>
            </a:ln>
            <a:effectLst/>
          </c:spPr>
          <c:marker>
            <c:symbol val="square"/>
            <c:size val="3"/>
            <c:spPr>
              <a:solidFill>
                <a:schemeClr val="accent3"/>
              </a:solidFill>
              <a:ln w="9525">
                <a:solidFill>
                  <a:schemeClr val="accent3"/>
                </a:solidFill>
              </a:ln>
              <a:effectLst/>
            </c:spPr>
          </c:marker>
          <c:dLbls>
            <c:dLbl>
              <c:idx val="15"/>
              <c:delete val="1"/>
              <c:extLst>
                <c:ext xmlns:c15="http://schemas.microsoft.com/office/drawing/2012/chart" uri="{CE6537A1-D6FC-4f65-9D91-7224C49458BB}"/>
                <c:ext xmlns:c16="http://schemas.microsoft.com/office/drawing/2014/chart" uri="{C3380CC4-5D6E-409C-BE32-E72D297353CC}">
                  <c16:uniqueId val="{00000014-8859-4A1A-A8AB-0D12EB967506}"/>
                </c:ext>
              </c:extLst>
            </c:dLbl>
            <c:dLbl>
              <c:idx val="19"/>
              <c:delete val="1"/>
              <c:extLst>
                <c:ext xmlns:c15="http://schemas.microsoft.com/office/drawing/2012/chart" uri="{CE6537A1-D6FC-4f65-9D91-7224C49458BB}"/>
                <c:ext xmlns:c16="http://schemas.microsoft.com/office/drawing/2014/chart" uri="{C3380CC4-5D6E-409C-BE32-E72D297353CC}">
                  <c16:uniqueId val="{00000013-8859-4A1A-A8AB-0D12EB967506}"/>
                </c:ext>
              </c:extLst>
            </c:dLbl>
            <c:dLbl>
              <c:idx val="26"/>
              <c:layout>
                <c:manualLayout>
                  <c:x val="-1.8331266724811595E-2"/>
                  <c:y val="-3.87801532132711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8859-4A1A-A8AB-0D12EB967506}"/>
                </c:ext>
              </c:extLst>
            </c:dLbl>
            <c:dLbl>
              <c:idx val="27"/>
              <c:delete val="1"/>
              <c:extLst>
                <c:ext xmlns:c15="http://schemas.microsoft.com/office/drawing/2012/chart" uri="{CE6537A1-D6FC-4f65-9D91-7224C49458BB}"/>
                <c:ext xmlns:c16="http://schemas.microsoft.com/office/drawing/2014/chart" uri="{C3380CC4-5D6E-409C-BE32-E72D297353CC}">
                  <c16:uniqueId val="{00000015-8859-4A1A-A8AB-0D12EB967506}"/>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'Capa, Utility'!$E$215:$BF$215</c:f>
              <c:numCache>
                <c:formatCode>m/d/yyyy</c:formatCode>
                <c:ptCount val="54"/>
                <c:pt idx="0">
                  <c:v>43131</c:v>
                </c:pt>
                <c:pt idx="1">
                  <c:v>43159</c:v>
                </c:pt>
                <c:pt idx="2">
                  <c:v>43190</c:v>
                </c:pt>
                <c:pt idx="3">
                  <c:v>43220</c:v>
                </c:pt>
                <c:pt idx="4">
                  <c:v>43251</c:v>
                </c:pt>
                <c:pt idx="5">
                  <c:v>43281</c:v>
                </c:pt>
                <c:pt idx="6">
                  <c:v>43312</c:v>
                </c:pt>
                <c:pt idx="7">
                  <c:v>43343</c:v>
                </c:pt>
                <c:pt idx="8">
                  <c:v>43373</c:v>
                </c:pt>
                <c:pt idx="9">
                  <c:v>43404</c:v>
                </c:pt>
                <c:pt idx="10">
                  <c:v>43434</c:v>
                </c:pt>
                <c:pt idx="11">
                  <c:v>43465</c:v>
                </c:pt>
                <c:pt idx="12">
                  <c:v>43496</c:v>
                </c:pt>
                <c:pt idx="13">
                  <c:v>43524</c:v>
                </c:pt>
                <c:pt idx="14">
                  <c:v>43555</c:v>
                </c:pt>
                <c:pt idx="15">
                  <c:v>43585</c:v>
                </c:pt>
                <c:pt idx="16">
                  <c:v>43616</c:v>
                </c:pt>
                <c:pt idx="17">
                  <c:v>43646</c:v>
                </c:pt>
                <c:pt idx="18">
                  <c:v>43677</c:v>
                </c:pt>
                <c:pt idx="19">
                  <c:v>43708</c:v>
                </c:pt>
                <c:pt idx="20">
                  <c:v>43738</c:v>
                </c:pt>
                <c:pt idx="21">
                  <c:v>43769</c:v>
                </c:pt>
                <c:pt idx="22">
                  <c:v>43799</c:v>
                </c:pt>
                <c:pt idx="23">
                  <c:v>43830</c:v>
                </c:pt>
                <c:pt idx="24">
                  <c:v>43861</c:v>
                </c:pt>
                <c:pt idx="25">
                  <c:v>43890</c:v>
                </c:pt>
                <c:pt idx="26">
                  <c:v>43921</c:v>
                </c:pt>
                <c:pt idx="27">
                  <c:v>43951</c:v>
                </c:pt>
                <c:pt idx="28">
                  <c:v>43982</c:v>
                </c:pt>
                <c:pt idx="29">
                  <c:v>44012</c:v>
                </c:pt>
                <c:pt idx="30">
                  <c:v>44043</c:v>
                </c:pt>
                <c:pt idx="31">
                  <c:v>44074</c:v>
                </c:pt>
                <c:pt idx="32">
                  <c:v>44104</c:v>
                </c:pt>
                <c:pt idx="33">
                  <c:v>44135</c:v>
                </c:pt>
                <c:pt idx="34">
                  <c:v>44165</c:v>
                </c:pt>
                <c:pt idx="35">
                  <c:v>44196</c:v>
                </c:pt>
                <c:pt idx="36">
                  <c:v>44227</c:v>
                </c:pt>
                <c:pt idx="37">
                  <c:v>44255</c:v>
                </c:pt>
                <c:pt idx="38">
                  <c:v>44286</c:v>
                </c:pt>
                <c:pt idx="39">
                  <c:v>44316</c:v>
                </c:pt>
                <c:pt idx="40">
                  <c:v>44347</c:v>
                </c:pt>
                <c:pt idx="41">
                  <c:v>44377</c:v>
                </c:pt>
                <c:pt idx="42">
                  <c:v>44408</c:v>
                </c:pt>
                <c:pt idx="43">
                  <c:v>44439</c:v>
                </c:pt>
                <c:pt idx="44">
                  <c:v>44469</c:v>
                </c:pt>
                <c:pt idx="45">
                  <c:v>44500</c:v>
                </c:pt>
                <c:pt idx="46">
                  <c:v>44530</c:v>
                </c:pt>
                <c:pt idx="47">
                  <c:v>44561</c:v>
                </c:pt>
                <c:pt idx="48">
                  <c:v>44592</c:v>
                </c:pt>
                <c:pt idx="49">
                  <c:v>44620</c:v>
                </c:pt>
                <c:pt idx="50">
                  <c:v>44651</c:v>
                </c:pt>
                <c:pt idx="51">
                  <c:v>44681</c:v>
                </c:pt>
                <c:pt idx="52">
                  <c:v>44712</c:v>
                </c:pt>
                <c:pt idx="53">
                  <c:v>44742</c:v>
                </c:pt>
              </c:numCache>
            </c:numRef>
          </c:cat>
          <c:val>
            <c:numRef>
              <c:f>'Capa, Utility'!$E$217:$BF$217</c:f>
              <c:numCache>
                <c:formatCode>General</c:formatCode>
                <c:ptCount val="54"/>
                <c:pt idx="14" formatCode="0.0%">
                  <c:v>3.7869062901155326E-2</c:v>
                </c:pt>
                <c:pt idx="15" formatCode="0.0%">
                  <c:v>3.7045639298571596E-2</c:v>
                </c:pt>
                <c:pt idx="16" formatCode="0.0%">
                  <c:v>4.4024906202602382E-2</c:v>
                </c:pt>
                <c:pt idx="17" formatCode="0.0%">
                  <c:v>3.758284864060598E-2</c:v>
                </c:pt>
                <c:pt idx="18" formatCode="0.0%">
                  <c:v>1.5204298535663675E-2</c:v>
                </c:pt>
                <c:pt idx="19" formatCode="0.0%">
                  <c:v>1.7971982904823283E-2</c:v>
                </c:pt>
                <c:pt idx="20" formatCode="0.0%">
                  <c:v>1.8156626158242647E-2</c:v>
                </c:pt>
                <c:pt idx="22" formatCode="0.0%">
                  <c:v>2.3627556512378901E-2</c:v>
                </c:pt>
                <c:pt idx="23" formatCode="0.0%">
                  <c:v>2.0026129152668905E-2</c:v>
                </c:pt>
                <c:pt idx="24" formatCode="0.0%">
                  <c:v>2.3112561077344773E-2</c:v>
                </c:pt>
                <c:pt idx="25" formatCode="0.0%">
                  <c:v>2.0858773691851792E-2</c:v>
                </c:pt>
                <c:pt idx="26" formatCode="0.0%">
                  <c:v>1.1397168883376812E-2</c:v>
                </c:pt>
                <c:pt idx="27" formatCode="0.0%">
                  <c:v>1.2085388597423875E-2</c:v>
                </c:pt>
                <c:pt idx="28" formatCode="0.0%">
                  <c:v>1.5285245876254737E-2</c:v>
                </c:pt>
                <c:pt idx="29" formatCode="0.0%">
                  <c:v>1.1611139285163054E-2</c:v>
                </c:pt>
                <c:pt idx="30" formatCode="0.0%">
                  <c:v>1.7093166921449961E-2</c:v>
                </c:pt>
                <c:pt idx="45" formatCode="0.0%">
                  <c:v>5.1542694415895852E-2</c:v>
                </c:pt>
                <c:pt idx="46" formatCode="0.0%">
                  <c:v>3.2177276185645448E-2</c:v>
                </c:pt>
              </c:numCache>
            </c:numRef>
          </c:val>
          <c:smooth val="0"/>
          <c:extLst>
            <c:ext xmlns:c16="http://schemas.microsoft.com/office/drawing/2014/chart" uri="{C3380CC4-5D6E-409C-BE32-E72D297353CC}">
              <c16:uniqueId val="{00000001-8859-4A1A-A8AB-0D12EB967506}"/>
            </c:ext>
          </c:extLst>
        </c:ser>
        <c:ser>
          <c:idx val="3"/>
          <c:order val="2"/>
          <c:tx>
            <c:strRef>
              <c:f>'Capa, Utility'!$C$218:$D$218</c:f>
              <c:strCache>
                <c:ptCount val="2"/>
                <c:pt idx="0">
                  <c:v>112Ah</c:v>
                </c:pt>
              </c:strCache>
            </c:strRef>
          </c:tx>
          <c:spPr>
            <a:ln w="12700" cap="rnd">
              <a:solidFill>
                <a:schemeClr val="accent4"/>
              </a:solidFill>
              <a:round/>
            </a:ln>
            <a:effectLst/>
          </c:spPr>
          <c:marker>
            <c:symbol val="square"/>
            <c:size val="3"/>
            <c:spPr>
              <a:solidFill>
                <a:schemeClr val="accent4"/>
              </a:solidFill>
              <a:ln w="9525">
                <a:solidFill>
                  <a:schemeClr val="accent4"/>
                </a:solidFill>
              </a:ln>
              <a:effectLst/>
            </c:spPr>
          </c:marker>
          <c:dLbls>
            <c:dLbl>
              <c:idx val="33"/>
              <c:delete val="1"/>
              <c:extLst>
                <c:ext xmlns:c15="http://schemas.microsoft.com/office/drawing/2012/chart" uri="{CE6537A1-D6FC-4f65-9D91-7224C49458BB}"/>
                <c:ext xmlns:c16="http://schemas.microsoft.com/office/drawing/2014/chart" uri="{C3380CC4-5D6E-409C-BE32-E72D297353CC}">
                  <c16:uniqueId val="{00000012-8859-4A1A-A8AB-0D12EB967506}"/>
                </c:ext>
              </c:extLst>
            </c:dLbl>
            <c:dLbl>
              <c:idx val="37"/>
              <c:delete val="1"/>
              <c:extLst>
                <c:ext xmlns:c15="http://schemas.microsoft.com/office/drawing/2012/chart" uri="{CE6537A1-D6FC-4f65-9D91-7224C49458BB}"/>
                <c:ext xmlns:c16="http://schemas.microsoft.com/office/drawing/2014/chart" uri="{C3380CC4-5D6E-409C-BE32-E72D297353CC}">
                  <c16:uniqueId val="{00000011-8859-4A1A-A8AB-0D12EB967506}"/>
                </c:ext>
              </c:extLst>
            </c:dLbl>
            <c:dLbl>
              <c:idx val="39"/>
              <c:delete val="1"/>
              <c:extLst>
                <c:ext xmlns:c15="http://schemas.microsoft.com/office/drawing/2012/chart" uri="{CE6537A1-D6FC-4f65-9D91-7224C49458BB}"/>
                <c:ext xmlns:c16="http://schemas.microsoft.com/office/drawing/2014/chart" uri="{C3380CC4-5D6E-409C-BE32-E72D297353CC}">
                  <c16:uniqueId val="{0000000E-8859-4A1A-A8AB-0D12EB967506}"/>
                </c:ext>
              </c:extLst>
            </c:dLbl>
            <c:dLbl>
              <c:idx val="41"/>
              <c:delete val="1"/>
              <c:extLst>
                <c:ext xmlns:c15="http://schemas.microsoft.com/office/drawing/2012/chart" uri="{CE6537A1-D6FC-4f65-9D91-7224C49458BB}"/>
                <c:ext xmlns:c16="http://schemas.microsoft.com/office/drawing/2014/chart" uri="{C3380CC4-5D6E-409C-BE32-E72D297353CC}">
                  <c16:uniqueId val="{00000006-8859-4A1A-A8AB-0D12EB967506}"/>
                </c:ext>
              </c:extLst>
            </c:dLbl>
            <c:dLbl>
              <c:idx val="42"/>
              <c:delete val="1"/>
              <c:extLst>
                <c:ext xmlns:c15="http://schemas.microsoft.com/office/drawing/2012/chart" uri="{CE6537A1-D6FC-4f65-9D91-7224C49458BB}"/>
                <c:ext xmlns:c16="http://schemas.microsoft.com/office/drawing/2014/chart" uri="{C3380CC4-5D6E-409C-BE32-E72D297353CC}">
                  <c16:uniqueId val="{00000005-8859-4A1A-A8AB-0D12EB967506}"/>
                </c:ext>
              </c:extLst>
            </c:dLbl>
            <c:dLbl>
              <c:idx val="43"/>
              <c:delete val="1"/>
              <c:extLst>
                <c:ext xmlns:c15="http://schemas.microsoft.com/office/drawing/2012/chart" uri="{CE6537A1-D6FC-4f65-9D91-7224C49458BB}"/>
                <c:ext xmlns:c16="http://schemas.microsoft.com/office/drawing/2014/chart" uri="{C3380CC4-5D6E-409C-BE32-E72D297353CC}">
                  <c16:uniqueId val="{00000004-8859-4A1A-A8AB-0D12EB967506}"/>
                </c:ext>
              </c:extLst>
            </c:dLbl>
            <c:dLbl>
              <c:idx val="44"/>
              <c:delete val="1"/>
              <c:extLst>
                <c:ext xmlns:c15="http://schemas.microsoft.com/office/drawing/2012/chart" uri="{CE6537A1-D6FC-4f65-9D91-7224C49458BB}"/>
                <c:ext xmlns:c16="http://schemas.microsoft.com/office/drawing/2014/chart" uri="{C3380CC4-5D6E-409C-BE32-E72D297353CC}">
                  <c16:uniqueId val="{00000007-8859-4A1A-A8AB-0D12EB967506}"/>
                </c:ext>
              </c:extLst>
            </c:dLbl>
            <c:dLbl>
              <c:idx val="46"/>
              <c:delete val="1"/>
              <c:extLst>
                <c:ext xmlns:c15="http://schemas.microsoft.com/office/drawing/2012/chart" uri="{CE6537A1-D6FC-4f65-9D91-7224C49458BB}"/>
                <c:ext xmlns:c16="http://schemas.microsoft.com/office/drawing/2014/chart" uri="{C3380CC4-5D6E-409C-BE32-E72D297353CC}">
                  <c16:uniqueId val="{0000000D-8859-4A1A-A8AB-0D12EB967506}"/>
                </c:ext>
              </c:extLst>
            </c:dLbl>
            <c:dLbl>
              <c:idx val="47"/>
              <c:delete val="1"/>
              <c:extLst>
                <c:ext xmlns:c15="http://schemas.microsoft.com/office/drawing/2012/chart" uri="{CE6537A1-D6FC-4f65-9D91-7224C49458BB}"/>
                <c:ext xmlns:c16="http://schemas.microsoft.com/office/drawing/2014/chart" uri="{C3380CC4-5D6E-409C-BE32-E72D297353CC}">
                  <c16:uniqueId val="{0000000C-8859-4A1A-A8AB-0D12EB967506}"/>
                </c:ext>
              </c:extLst>
            </c:dLbl>
            <c:dLbl>
              <c:idx val="48"/>
              <c:delete val="1"/>
              <c:extLst>
                <c:ext xmlns:c15="http://schemas.microsoft.com/office/drawing/2012/chart" uri="{CE6537A1-D6FC-4f65-9D91-7224C49458BB}"/>
                <c:ext xmlns:c16="http://schemas.microsoft.com/office/drawing/2014/chart" uri="{C3380CC4-5D6E-409C-BE32-E72D297353CC}">
                  <c16:uniqueId val="{0000000B-8859-4A1A-A8AB-0D12EB967506}"/>
                </c:ext>
              </c:extLst>
            </c:dLbl>
            <c:dLbl>
              <c:idx val="49"/>
              <c:delete val="1"/>
              <c:extLst>
                <c:ext xmlns:c15="http://schemas.microsoft.com/office/drawing/2012/chart" uri="{CE6537A1-D6FC-4f65-9D91-7224C49458BB}"/>
                <c:ext xmlns:c16="http://schemas.microsoft.com/office/drawing/2014/chart" uri="{C3380CC4-5D6E-409C-BE32-E72D297353CC}">
                  <c16:uniqueId val="{0000000A-8859-4A1A-A8AB-0D12EB967506}"/>
                </c:ext>
              </c:extLst>
            </c:dLbl>
            <c:dLbl>
              <c:idx val="51"/>
              <c:delete val="1"/>
              <c:extLst>
                <c:ext xmlns:c15="http://schemas.microsoft.com/office/drawing/2012/chart" uri="{CE6537A1-D6FC-4f65-9D91-7224C49458BB}"/>
                <c:ext xmlns:c16="http://schemas.microsoft.com/office/drawing/2014/chart" uri="{C3380CC4-5D6E-409C-BE32-E72D297353CC}">
                  <c16:uniqueId val="{00000009-8859-4A1A-A8AB-0D12EB967506}"/>
                </c:ext>
              </c:extLst>
            </c:dLbl>
            <c:dLbl>
              <c:idx val="52"/>
              <c:delete val="1"/>
              <c:extLst>
                <c:ext xmlns:c15="http://schemas.microsoft.com/office/drawing/2012/chart" uri="{CE6537A1-D6FC-4f65-9D91-7224C49458BB}"/>
                <c:ext xmlns:c16="http://schemas.microsoft.com/office/drawing/2014/chart" uri="{C3380CC4-5D6E-409C-BE32-E72D297353CC}">
                  <c16:uniqueId val="{00000008-8859-4A1A-A8AB-0D12EB967506}"/>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'Capa, Utility'!$E$215:$BF$215</c:f>
              <c:numCache>
                <c:formatCode>m/d/yyyy</c:formatCode>
                <c:ptCount val="54"/>
                <c:pt idx="0">
                  <c:v>43131</c:v>
                </c:pt>
                <c:pt idx="1">
                  <c:v>43159</c:v>
                </c:pt>
                <c:pt idx="2">
                  <c:v>43190</c:v>
                </c:pt>
                <c:pt idx="3">
                  <c:v>43220</c:v>
                </c:pt>
                <c:pt idx="4">
                  <c:v>43251</c:v>
                </c:pt>
                <c:pt idx="5">
                  <c:v>43281</c:v>
                </c:pt>
                <c:pt idx="6">
                  <c:v>43312</c:v>
                </c:pt>
                <c:pt idx="7">
                  <c:v>43343</c:v>
                </c:pt>
                <c:pt idx="8">
                  <c:v>43373</c:v>
                </c:pt>
                <c:pt idx="9">
                  <c:v>43404</c:v>
                </c:pt>
                <c:pt idx="10">
                  <c:v>43434</c:v>
                </c:pt>
                <c:pt idx="11">
                  <c:v>43465</c:v>
                </c:pt>
                <c:pt idx="12">
                  <c:v>43496</c:v>
                </c:pt>
                <c:pt idx="13">
                  <c:v>43524</c:v>
                </c:pt>
                <c:pt idx="14">
                  <c:v>43555</c:v>
                </c:pt>
                <c:pt idx="15">
                  <c:v>43585</c:v>
                </c:pt>
                <c:pt idx="16">
                  <c:v>43616</c:v>
                </c:pt>
                <c:pt idx="17">
                  <c:v>43646</c:v>
                </c:pt>
                <c:pt idx="18">
                  <c:v>43677</c:v>
                </c:pt>
                <c:pt idx="19">
                  <c:v>43708</c:v>
                </c:pt>
                <c:pt idx="20">
                  <c:v>43738</c:v>
                </c:pt>
                <c:pt idx="21">
                  <c:v>43769</c:v>
                </c:pt>
                <c:pt idx="22">
                  <c:v>43799</c:v>
                </c:pt>
                <c:pt idx="23">
                  <c:v>43830</c:v>
                </c:pt>
                <c:pt idx="24">
                  <c:v>43861</c:v>
                </c:pt>
                <c:pt idx="25">
                  <c:v>43890</c:v>
                </c:pt>
                <c:pt idx="26">
                  <c:v>43921</c:v>
                </c:pt>
                <c:pt idx="27">
                  <c:v>43951</c:v>
                </c:pt>
                <c:pt idx="28">
                  <c:v>43982</c:v>
                </c:pt>
                <c:pt idx="29">
                  <c:v>44012</c:v>
                </c:pt>
                <c:pt idx="30">
                  <c:v>44043</c:v>
                </c:pt>
                <c:pt idx="31">
                  <c:v>44074</c:v>
                </c:pt>
                <c:pt idx="32">
                  <c:v>44104</c:v>
                </c:pt>
                <c:pt idx="33">
                  <c:v>44135</c:v>
                </c:pt>
                <c:pt idx="34">
                  <c:v>44165</c:v>
                </c:pt>
                <c:pt idx="35">
                  <c:v>44196</c:v>
                </c:pt>
                <c:pt idx="36">
                  <c:v>44227</c:v>
                </c:pt>
                <c:pt idx="37">
                  <c:v>44255</c:v>
                </c:pt>
                <c:pt idx="38">
                  <c:v>44286</c:v>
                </c:pt>
                <c:pt idx="39">
                  <c:v>44316</c:v>
                </c:pt>
                <c:pt idx="40">
                  <c:v>44347</c:v>
                </c:pt>
                <c:pt idx="41">
                  <c:v>44377</c:v>
                </c:pt>
                <c:pt idx="42">
                  <c:v>44408</c:v>
                </c:pt>
                <c:pt idx="43">
                  <c:v>44439</c:v>
                </c:pt>
                <c:pt idx="44">
                  <c:v>44469</c:v>
                </c:pt>
                <c:pt idx="45">
                  <c:v>44500</c:v>
                </c:pt>
                <c:pt idx="46">
                  <c:v>44530</c:v>
                </c:pt>
                <c:pt idx="47">
                  <c:v>44561</c:v>
                </c:pt>
                <c:pt idx="48">
                  <c:v>44592</c:v>
                </c:pt>
                <c:pt idx="49">
                  <c:v>44620</c:v>
                </c:pt>
                <c:pt idx="50">
                  <c:v>44651</c:v>
                </c:pt>
                <c:pt idx="51">
                  <c:v>44681</c:v>
                </c:pt>
                <c:pt idx="52">
                  <c:v>44712</c:v>
                </c:pt>
                <c:pt idx="53">
                  <c:v>44742</c:v>
                </c:pt>
              </c:numCache>
            </c:numRef>
          </c:cat>
          <c:val>
            <c:numRef>
              <c:f>'Capa, Utility'!$E$218:$BF$218</c:f>
              <c:numCache>
                <c:formatCode>General</c:formatCode>
                <c:ptCount val="54"/>
                <c:pt idx="30" formatCode="0.0%">
                  <c:v>3.7095984329089129E-2</c:v>
                </c:pt>
                <c:pt idx="31" formatCode="0.0%">
                  <c:v>2.6830400309417909E-2</c:v>
                </c:pt>
                <c:pt idx="32" formatCode="0.0%">
                  <c:v>1.3535412994989379E-2</c:v>
                </c:pt>
                <c:pt idx="33" formatCode="0.0%">
                  <c:v>1.5137113735641482E-2</c:v>
                </c:pt>
                <c:pt idx="34" formatCode="0.0%">
                  <c:v>2.0685138261918923E-2</c:v>
                </c:pt>
                <c:pt idx="35" formatCode="0.0%">
                  <c:v>1.3127296012941931E-2</c:v>
                </c:pt>
                <c:pt idx="36" formatCode="0.0%">
                  <c:v>9.114589830982121E-3</c:v>
                </c:pt>
                <c:pt idx="37" formatCode="0.0%">
                  <c:v>1.187481116918394E-2</c:v>
                </c:pt>
                <c:pt idx="38" formatCode="0.0%">
                  <c:v>1.4245154817633648E-2</c:v>
                </c:pt>
                <c:pt idx="39" formatCode="0.0%">
                  <c:v>6.7123698792301411E-3</c:v>
                </c:pt>
                <c:pt idx="40" formatCode="0.0%">
                  <c:v>5.069761420535457E-3</c:v>
                </c:pt>
                <c:pt idx="41" formatCode="0.0%">
                  <c:v>6.0668210735551568E-3</c:v>
                </c:pt>
                <c:pt idx="42" formatCode="0.0%">
                  <c:v>5.9243206317704947E-3</c:v>
                </c:pt>
                <c:pt idx="43" formatCode="0.0%">
                  <c:v>9.4023152324708703E-3</c:v>
                </c:pt>
                <c:pt idx="44" formatCode="0.0%">
                  <c:v>8.5353881131076184E-3</c:v>
                </c:pt>
                <c:pt idx="45" formatCode="0.0%">
                  <c:v>1.1627568825126017E-2</c:v>
                </c:pt>
                <c:pt idx="46" formatCode="0.0%">
                  <c:v>9.1129368381641322E-3</c:v>
                </c:pt>
                <c:pt idx="47" formatCode="0.0%">
                  <c:v>8.2062032025575597E-3</c:v>
                </c:pt>
                <c:pt idx="48" formatCode="0.0%">
                  <c:v>7.8020593363794877E-3</c:v>
                </c:pt>
                <c:pt idx="49" formatCode="0.0%">
                  <c:v>7.1095129952056524E-3</c:v>
                </c:pt>
                <c:pt idx="50" formatCode="0.0%">
                  <c:v>5.7667413990978725E-3</c:v>
                </c:pt>
                <c:pt idx="51" formatCode="0.0%">
                  <c:v>8.6949824791097072E-3</c:v>
                </c:pt>
                <c:pt idx="52" formatCode="0.0%">
                  <c:v>8.4605597964376583E-3</c:v>
                </c:pt>
                <c:pt idx="53" formatCode="0.0%">
                  <c:v>9.0491186158468163E-3</c:v>
                </c:pt>
              </c:numCache>
            </c:numRef>
          </c:val>
          <c:smooth val="0"/>
          <c:extLst>
            <c:ext xmlns:c16="http://schemas.microsoft.com/office/drawing/2014/chart" uri="{C3380CC4-5D6E-409C-BE32-E72D297353CC}">
              <c16:uniqueId val="{00000002-8859-4A1A-A8AB-0D12EB967506}"/>
            </c:ext>
          </c:extLst>
        </c:ser>
        <c:dLbls>
          <c:showLegendKey val="0"/>
          <c:showVal val="0"/>
          <c:showCatName val="0"/>
          <c:showSerName val="0"/>
          <c:showPercent val="0"/>
          <c:showBubbleSize val="0"/>
        </c:dLbls>
        <c:marker val="1"/>
        <c:smooth val="0"/>
        <c:axId val="961471248"/>
        <c:axId val="961463760"/>
      </c:lineChart>
      <c:dateAx>
        <c:axId val="961471248"/>
        <c:scaling>
          <c:orientation val="minMax"/>
        </c:scaling>
        <c:delete val="0"/>
        <c:axPos val="b"/>
        <c:majorGridlines>
          <c:spPr>
            <a:ln w="9525" cap="flat" cmpd="sng" algn="ctr">
              <a:solidFill>
                <a:schemeClr val="bg1">
                  <a:lumMod val="75000"/>
                </a:schemeClr>
              </a:solidFill>
              <a:round/>
            </a:ln>
            <a:effectLst/>
          </c:spPr>
        </c:majorGridlines>
        <c:minorGridlines>
          <c:spPr>
            <a:ln w="9525" cap="flat" cmpd="sng" algn="ctr">
              <a:solidFill>
                <a:schemeClr val="tx1">
                  <a:lumMod val="5000"/>
                  <a:lumOff val="95000"/>
                </a:schemeClr>
              </a:solidFill>
              <a:round/>
            </a:ln>
            <a:effectLst/>
          </c:spPr>
        </c:minorGridlines>
        <c:numFmt formatCode="yyyy" sourceLinked="0"/>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961463760"/>
        <c:crosses val="autoZero"/>
        <c:auto val="1"/>
        <c:lblOffset val="100"/>
        <c:baseTimeUnit val="months"/>
        <c:majorUnit val="12"/>
        <c:majorTimeUnit val="months"/>
        <c:minorUnit val="3"/>
        <c:minorTimeUnit val="months"/>
      </c:dateAx>
      <c:valAx>
        <c:axId val="961463760"/>
        <c:scaling>
          <c:orientation val="minMax"/>
        </c:scaling>
        <c:delete val="0"/>
        <c:axPos val="l"/>
        <c:title>
          <c:tx>
            <c:rich>
              <a:bodyPr rot="0" spcFirstLastPara="1" vertOverflow="ellipsis" vert="eaVert" wrap="square" anchor="ctr" anchorCtr="1"/>
              <a:lstStyle/>
              <a:p>
                <a:pPr>
                  <a:defRPr sz="1000" b="0" i="0" u="none" strike="noStrike" kern="1200" baseline="0">
                    <a:solidFill>
                      <a:sysClr val="windowText" lastClr="000000"/>
                    </a:solidFill>
                    <a:latin typeface="Arial" panose="020B0604020202020204" pitchFamily="34" charset="0"/>
                    <a:ea typeface="+mj-ea"/>
                    <a:cs typeface="Arial" panose="020B0604020202020204" pitchFamily="34" charset="0"/>
                  </a:defRPr>
                </a:pPr>
                <a:r>
                  <a:rPr lang="ko-KR" altLang="en-US"/>
                  <a:t>불량룰</a:t>
                </a:r>
              </a:p>
            </c:rich>
          </c:tx>
          <c:layout>
            <c:manualLayout>
              <c:xMode val="edge"/>
              <c:yMode val="edge"/>
              <c:x val="0"/>
              <c:y val="0.40981724640352185"/>
            </c:manualLayout>
          </c:layout>
          <c:overlay val="0"/>
          <c:spPr>
            <a:noFill/>
            <a:ln>
              <a:noFill/>
            </a:ln>
            <a:effectLst/>
          </c:spPr>
          <c:txPr>
            <a:bodyPr rot="0" spcFirstLastPara="1" vertOverflow="ellipsis" vert="eaVert" wrap="square" anchor="ctr" anchorCtr="1"/>
            <a:lstStyle/>
            <a:p>
              <a:pPr>
                <a:defRPr sz="10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961471248"/>
        <c:crosses val="autoZero"/>
        <c:crossBetween val="between"/>
        <c:majorUnit val="1.0000000000000002E-2"/>
      </c:valAx>
      <c:spPr>
        <a:noFill/>
        <a:ln>
          <a:noFill/>
        </a:ln>
        <a:effectLst/>
      </c:spPr>
    </c:plotArea>
    <c:legend>
      <c:legendPos val="b"/>
      <c:layout>
        <c:manualLayout>
          <c:xMode val="edge"/>
          <c:yMode val="edge"/>
          <c:x val="0.37976264978960145"/>
          <c:y val="0.90643288834487257"/>
          <c:w val="0.25506574108759722"/>
          <c:h val="8.8046774210374407E-2"/>
        </c:manualLayout>
      </c:layout>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showDLblsOverMax val="0"/>
  </c:chart>
  <c:spPr>
    <a:noFill/>
    <a:ln>
      <a:noFill/>
    </a:ln>
    <a:effectLst/>
  </c:spPr>
  <c:txPr>
    <a:bodyPr/>
    <a:lstStyle/>
    <a:p>
      <a:pPr>
        <a:defRPr>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KFI!$J$79</c:f>
              <c:strCache>
                <c:ptCount val="1"/>
                <c:pt idx="0">
                  <c:v>자산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KFI!$K$78:$N$78</c:f>
              <c:strCache>
                <c:ptCount val="4"/>
                <c:pt idx="0">
                  <c:v>Dec-19</c:v>
                </c:pt>
                <c:pt idx="1">
                  <c:v>Dec-20</c:v>
                </c:pt>
                <c:pt idx="2">
                  <c:v>Dec-21</c:v>
                </c:pt>
                <c:pt idx="3">
                  <c:v>Mar-22</c:v>
                </c:pt>
              </c:strCache>
            </c:strRef>
          </c:cat>
          <c:val>
            <c:numRef>
              <c:f>KFI!$K$79:$N$79</c:f>
              <c:numCache>
                <c:formatCode>#,##0_);[Red]\(#,##0\);\-</c:formatCode>
                <c:ptCount val="4"/>
                <c:pt idx="0">
                  <c:v>10869.958757</c:v>
                </c:pt>
                <c:pt idx="1">
                  <c:v>9811.3342699999994</c:v>
                </c:pt>
                <c:pt idx="2">
                  <c:v>8273.49642066667</c:v>
                </c:pt>
                <c:pt idx="3">
                  <c:v>7652.2461151166708</c:v>
                </c:pt>
              </c:numCache>
            </c:numRef>
          </c:val>
          <c:extLst>
            <c:ext xmlns:c16="http://schemas.microsoft.com/office/drawing/2014/chart" uri="{C3380CC4-5D6E-409C-BE32-E72D297353CC}">
              <c16:uniqueId val="{00000000-FEB4-41B9-947C-F8193B5BE97B}"/>
            </c:ext>
          </c:extLst>
        </c:ser>
        <c:ser>
          <c:idx val="1"/>
          <c:order val="1"/>
          <c:tx>
            <c:strRef>
              <c:f>KFI!$J$80</c:f>
              <c:strCache>
                <c:ptCount val="1"/>
                <c:pt idx="0">
                  <c:v>부채</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KFI!$K$78:$N$78</c:f>
              <c:strCache>
                <c:ptCount val="4"/>
                <c:pt idx="0">
                  <c:v>Dec-19</c:v>
                </c:pt>
                <c:pt idx="1">
                  <c:v>Dec-20</c:v>
                </c:pt>
                <c:pt idx="2">
                  <c:v>Dec-21</c:v>
                </c:pt>
                <c:pt idx="3">
                  <c:v>Mar-22</c:v>
                </c:pt>
              </c:strCache>
            </c:strRef>
          </c:cat>
          <c:val>
            <c:numRef>
              <c:f>KFI!$K$80:$N$80</c:f>
              <c:numCache>
                <c:formatCode>#,##0_);[Red]\(#,##0\);\-</c:formatCode>
                <c:ptCount val="4"/>
                <c:pt idx="0">
                  <c:v>11519.075274999999</c:v>
                </c:pt>
                <c:pt idx="1">
                  <c:v>12393.582599780642</c:v>
                </c:pt>
                <c:pt idx="2">
                  <c:v>10366.613791022954</c:v>
                </c:pt>
                <c:pt idx="3">
                  <c:v>9493.4783871176369</c:v>
                </c:pt>
              </c:numCache>
            </c:numRef>
          </c:val>
          <c:extLst>
            <c:ext xmlns:c16="http://schemas.microsoft.com/office/drawing/2014/chart" uri="{C3380CC4-5D6E-409C-BE32-E72D297353CC}">
              <c16:uniqueId val="{00000001-FEB4-41B9-947C-F8193B5BE97B}"/>
            </c:ext>
          </c:extLst>
        </c:ser>
        <c:ser>
          <c:idx val="2"/>
          <c:order val="2"/>
          <c:tx>
            <c:strRef>
              <c:f>KFI!$J$81</c:f>
              <c:strCache>
                <c:ptCount val="1"/>
                <c:pt idx="0">
                  <c:v>자본</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KFI!$K$78:$N$78</c:f>
              <c:strCache>
                <c:ptCount val="4"/>
                <c:pt idx="0">
                  <c:v>Dec-19</c:v>
                </c:pt>
                <c:pt idx="1">
                  <c:v>Dec-20</c:v>
                </c:pt>
                <c:pt idx="2">
                  <c:v>Dec-21</c:v>
                </c:pt>
                <c:pt idx="3">
                  <c:v>Mar-22</c:v>
                </c:pt>
              </c:strCache>
            </c:strRef>
          </c:cat>
          <c:val>
            <c:numRef>
              <c:f>KFI!$K$81:$N$81</c:f>
              <c:numCache>
                <c:formatCode>#,##0_);[Red]\(#,##0\);\-</c:formatCode>
                <c:ptCount val="4"/>
                <c:pt idx="0">
                  <c:v>-649.11651800000004</c:v>
                </c:pt>
                <c:pt idx="1">
                  <c:v>-2582.2483297806398</c:v>
                </c:pt>
                <c:pt idx="2">
                  <c:v>-2093.1173700229501</c:v>
                </c:pt>
                <c:pt idx="3">
                  <c:v>-1841.2322720009665</c:v>
                </c:pt>
              </c:numCache>
            </c:numRef>
          </c:val>
          <c:extLst>
            <c:ext xmlns:c16="http://schemas.microsoft.com/office/drawing/2014/chart" uri="{C3380CC4-5D6E-409C-BE32-E72D297353CC}">
              <c16:uniqueId val="{00000002-FEB4-41B9-947C-F8193B5BE97B}"/>
            </c:ext>
          </c:extLst>
        </c:ser>
        <c:dLbls>
          <c:showLegendKey val="0"/>
          <c:showVal val="0"/>
          <c:showCatName val="0"/>
          <c:showSerName val="0"/>
          <c:showPercent val="0"/>
          <c:showBubbleSize val="0"/>
        </c:dLbls>
        <c:gapWidth val="219"/>
        <c:overlap val="-27"/>
        <c:axId val="447543647"/>
        <c:axId val="219288079"/>
      </c:barChart>
      <c:lineChart>
        <c:grouping val="standard"/>
        <c:varyColors val="0"/>
        <c:ser>
          <c:idx val="3"/>
          <c:order val="3"/>
          <c:tx>
            <c:strRef>
              <c:f>KFI!$J$82</c:f>
              <c:strCache>
                <c:ptCount val="1"/>
                <c:pt idx="0">
                  <c:v>Debt to Equity%</c:v>
                </c:pt>
              </c:strCache>
            </c:strRef>
          </c:tx>
          <c:spPr>
            <a:ln w="28575" cap="rnd">
              <a:solidFill>
                <a:schemeClr val="accent4"/>
              </a:solidFill>
              <a:round/>
            </a:ln>
            <a:effectLst/>
          </c:spPr>
          <c:marker>
            <c:symbol val="none"/>
          </c:marker>
          <c:dLbls>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800" b="0" i="0" u="none" strike="noStrike" kern="1200" baseline="0">
                    <a:solidFill>
                      <a:schemeClr val="dk1">
                        <a:lumMod val="65000"/>
                        <a:lumOff val="35000"/>
                      </a:schemeClr>
                    </a:solidFill>
                    <a:latin typeface="Arial" panose="020B0604020202020204" pitchFamily="34" charset="0"/>
                    <a:ea typeface="+mn-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KFI!$K$78:$N$78</c:f>
              <c:strCache>
                <c:ptCount val="4"/>
                <c:pt idx="0">
                  <c:v>Dec-19</c:v>
                </c:pt>
                <c:pt idx="1">
                  <c:v>Dec-20</c:v>
                </c:pt>
                <c:pt idx="2">
                  <c:v>Dec-21</c:v>
                </c:pt>
                <c:pt idx="3">
                  <c:v>Mar-22</c:v>
                </c:pt>
              </c:strCache>
            </c:strRef>
          </c:cat>
          <c:val>
            <c:numRef>
              <c:f>KFI!$K$82:$N$82</c:f>
              <c:numCache>
                <c:formatCode>0.0%;\(0.0%\);\-</c:formatCode>
                <c:ptCount val="4"/>
                <c:pt idx="0">
                  <c:v>-17.74577438037095</c:v>
                </c:pt>
                <c:pt idx="1">
                  <c:v>-4.7995316549719558</c:v>
                </c:pt>
                <c:pt idx="2">
                  <c:v>-4.9527149979694105</c:v>
                </c:pt>
                <c:pt idx="3">
                  <c:v>-5.1560460521368991</c:v>
                </c:pt>
              </c:numCache>
            </c:numRef>
          </c:val>
          <c:smooth val="0"/>
          <c:extLst>
            <c:ext xmlns:c16="http://schemas.microsoft.com/office/drawing/2014/chart" uri="{C3380CC4-5D6E-409C-BE32-E72D297353CC}">
              <c16:uniqueId val="{00000003-FEB4-41B9-947C-F8193B5BE97B}"/>
            </c:ext>
          </c:extLst>
        </c:ser>
        <c:dLbls>
          <c:showLegendKey val="0"/>
          <c:showVal val="0"/>
          <c:showCatName val="0"/>
          <c:showSerName val="0"/>
          <c:showPercent val="0"/>
          <c:showBubbleSize val="0"/>
        </c:dLbls>
        <c:marker val="1"/>
        <c:smooth val="0"/>
        <c:axId val="447541247"/>
        <c:axId val="219308047"/>
      </c:lineChart>
      <c:catAx>
        <c:axId val="447543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219288079"/>
        <c:crosses val="autoZero"/>
        <c:auto val="1"/>
        <c:lblAlgn val="ctr"/>
        <c:lblOffset val="100"/>
        <c:noMultiLvlLbl val="0"/>
      </c:catAx>
      <c:valAx>
        <c:axId val="219288079"/>
        <c:scaling>
          <c:orientation val="minMax"/>
        </c:scaling>
        <c:delete val="0"/>
        <c:axPos val="l"/>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00" b="0" i="0" u="none" strike="noStrike" kern="1200" baseline="0">
                <a:solidFill>
                  <a:schemeClr val="bg1"/>
                </a:solidFill>
                <a:latin typeface="Arial" panose="020B0604020202020204" pitchFamily="34" charset="0"/>
                <a:ea typeface="+mn-ea"/>
                <a:cs typeface="Arial" panose="020B0604020202020204" pitchFamily="34" charset="0"/>
              </a:defRPr>
            </a:pPr>
            <a:endParaRPr lang="ko-KR"/>
          </a:p>
        </c:txPr>
        <c:crossAx val="447543647"/>
        <c:crosses val="autoZero"/>
        <c:crossBetween val="between"/>
      </c:valAx>
      <c:valAx>
        <c:axId val="219308047"/>
        <c:scaling>
          <c:orientation val="minMax"/>
        </c:scaling>
        <c:delete val="0"/>
        <c:axPos val="r"/>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00" b="0" i="0" u="none" strike="noStrike" kern="1200" baseline="0">
                <a:solidFill>
                  <a:schemeClr val="bg1"/>
                </a:solidFill>
                <a:latin typeface="Arial" panose="020B0604020202020204" pitchFamily="34" charset="0"/>
                <a:ea typeface="+mn-ea"/>
                <a:cs typeface="Arial" panose="020B0604020202020204" pitchFamily="34" charset="0"/>
              </a:defRPr>
            </a:pPr>
            <a:endParaRPr lang="ko-KR"/>
          </a:p>
        </c:txPr>
        <c:crossAx val="447541247"/>
        <c:crosses val="max"/>
        <c:crossBetween val="between"/>
        <c:majorUnit val="5"/>
      </c:valAx>
      <c:catAx>
        <c:axId val="447541247"/>
        <c:scaling>
          <c:orientation val="minMax"/>
        </c:scaling>
        <c:delete val="1"/>
        <c:axPos val="b"/>
        <c:numFmt formatCode="General" sourceLinked="1"/>
        <c:majorTickMark val="none"/>
        <c:minorTickMark val="none"/>
        <c:tickLblPos val="nextTo"/>
        <c:crossAx val="219308047"/>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legend>
    <c:plotVisOnly val="1"/>
    <c:dispBlanksAs val="gap"/>
    <c:showDLblsOverMax val="0"/>
  </c:chart>
  <c:spPr>
    <a:noFill/>
    <a:ln>
      <a:noFill/>
    </a:ln>
    <a:effectLst/>
  </c:spPr>
  <c:txPr>
    <a:bodyPr/>
    <a:lstStyle/>
    <a:p>
      <a:pPr>
        <a:defRPr sz="800">
          <a:latin typeface="Arial" panose="020B0604020202020204" pitchFamily="34" charset="0"/>
          <a:cs typeface="Arial" panose="020B0604020202020204" pitchFamily="34" charset="0"/>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tx1"/>
                </a:solidFill>
                <a:latin typeface="Arial" panose="020B0604020202020204" pitchFamily="34" charset="0"/>
                <a:ea typeface="+mj-ea"/>
                <a:cs typeface="Arial" panose="020B0604020202020204" pitchFamily="34" charset="0"/>
              </a:defRPr>
            </a:pPr>
            <a:r>
              <a:rPr lang="ko-KR" altLang="en-US" b="1">
                <a:solidFill>
                  <a:srgbClr val="00338D"/>
                </a:solidFill>
              </a:rPr>
              <a:t>본지사채무 증감</a:t>
            </a:r>
            <a:endParaRPr lang="ko-KR" b="1">
              <a:solidFill>
                <a:srgbClr val="00338D"/>
              </a:solidFill>
            </a:endParaRPr>
          </a:p>
        </c:rich>
      </c:tx>
      <c:layout>
        <c:manualLayout>
          <c:xMode val="edge"/>
          <c:yMode val="edge"/>
          <c:x val="9.6190501637698862E-4"/>
          <c:y val="0"/>
        </c:manualLayout>
      </c:layout>
      <c:overlay val="0"/>
      <c:spPr>
        <a:noFill/>
        <a:ln>
          <a:noFill/>
        </a:ln>
        <a:effectLst/>
      </c:spPr>
      <c:txPr>
        <a:bodyPr rot="0" spcFirstLastPara="1" vertOverflow="ellipsis" vert="horz" wrap="square" anchor="ctr" anchorCtr="1"/>
        <a:lstStyle/>
        <a:p>
          <a:pPr>
            <a:defRPr sz="960" b="0" i="0" u="none" strike="noStrike" kern="1200" spc="0" baseline="0">
              <a:solidFill>
                <a:schemeClr val="tx1"/>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3.4199367230920319E-2"/>
          <c:y val="0.23106060606060605"/>
          <c:w val="0.92476139209197528"/>
          <c:h val="0.50942396404994827"/>
        </c:manualLayout>
      </c:layout>
      <c:barChart>
        <c:barDir val="col"/>
        <c:grouping val="clustered"/>
        <c:varyColors val="0"/>
        <c:ser>
          <c:idx val="0"/>
          <c:order val="0"/>
          <c:tx>
            <c:strRef>
              <c:f>CF!$E$51</c:f>
              <c:strCache>
                <c:ptCount val="1"/>
                <c:pt idx="0">
                  <c:v>발생</c:v>
                </c:pt>
              </c:strCache>
            </c:strRef>
          </c:tx>
          <c:spPr>
            <a:solidFill>
              <a:schemeClr val="accent1"/>
            </a:solidFill>
            <a:ln>
              <a:noFill/>
            </a:ln>
            <a:effectLst/>
          </c:spPr>
          <c:invertIfNegative val="0"/>
          <c:dLbls>
            <c:dLbl>
              <c:idx val="2"/>
              <c:layout>
                <c:manualLayout>
                  <c:x val="-6.2698115629371936E-17"/>
                  <c:y val="8.20707070707070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9BC-4B58-A831-6DA694FF8CD6}"/>
                </c:ext>
              </c:extLst>
            </c:dLbl>
            <c:dLbl>
              <c:idx val="3"/>
              <c:layout>
                <c:manualLayout>
                  <c:x val="-6.8398734461840643E-3"/>
                  <c:y val="2.52525252525251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19BC-4B58-A831-6DA694FF8CD6}"/>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CF!$F$50:$I$50</c:f>
              <c:strCache>
                <c:ptCount val="4"/>
                <c:pt idx="0">
                  <c:v>FY19</c:v>
                </c:pt>
                <c:pt idx="1">
                  <c:v>FY20</c:v>
                </c:pt>
                <c:pt idx="2">
                  <c:v>FY21</c:v>
                </c:pt>
                <c:pt idx="3">
                  <c:v>FY22 LTM</c:v>
                </c:pt>
              </c:strCache>
            </c:strRef>
          </c:cat>
          <c:val>
            <c:numRef>
              <c:f>CF!$F$51:$I$51</c:f>
              <c:numCache>
                <c:formatCode>#,##0,,;\(#,##0,,\);\-</c:formatCode>
                <c:ptCount val="4"/>
                <c:pt idx="0">
                  <c:v>5992929396</c:v>
                </c:pt>
                <c:pt idx="1">
                  <c:v>4636469141.7806416</c:v>
                </c:pt>
                <c:pt idx="2">
                  <c:v>2864498897.242311</c:v>
                </c:pt>
                <c:pt idx="3">
                  <c:v>1013911449.4280155</c:v>
                </c:pt>
              </c:numCache>
            </c:numRef>
          </c:val>
          <c:extLst>
            <c:ext xmlns:c16="http://schemas.microsoft.com/office/drawing/2014/chart" uri="{C3380CC4-5D6E-409C-BE32-E72D297353CC}">
              <c16:uniqueId val="{00000000-19BC-4B58-A831-6DA694FF8CD6}"/>
            </c:ext>
          </c:extLst>
        </c:ser>
        <c:ser>
          <c:idx val="1"/>
          <c:order val="1"/>
          <c:tx>
            <c:strRef>
              <c:f>CF!$E$52</c:f>
              <c:strCache>
                <c:ptCount val="1"/>
                <c:pt idx="0">
                  <c:v>상환</c:v>
                </c:pt>
              </c:strCache>
            </c:strRef>
          </c:tx>
          <c:spPr>
            <a:solidFill>
              <a:schemeClr val="accent2"/>
            </a:solidFill>
            <a:ln>
              <a:noFill/>
            </a:ln>
            <a:effectLst/>
          </c:spPr>
          <c:invertIfNegative val="0"/>
          <c:dLbls>
            <c:dLbl>
              <c:idx val="0"/>
              <c:layout>
                <c:manualLayout>
                  <c:x val="-2.3939557061644242E-2"/>
                  <c:y val="2.52535194464329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9BC-4B58-A831-6DA694FF8CD6}"/>
                </c:ext>
              </c:extLst>
            </c:dLbl>
            <c:dLbl>
              <c:idx val="1"/>
              <c:layout>
                <c:manualLayout>
                  <c:x val="0"/>
                  <c:y val="1.8939393939393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9BC-4B58-A831-6DA694FF8CD6}"/>
                </c:ext>
              </c:extLst>
            </c:dLbl>
            <c:dLbl>
              <c:idx val="2"/>
              <c:layout>
                <c:manualLayout>
                  <c:x val="-3.4199367230919693E-3"/>
                  <c:y val="2.52535194464329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9BC-4B58-A831-6DA694FF8CD6}"/>
                </c:ext>
              </c:extLst>
            </c:dLbl>
            <c:dLbl>
              <c:idx val="3"/>
              <c:layout>
                <c:manualLayout>
                  <c:x val="-3.0779430507828415E-2"/>
                  <c:y val="6.314622603992682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9BC-4B58-A831-6DA694FF8CD6}"/>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CF!$F$50:$I$50</c:f>
              <c:strCache>
                <c:ptCount val="4"/>
                <c:pt idx="0">
                  <c:v>FY19</c:v>
                </c:pt>
                <c:pt idx="1">
                  <c:v>FY20</c:v>
                </c:pt>
                <c:pt idx="2">
                  <c:v>FY21</c:v>
                </c:pt>
                <c:pt idx="3">
                  <c:v>FY22 LTM</c:v>
                </c:pt>
              </c:strCache>
            </c:strRef>
          </c:cat>
          <c:val>
            <c:numRef>
              <c:f>CF!$F$52:$I$52</c:f>
              <c:numCache>
                <c:formatCode>#,##0,,;\(#,##0,,\);\-</c:formatCode>
                <c:ptCount val="4"/>
                <c:pt idx="0">
                  <c:v>-4467064589</c:v>
                </c:pt>
                <c:pt idx="1">
                  <c:v>-3484122722</c:v>
                </c:pt>
                <c:pt idx="2">
                  <c:v>-4295599521</c:v>
                </c:pt>
                <c:pt idx="3">
                  <c:v>-1937903167</c:v>
                </c:pt>
              </c:numCache>
            </c:numRef>
          </c:val>
          <c:extLst>
            <c:ext xmlns:c16="http://schemas.microsoft.com/office/drawing/2014/chart" uri="{C3380CC4-5D6E-409C-BE32-E72D297353CC}">
              <c16:uniqueId val="{00000001-19BC-4B58-A831-6DA694FF8CD6}"/>
            </c:ext>
          </c:extLst>
        </c:ser>
        <c:ser>
          <c:idx val="2"/>
          <c:order val="2"/>
          <c:tx>
            <c:strRef>
              <c:f>CF!$E$53</c:f>
              <c:strCache>
                <c:ptCount val="1"/>
                <c:pt idx="0">
                  <c:v>차입금증가(감소)</c:v>
                </c:pt>
              </c:strCache>
            </c:strRef>
          </c:tx>
          <c:spPr>
            <a:solidFill>
              <a:schemeClr val="accent3"/>
            </a:solidFill>
            <a:ln>
              <a:noFill/>
            </a:ln>
            <a:effectLst/>
          </c:spPr>
          <c:invertIfNegative val="0"/>
          <c:dLbls>
            <c:dLbl>
              <c:idx val="0"/>
              <c:layout>
                <c:manualLayout>
                  <c:x val="2.3939557061644225E-2"/>
                  <c:y val="2.017120019088523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9BC-4B58-A831-6DA694FF8CD6}"/>
                </c:ext>
              </c:extLst>
            </c:dLbl>
            <c:dLbl>
              <c:idx val="2"/>
              <c:layout>
                <c:manualLayout>
                  <c:x val="1.3679746892368129E-2"/>
                  <c:y val="1.385757178080012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9BC-4B58-A831-6DA694FF8CD6}"/>
                </c:ext>
              </c:extLst>
            </c:dLbl>
            <c:dLbl>
              <c:idx val="3"/>
              <c:layout>
                <c:manualLayout>
                  <c:x val="1.7099683615460035E-2"/>
                  <c:y val="3.27785731329038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9BC-4B58-A831-6DA694FF8CD6}"/>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CF!$F$50:$I$50</c:f>
              <c:strCache>
                <c:ptCount val="4"/>
                <c:pt idx="0">
                  <c:v>FY19</c:v>
                </c:pt>
                <c:pt idx="1">
                  <c:v>FY20</c:v>
                </c:pt>
                <c:pt idx="2">
                  <c:v>FY21</c:v>
                </c:pt>
                <c:pt idx="3">
                  <c:v>FY22 LTM</c:v>
                </c:pt>
              </c:strCache>
            </c:strRef>
          </c:cat>
          <c:val>
            <c:numRef>
              <c:f>CF!$F$53:$I$53</c:f>
              <c:numCache>
                <c:formatCode>#,##0,,;\(#,##0,,\);\-</c:formatCode>
                <c:ptCount val="4"/>
                <c:pt idx="0">
                  <c:v>-3734042556</c:v>
                </c:pt>
                <c:pt idx="1">
                  <c:v>915957444</c:v>
                </c:pt>
                <c:pt idx="2">
                  <c:v>5359308520</c:v>
                </c:pt>
                <c:pt idx="3">
                  <c:v>-1825000000</c:v>
                </c:pt>
              </c:numCache>
            </c:numRef>
          </c:val>
          <c:extLst>
            <c:ext xmlns:c16="http://schemas.microsoft.com/office/drawing/2014/chart" uri="{C3380CC4-5D6E-409C-BE32-E72D297353CC}">
              <c16:uniqueId val="{00000002-19BC-4B58-A831-6DA694FF8CD6}"/>
            </c:ext>
          </c:extLst>
        </c:ser>
        <c:dLbls>
          <c:showLegendKey val="0"/>
          <c:showVal val="0"/>
          <c:showCatName val="0"/>
          <c:showSerName val="0"/>
          <c:showPercent val="0"/>
          <c:showBubbleSize val="0"/>
        </c:dLbls>
        <c:gapWidth val="219"/>
        <c:axId val="1892091615"/>
        <c:axId val="1892092863"/>
      </c:barChart>
      <c:lineChart>
        <c:grouping val="standard"/>
        <c:varyColors val="0"/>
        <c:ser>
          <c:idx val="3"/>
          <c:order val="3"/>
          <c:tx>
            <c:strRef>
              <c:f>CF!$E$54</c:f>
              <c:strCache>
                <c:ptCount val="1"/>
                <c:pt idx="0">
                  <c:v>기말본지사채무</c:v>
                </c:pt>
              </c:strCache>
            </c:strRef>
          </c:tx>
          <c:spPr>
            <a:ln w="19050" cap="rnd">
              <a:solidFill>
                <a:schemeClr val="accent4"/>
              </a:solidFill>
              <a:round/>
            </a:ln>
            <a:effectLst/>
          </c:spPr>
          <c:marker>
            <c:symbol val="none"/>
          </c:marker>
          <c:dLbls>
            <c:dLbl>
              <c:idx val="0"/>
              <c:layout>
                <c:manualLayout>
                  <c:x val="-7.9265785364232691E-2"/>
                  <c:y val="6.313131313131313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19BC-4B58-A831-6DA694FF8CD6}"/>
                </c:ext>
              </c:extLst>
            </c:dLbl>
            <c:dLbl>
              <c:idx val="1"/>
              <c:layout>
                <c:manualLayout>
                  <c:x val="-6.8997358031559819E-2"/>
                  <c:y val="-6.313131313131313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19BC-4B58-A831-6DA694FF8CD6}"/>
                </c:ext>
              </c:extLst>
            </c:dLbl>
            <c:dLbl>
              <c:idx val="2"/>
              <c:layout>
                <c:manualLayout>
                  <c:x val="-6.6731582630922381E-2"/>
                  <c:y val="6.313131313131313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19BC-4B58-A831-6DA694FF8CD6}"/>
                </c:ext>
              </c:extLst>
            </c:dLbl>
            <c:dLbl>
              <c:idx val="3"/>
              <c:layout>
                <c:manualLayout>
                  <c:x val="-2.2272405230725895E-2"/>
                  <c:y val="0"/>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19BC-4B58-A831-6DA694FF8CD6}"/>
                </c:ext>
              </c:extLst>
            </c:dLbl>
            <c:spPr>
              <a:solidFill>
                <a:schemeClr val="bg1">
                  <a:alpha val="70000"/>
                </a:schemeClr>
              </a:solidFill>
              <a:ln w="12700">
                <a:solidFill>
                  <a:schemeClr val="accent4"/>
                </a:solid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CF!$F$50:$I$50</c:f>
              <c:strCache>
                <c:ptCount val="4"/>
                <c:pt idx="0">
                  <c:v>FY19</c:v>
                </c:pt>
                <c:pt idx="1">
                  <c:v>FY20</c:v>
                </c:pt>
                <c:pt idx="2">
                  <c:v>FY21</c:v>
                </c:pt>
                <c:pt idx="3">
                  <c:v>FY22 LTM</c:v>
                </c:pt>
              </c:strCache>
            </c:strRef>
          </c:cat>
          <c:val>
            <c:numRef>
              <c:f>CF!$F$54:$I$54</c:f>
              <c:numCache>
                <c:formatCode>#,##0,,;\(#,##0,,\);\-</c:formatCode>
                <c:ptCount val="4"/>
                <c:pt idx="0">
                  <c:v>-1350139137</c:v>
                </c:pt>
                <c:pt idx="1">
                  <c:v>718164726.78064156</c:v>
                </c:pt>
                <c:pt idx="2">
                  <c:v>4646372623.022953</c:v>
                </c:pt>
                <c:pt idx="3">
                  <c:v>1897380905.4509678</c:v>
                </c:pt>
              </c:numCache>
            </c:numRef>
          </c:val>
          <c:smooth val="0"/>
          <c:extLst>
            <c:ext xmlns:c16="http://schemas.microsoft.com/office/drawing/2014/chart" uri="{C3380CC4-5D6E-409C-BE32-E72D297353CC}">
              <c16:uniqueId val="{00000003-19BC-4B58-A831-6DA694FF8CD6}"/>
            </c:ext>
          </c:extLst>
        </c:ser>
        <c:dLbls>
          <c:showLegendKey val="0"/>
          <c:showVal val="0"/>
          <c:showCatName val="0"/>
          <c:showSerName val="0"/>
          <c:showPercent val="0"/>
          <c:showBubbleSize val="0"/>
        </c:dLbls>
        <c:marker val="1"/>
        <c:smooth val="0"/>
        <c:axId val="1892091615"/>
        <c:axId val="1892092863"/>
      </c:lineChart>
      <c:catAx>
        <c:axId val="1892091615"/>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892092863"/>
        <c:crosses val="autoZero"/>
        <c:auto val="1"/>
        <c:lblAlgn val="ctr"/>
        <c:lblOffset val="100"/>
        <c:noMultiLvlLbl val="0"/>
      </c:catAx>
      <c:valAx>
        <c:axId val="1892092863"/>
        <c:scaling>
          <c:orientation val="minMax"/>
        </c:scaling>
        <c:delete val="1"/>
        <c:axPos val="l"/>
        <c:numFmt formatCode="#,##0,,;\(#,##0,,\);\-" sourceLinked="1"/>
        <c:majorTickMark val="none"/>
        <c:minorTickMark val="none"/>
        <c:tickLblPos val="nextTo"/>
        <c:crossAx val="18920916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tx1"/>
                </a:solidFill>
                <a:latin typeface="Arial" panose="020B0604020202020204" pitchFamily="34" charset="0"/>
                <a:ea typeface="+mj-ea"/>
                <a:cs typeface="Arial" panose="020B0604020202020204" pitchFamily="34" charset="0"/>
              </a:defRPr>
            </a:pPr>
            <a:r>
              <a:rPr lang="ko-KR" altLang="en-US" b="1">
                <a:solidFill>
                  <a:srgbClr val="00338D"/>
                </a:solidFill>
              </a:rPr>
              <a:t>본지사채무 증감</a:t>
            </a:r>
            <a:endParaRPr lang="ko-KR" b="1">
              <a:solidFill>
                <a:srgbClr val="00338D"/>
              </a:solidFill>
            </a:endParaRPr>
          </a:p>
        </c:rich>
      </c:tx>
      <c:layout>
        <c:manualLayout>
          <c:xMode val="edge"/>
          <c:yMode val="edge"/>
          <c:x val="9.6190501637698862E-4"/>
          <c:y val="0"/>
        </c:manualLayout>
      </c:layout>
      <c:overlay val="0"/>
      <c:spPr>
        <a:noFill/>
        <a:ln>
          <a:noFill/>
        </a:ln>
        <a:effectLst/>
      </c:spPr>
      <c:txPr>
        <a:bodyPr rot="0" spcFirstLastPara="1" vertOverflow="ellipsis" vert="horz" wrap="square" anchor="ctr" anchorCtr="1"/>
        <a:lstStyle/>
        <a:p>
          <a:pPr>
            <a:defRPr sz="960" b="0" i="0" u="none" strike="noStrike" kern="1200" spc="0" baseline="0">
              <a:solidFill>
                <a:schemeClr val="tx1"/>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3.4199367230920319E-2"/>
          <c:y val="0.23106060606060605"/>
          <c:w val="0.92476139209197528"/>
          <c:h val="0.50942396404994827"/>
        </c:manualLayout>
      </c:layout>
      <c:barChart>
        <c:barDir val="col"/>
        <c:grouping val="clustered"/>
        <c:varyColors val="0"/>
        <c:ser>
          <c:idx val="0"/>
          <c:order val="0"/>
          <c:tx>
            <c:strRef>
              <c:f>CF!$E$51</c:f>
              <c:strCache>
                <c:ptCount val="1"/>
                <c:pt idx="0">
                  <c:v>발생</c:v>
                </c:pt>
              </c:strCache>
            </c:strRef>
          </c:tx>
          <c:spPr>
            <a:solidFill>
              <a:schemeClr val="accent1"/>
            </a:solidFill>
            <a:ln>
              <a:noFill/>
            </a:ln>
            <a:effectLst/>
          </c:spPr>
          <c:invertIfNegative val="0"/>
          <c:dLbls>
            <c:dLbl>
              <c:idx val="2"/>
              <c:layout>
                <c:manualLayout>
                  <c:x val="-6.2698115629371936E-17"/>
                  <c:y val="8.20707070707070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FED-407B-8D57-98096A83F1EE}"/>
                </c:ext>
              </c:extLst>
            </c:dLbl>
            <c:dLbl>
              <c:idx val="3"/>
              <c:layout>
                <c:manualLayout>
                  <c:x val="-6.8398734461840643E-3"/>
                  <c:y val="2.52525252525251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FED-407B-8D57-98096A83F1EE}"/>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CF!$F$50:$I$50</c:f>
              <c:strCache>
                <c:ptCount val="4"/>
                <c:pt idx="0">
                  <c:v>FY19</c:v>
                </c:pt>
                <c:pt idx="1">
                  <c:v>FY20</c:v>
                </c:pt>
                <c:pt idx="2">
                  <c:v>FY21</c:v>
                </c:pt>
                <c:pt idx="3">
                  <c:v>FY22 LTM</c:v>
                </c:pt>
              </c:strCache>
            </c:strRef>
          </c:cat>
          <c:val>
            <c:numRef>
              <c:f>CF!$F$51:$I$51</c:f>
              <c:numCache>
                <c:formatCode>#,##0,,;\(#,##0,,\);\-</c:formatCode>
                <c:ptCount val="4"/>
                <c:pt idx="0">
                  <c:v>5992929396</c:v>
                </c:pt>
                <c:pt idx="1">
                  <c:v>4636469141.7806416</c:v>
                </c:pt>
                <c:pt idx="2">
                  <c:v>2864498897.242311</c:v>
                </c:pt>
                <c:pt idx="3">
                  <c:v>1013911449.4280155</c:v>
                </c:pt>
              </c:numCache>
            </c:numRef>
          </c:val>
          <c:extLst>
            <c:ext xmlns:c16="http://schemas.microsoft.com/office/drawing/2014/chart" uri="{C3380CC4-5D6E-409C-BE32-E72D297353CC}">
              <c16:uniqueId val="{00000002-6FED-407B-8D57-98096A83F1EE}"/>
            </c:ext>
          </c:extLst>
        </c:ser>
        <c:ser>
          <c:idx val="1"/>
          <c:order val="1"/>
          <c:tx>
            <c:strRef>
              <c:f>CF!$E$52</c:f>
              <c:strCache>
                <c:ptCount val="1"/>
                <c:pt idx="0">
                  <c:v>상환</c:v>
                </c:pt>
              </c:strCache>
            </c:strRef>
          </c:tx>
          <c:spPr>
            <a:solidFill>
              <a:schemeClr val="accent2"/>
            </a:solidFill>
            <a:ln>
              <a:noFill/>
            </a:ln>
            <a:effectLst/>
          </c:spPr>
          <c:invertIfNegative val="0"/>
          <c:dLbls>
            <c:dLbl>
              <c:idx val="0"/>
              <c:layout>
                <c:manualLayout>
                  <c:x val="-2.3939557061644242E-2"/>
                  <c:y val="2.52535194464329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FED-407B-8D57-98096A83F1EE}"/>
                </c:ext>
              </c:extLst>
            </c:dLbl>
            <c:dLbl>
              <c:idx val="1"/>
              <c:layout>
                <c:manualLayout>
                  <c:x val="0"/>
                  <c:y val="1.8939393939393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FED-407B-8D57-98096A83F1EE}"/>
                </c:ext>
              </c:extLst>
            </c:dLbl>
            <c:dLbl>
              <c:idx val="2"/>
              <c:layout>
                <c:manualLayout>
                  <c:x val="-3.4199367230919693E-3"/>
                  <c:y val="2.52535194464329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FED-407B-8D57-98096A83F1EE}"/>
                </c:ext>
              </c:extLst>
            </c:dLbl>
            <c:dLbl>
              <c:idx val="3"/>
              <c:layout>
                <c:manualLayout>
                  <c:x val="-3.0779430507828415E-2"/>
                  <c:y val="6.314622603992682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FED-407B-8D57-98096A83F1EE}"/>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CF!$F$50:$I$50</c:f>
              <c:strCache>
                <c:ptCount val="4"/>
                <c:pt idx="0">
                  <c:v>FY19</c:v>
                </c:pt>
                <c:pt idx="1">
                  <c:v>FY20</c:v>
                </c:pt>
                <c:pt idx="2">
                  <c:v>FY21</c:v>
                </c:pt>
                <c:pt idx="3">
                  <c:v>FY22 LTM</c:v>
                </c:pt>
              </c:strCache>
            </c:strRef>
          </c:cat>
          <c:val>
            <c:numRef>
              <c:f>CF!$F$52:$I$52</c:f>
              <c:numCache>
                <c:formatCode>#,##0,,;\(#,##0,,\);\-</c:formatCode>
                <c:ptCount val="4"/>
                <c:pt idx="0">
                  <c:v>-4467064589</c:v>
                </c:pt>
                <c:pt idx="1">
                  <c:v>-3484122722</c:v>
                </c:pt>
                <c:pt idx="2">
                  <c:v>-4295599521</c:v>
                </c:pt>
                <c:pt idx="3">
                  <c:v>-1937903167</c:v>
                </c:pt>
              </c:numCache>
            </c:numRef>
          </c:val>
          <c:extLst>
            <c:ext xmlns:c16="http://schemas.microsoft.com/office/drawing/2014/chart" uri="{C3380CC4-5D6E-409C-BE32-E72D297353CC}">
              <c16:uniqueId val="{00000007-6FED-407B-8D57-98096A83F1EE}"/>
            </c:ext>
          </c:extLst>
        </c:ser>
        <c:ser>
          <c:idx val="2"/>
          <c:order val="2"/>
          <c:tx>
            <c:strRef>
              <c:f>CF!$E$53</c:f>
              <c:strCache>
                <c:ptCount val="1"/>
                <c:pt idx="0">
                  <c:v>차입금증가(감소)</c:v>
                </c:pt>
              </c:strCache>
            </c:strRef>
          </c:tx>
          <c:spPr>
            <a:solidFill>
              <a:schemeClr val="accent3"/>
            </a:solidFill>
            <a:ln>
              <a:noFill/>
            </a:ln>
            <a:effectLst/>
          </c:spPr>
          <c:invertIfNegative val="0"/>
          <c:dLbls>
            <c:dLbl>
              <c:idx val="0"/>
              <c:layout>
                <c:manualLayout>
                  <c:x val="2.3939557061644225E-2"/>
                  <c:y val="2.017120019088523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FED-407B-8D57-98096A83F1EE}"/>
                </c:ext>
              </c:extLst>
            </c:dLbl>
            <c:dLbl>
              <c:idx val="2"/>
              <c:layout>
                <c:manualLayout>
                  <c:x val="1.3679746892368129E-2"/>
                  <c:y val="1.385757178080012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FED-407B-8D57-98096A83F1EE}"/>
                </c:ext>
              </c:extLst>
            </c:dLbl>
            <c:dLbl>
              <c:idx val="3"/>
              <c:layout>
                <c:manualLayout>
                  <c:x val="1.7099683615460035E-2"/>
                  <c:y val="3.27785731329038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FED-407B-8D57-98096A83F1EE}"/>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CF!$F$50:$I$50</c:f>
              <c:strCache>
                <c:ptCount val="4"/>
                <c:pt idx="0">
                  <c:v>FY19</c:v>
                </c:pt>
                <c:pt idx="1">
                  <c:v>FY20</c:v>
                </c:pt>
                <c:pt idx="2">
                  <c:v>FY21</c:v>
                </c:pt>
                <c:pt idx="3">
                  <c:v>FY22 LTM</c:v>
                </c:pt>
              </c:strCache>
            </c:strRef>
          </c:cat>
          <c:val>
            <c:numRef>
              <c:f>CF!$F$53:$I$53</c:f>
              <c:numCache>
                <c:formatCode>#,##0,,;\(#,##0,,\);\-</c:formatCode>
                <c:ptCount val="4"/>
                <c:pt idx="0">
                  <c:v>-3734042556</c:v>
                </c:pt>
                <c:pt idx="1">
                  <c:v>915957444</c:v>
                </c:pt>
                <c:pt idx="2">
                  <c:v>5359308520</c:v>
                </c:pt>
                <c:pt idx="3">
                  <c:v>-1825000000</c:v>
                </c:pt>
              </c:numCache>
            </c:numRef>
          </c:val>
          <c:extLst>
            <c:ext xmlns:c16="http://schemas.microsoft.com/office/drawing/2014/chart" uri="{C3380CC4-5D6E-409C-BE32-E72D297353CC}">
              <c16:uniqueId val="{0000000B-6FED-407B-8D57-98096A83F1EE}"/>
            </c:ext>
          </c:extLst>
        </c:ser>
        <c:dLbls>
          <c:showLegendKey val="0"/>
          <c:showVal val="0"/>
          <c:showCatName val="0"/>
          <c:showSerName val="0"/>
          <c:showPercent val="0"/>
          <c:showBubbleSize val="0"/>
        </c:dLbls>
        <c:gapWidth val="219"/>
        <c:axId val="1892091615"/>
        <c:axId val="1892092863"/>
      </c:barChart>
      <c:lineChart>
        <c:grouping val="standard"/>
        <c:varyColors val="0"/>
        <c:ser>
          <c:idx val="3"/>
          <c:order val="3"/>
          <c:tx>
            <c:strRef>
              <c:f>CF!$E$54</c:f>
              <c:strCache>
                <c:ptCount val="1"/>
                <c:pt idx="0">
                  <c:v>기말본지사채무</c:v>
                </c:pt>
              </c:strCache>
            </c:strRef>
          </c:tx>
          <c:spPr>
            <a:ln w="19050" cap="rnd">
              <a:solidFill>
                <a:schemeClr val="accent4"/>
              </a:solidFill>
              <a:round/>
            </a:ln>
            <a:effectLst/>
          </c:spPr>
          <c:marker>
            <c:symbol val="none"/>
          </c:marker>
          <c:dLbls>
            <c:dLbl>
              <c:idx val="0"/>
              <c:layout>
                <c:manualLayout>
                  <c:x val="-7.9265785364232691E-2"/>
                  <c:y val="6.313131313131313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6FED-407B-8D57-98096A83F1EE}"/>
                </c:ext>
              </c:extLst>
            </c:dLbl>
            <c:dLbl>
              <c:idx val="1"/>
              <c:layout>
                <c:manualLayout>
                  <c:x val="-6.8997358031559819E-2"/>
                  <c:y val="-6.313131313131313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6FED-407B-8D57-98096A83F1EE}"/>
                </c:ext>
              </c:extLst>
            </c:dLbl>
            <c:dLbl>
              <c:idx val="2"/>
              <c:layout>
                <c:manualLayout>
                  <c:x val="-6.6731582630922381E-2"/>
                  <c:y val="6.313131313131313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6FED-407B-8D57-98096A83F1EE}"/>
                </c:ext>
              </c:extLst>
            </c:dLbl>
            <c:dLbl>
              <c:idx val="3"/>
              <c:layout>
                <c:manualLayout>
                  <c:x val="-2.2272405230725895E-2"/>
                  <c:y val="0"/>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6FED-407B-8D57-98096A83F1EE}"/>
                </c:ext>
              </c:extLst>
            </c:dLbl>
            <c:spPr>
              <a:solidFill>
                <a:schemeClr val="bg1">
                  <a:alpha val="70000"/>
                </a:schemeClr>
              </a:solidFill>
              <a:ln w="12700">
                <a:solidFill>
                  <a:schemeClr val="accent4"/>
                </a:solid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CF!$F$50:$I$50</c:f>
              <c:strCache>
                <c:ptCount val="4"/>
                <c:pt idx="0">
                  <c:v>FY19</c:v>
                </c:pt>
                <c:pt idx="1">
                  <c:v>FY20</c:v>
                </c:pt>
                <c:pt idx="2">
                  <c:v>FY21</c:v>
                </c:pt>
                <c:pt idx="3">
                  <c:v>FY22 LTM</c:v>
                </c:pt>
              </c:strCache>
            </c:strRef>
          </c:cat>
          <c:val>
            <c:numRef>
              <c:f>CF!$F$54:$I$54</c:f>
              <c:numCache>
                <c:formatCode>#,##0,,;\(#,##0,,\);\-</c:formatCode>
                <c:ptCount val="4"/>
                <c:pt idx="0">
                  <c:v>-1350139137</c:v>
                </c:pt>
                <c:pt idx="1">
                  <c:v>718164726.78064156</c:v>
                </c:pt>
                <c:pt idx="2">
                  <c:v>4646372623.022953</c:v>
                </c:pt>
                <c:pt idx="3">
                  <c:v>1897380905.4509678</c:v>
                </c:pt>
              </c:numCache>
            </c:numRef>
          </c:val>
          <c:smooth val="0"/>
          <c:extLst>
            <c:ext xmlns:c16="http://schemas.microsoft.com/office/drawing/2014/chart" uri="{C3380CC4-5D6E-409C-BE32-E72D297353CC}">
              <c16:uniqueId val="{00000010-6FED-407B-8D57-98096A83F1EE}"/>
            </c:ext>
          </c:extLst>
        </c:ser>
        <c:dLbls>
          <c:showLegendKey val="0"/>
          <c:showVal val="0"/>
          <c:showCatName val="0"/>
          <c:showSerName val="0"/>
          <c:showPercent val="0"/>
          <c:showBubbleSize val="0"/>
        </c:dLbls>
        <c:marker val="1"/>
        <c:smooth val="0"/>
        <c:axId val="1892091615"/>
        <c:axId val="1892092863"/>
      </c:lineChart>
      <c:catAx>
        <c:axId val="1892091615"/>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892092863"/>
        <c:crosses val="autoZero"/>
        <c:auto val="1"/>
        <c:lblAlgn val="ctr"/>
        <c:lblOffset val="100"/>
        <c:noMultiLvlLbl val="0"/>
      </c:catAx>
      <c:valAx>
        <c:axId val="1892092863"/>
        <c:scaling>
          <c:orientation val="minMax"/>
        </c:scaling>
        <c:delete val="1"/>
        <c:axPos val="l"/>
        <c:numFmt formatCode="#,##0,,;\(#,##0,,\);\-" sourceLinked="1"/>
        <c:majorTickMark val="none"/>
        <c:minorTickMark val="none"/>
        <c:tickLblPos val="nextTo"/>
        <c:crossAx val="18920916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'R'!$D$25:$E$25</c:f>
              <c:strCache>
                <c:ptCount val="2"/>
                <c:pt idx="0">
                  <c:v>28Ah Cap Ass'y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'R'!$F$21:$I$21</c:f>
              <c:strCache>
                <c:ptCount val="4"/>
                <c:pt idx="0">
                  <c:v>2019</c:v>
                </c:pt>
                <c:pt idx="1">
                  <c:v>2020</c:v>
                </c:pt>
                <c:pt idx="2">
                  <c:v>2021</c:v>
                </c:pt>
                <c:pt idx="3">
                  <c:v>LTM22</c:v>
                </c:pt>
              </c:strCache>
            </c:strRef>
          </c:cat>
          <c:val>
            <c:numRef>
              <c:f>'R'!$F$25:$I$25</c:f>
              <c:numCache>
                <c:formatCode>#,##0_);[Red]\(#,##0\);\-</c:formatCode>
                <c:ptCount val="4"/>
                <c:pt idx="0">
                  <c:v>2836.2620619999998</c:v>
                </c:pt>
                <c:pt idx="1">
                  <c:v>2174.181936</c:v>
                </c:pt>
                <c:pt idx="2">
                  <c:v>522.90202799999997</c:v>
                </c:pt>
                <c:pt idx="3">
                  <c:v>339.87643200000002</c:v>
                </c:pt>
              </c:numCache>
            </c:numRef>
          </c:val>
          <c:smooth val="0"/>
          <c:extLst>
            <c:ext xmlns:c16="http://schemas.microsoft.com/office/drawing/2014/chart" uri="{C3380CC4-5D6E-409C-BE32-E72D297353CC}">
              <c16:uniqueId val="{00000000-0143-48F3-BFB7-5101E310587A}"/>
            </c:ext>
          </c:extLst>
        </c:ser>
        <c:ser>
          <c:idx val="1"/>
          <c:order val="1"/>
          <c:tx>
            <c:strRef>
              <c:f>'R'!$D$29:$E$29</c:f>
              <c:strCache>
                <c:ptCount val="2"/>
                <c:pt idx="0">
                  <c:v>94Ah Cap Ass`y</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'R'!$F$21:$I$21</c:f>
              <c:strCache>
                <c:ptCount val="4"/>
                <c:pt idx="0">
                  <c:v>2019</c:v>
                </c:pt>
                <c:pt idx="1">
                  <c:v>2020</c:v>
                </c:pt>
                <c:pt idx="2">
                  <c:v>2021</c:v>
                </c:pt>
                <c:pt idx="3">
                  <c:v>LTM22</c:v>
                </c:pt>
              </c:strCache>
            </c:strRef>
          </c:cat>
          <c:val>
            <c:numRef>
              <c:f>'R'!$F$29:$I$29</c:f>
              <c:numCache>
                <c:formatCode>#,##0_);[Red]\(#,##0\);\-</c:formatCode>
                <c:ptCount val="4"/>
                <c:pt idx="0">
                  <c:v>7033.9652800000003</c:v>
                </c:pt>
                <c:pt idx="1">
                  <c:v>8280.2384999999995</c:v>
                </c:pt>
                <c:pt idx="2">
                  <c:v>1222.318188</c:v>
                </c:pt>
                <c:pt idx="3">
                  <c:v>1222.318188</c:v>
                </c:pt>
              </c:numCache>
            </c:numRef>
          </c:val>
          <c:smooth val="0"/>
          <c:extLst>
            <c:ext xmlns:c16="http://schemas.microsoft.com/office/drawing/2014/chart" uri="{C3380CC4-5D6E-409C-BE32-E72D297353CC}">
              <c16:uniqueId val="{00000001-0143-48F3-BFB7-5101E310587A}"/>
            </c:ext>
          </c:extLst>
        </c:ser>
        <c:ser>
          <c:idx val="2"/>
          <c:order val="2"/>
          <c:tx>
            <c:strRef>
              <c:f>'R'!$D$30:$E$30</c:f>
              <c:strCache>
                <c:ptCount val="2"/>
                <c:pt idx="0">
                  <c:v>100Ah Cap Ass`y</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'R'!$F$21:$I$21</c:f>
              <c:strCache>
                <c:ptCount val="4"/>
                <c:pt idx="0">
                  <c:v>2019</c:v>
                </c:pt>
                <c:pt idx="1">
                  <c:v>2020</c:v>
                </c:pt>
                <c:pt idx="2">
                  <c:v>2021</c:v>
                </c:pt>
                <c:pt idx="3">
                  <c:v>LTM22</c:v>
                </c:pt>
              </c:strCache>
            </c:strRef>
          </c:cat>
          <c:val>
            <c:numRef>
              <c:f>'R'!$F$30:$I$30</c:f>
              <c:numCache>
                <c:formatCode>#,##0_);[Red]\(#,##0\);\-</c:formatCode>
                <c:ptCount val="4"/>
                <c:pt idx="0">
                  <c:v>0</c:v>
                </c:pt>
                <c:pt idx="1">
                  <c:v>1319.174</c:v>
                </c:pt>
                <c:pt idx="2">
                  <c:v>0</c:v>
                </c:pt>
                <c:pt idx="3">
                  <c:v>0</c:v>
                </c:pt>
              </c:numCache>
            </c:numRef>
          </c:val>
          <c:smooth val="0"/>
          <c:extLst>
            <c:ext xmlns:c16="http://schemas.microsoft.com/office/drawing/2014/chart" uri="{C3380CC4-5D6E-409C-BE32-E72D297353CC}">
              <c16:uniqueId val="{00000002-0143-48F3-BFB7-5101E310587A}"/>
            </c:ext>
          </c:extLst>
        </c:ser>
        <c:ser>
          <c:idx val="3"/>
          <c:order val="3"/>
          <c:tx>
            <c:strRef>
              <c:f>'R'!$D$33:$E$33</c:f>
              <c:strCache>
                <c:ptCount val="2"/>
                <c:pt idx="0">
                  <c:v>112Ah Cap Ass`y</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'R'!$F$21:$I$21</c:f>
              <c:strCache>
                <c:ptCount val="4"/>
                <c:pt idx="0">
                  <c:v>2019</c:v>
                </c:pt>
                <c:pt idx="1">
                  <c:v>2020</c:v>
                </c:pt>
                <c:pt idx="2">
                  <c:v>2021</c:v>
                </c:pt>
                <c:pt idx="3">
                  <c:v>LTM22</c:v>
                </c:pt>
              </c:strCache>
            </c:strRef>
          </c:cat>
          <c:val>
            <c:numRef>
              <c:f>'R'!$F$33:$I$33</c:f>
              <c:numCache>
                <c:formatCode>#,##0_);[Red]\(#,##0\);\-</c:formatCode>
                <c:ptCount val="4"/>
                <c:pt idx="0">
                  <c:v>0</c:v>
                </c:pt>
                <c:pt idx="1">
                  <c:v>6858.3921499999997</c:v>
                </c:pt>
                <c:pt idx="2">
                  <c:v>19054.684125</c:v>
                </c:pt>
                <c:pt idx="3">
                  <c:v>16277.454689</c:v>
                </c:pt>
              </c:numCache>
            </c:numRef>
          </c:val>
          <c:smooth val="0"/>
          <c:extLst>
            <c:ext xmlns:c16="http://schemas.microsoft.com/office/drawing/2014/chart" uri="{C3380CC4-5D6E-409C-BE32-E72D297353CC}">
              <c16:uniqueId val="{00000003-0143-48F3-BFB7-5101E310587A}"/>
            </c:ext>
          </c:extLst>
        </c:ser>
        <c:dLbls>
          <c:showLegendKey val="0"/>
          <c:showVal val="0"/>
          <c:showCatName val="0"/>
          <c:showSerName val="0"/>
          <c:showPercent val="0"/>
          <c:showBubbleSize val="0"/>
        </c:dLbls>
        <c:marker val="1"/>
        <c:smooth val="0"/>
        <c:axId val="1220713023"/>
        <c:axId val="1298955599"/>
      </c:lineChart>
      <c:catAx>
        <c:axId val="122071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1298955599"/>
        <c:crosses val="autoZero"/>
        <c:auto val="1"/>
        <c:lblAlgn val="ctr"/>
        <c:lblOffset val="100"/>
        <c:noMultiLvlLbl val="0"/>
      </c:catAx>
      <c:valAx>
        <c:axId val="1298955599"/>
        <c:scaling>
          <c:orientation val="minMax"/>
        </c:scaling>
        <c:delete val="0"/>
        <c:axPos val="l"/>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12207130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Arial" panose="020B0604020202020204" pitchFamily="34" charset="0"/>
          <a:cs typeface="Arial" panose="020B0604020202020204" pitchFamily="34" charset="0"/>
        </a:defRPr>
      </a:pPr>
      <a:endParaRPr lang="ko-K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2"/>
          <c:order val="2"/>
          <c:tx>
            <c:strRef>
              <c:f>SpreadMvt!$L$87</c:f>
              <c:strCache>
                <c:ptCount val="1"/>
                <c:pt idx="0">
                  <c:v>Hidden</c:v>
                </c:pt>
              </c:strCache>
            </c:strRef>
          </c:tx>
          <c:spPr>
            <a:noFill/>
            <a:ln w="25400">
              <a:noFill/>
            </a:ln>
            <a:effectLst/>
          </c:spPr>
          <c:cat>
            <c:strRef>
              <c:f>SpreadMvt!$M$84:$P$84</c:f>
              <c:strCache>
                <c:ptCount val="4"/>
                <c:pt idx="0">
                  <c:v>2019</c:v>
                </c:pt>
                <c:pt idx="1">
                  <c:v>2020</c:v>
                </c:pt>
                <c:pt idx="2">
                  <c:v>2021</c:v>
                </c:pt>
                <c:pt idx="3">
                  <c:v>2022.1H</c:v>
                </c:pt>
              </c:strCache>
            </c:strRef>
          </c:cat>
          <c:val>
            <c:numRef>
              <c:f>SpreadMvt!$M$87:$P$87</c:f>
              <c:numCache>
                <c:formatCode>#,##0_);[Red]\(#,##0\);\-</c:formatCode>
                <c:ptCount val="4"/>
                <c:pt idx="0">
                  <c:v>2719.6076737324238</c:v>
                </c:pt>
                <c:pt idx="1">
                  <c:v>2307.7428447700395</c:v>
                </c:pt>
                <c:pt idx="2">
                  <c:v>1946.5430467303302</c:v>
                </c:pt>
                <c:pt idx="3">
                  <c:v>2079.4622725180166</c:v>
                </c:pt>
              </c:numCache>
            </c:numRef>
          </c:val>
          <c:extLst>
            <c:ext xmlns:c16="http://schemas.microsoft.com/office/drawing/2014/chart" uri="{C3380CC4-5D6E-409C-BE32-E72D297353CC}">
              <c16:uniqueId val="{00000000-0B0F-4834-A281-A2537B9DCA05}"/>
            </c:ext>
          </c:extLst>
        </c:ser>
        <c:ser>
          <c:idx val="3"/>
          <c:order val="3"/>
          <c:tx>
            <c:strRef>
              <c:f>SpreadMvt!$L$88</c:f>
              <c:strCache>
                <c:ptCount val="1"/>
                <c:pt idx="0">
                  <c:v>Spread</c:v>
                </c:pt>
              </c:strCache>
            </c:strRef>
          </c:tx>
          <c:spPr>
            <a:solidFill>
              <a:schemeClr val="accent4"/>
            </a:solidFill>
            <a:ln w="25400">
              <a:noFill/>
            </a:ln>
            <a:effectLst/>
          </c:spP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SpreadMvt!$M$84:$P$84</c:f>
              <c:strCache>
                <c:ptCount val="4"/>
                <c:pt idx="0">
                  <c:v>2019</c:v>
                </c:pt>
                <c:pt idx="1">
                  <c:v>2020</c:v>
                </c:pt>
                <c:pt idx="2">
                  <c:v>2021</c:v>
                </c:pt>
                <c:pt idx="3">
                  <c:v>2022.1H</c:v>
                </c:pt>
              </c:strCache>
            </c:strRef>
          </c:cat>
          <c:val>
            <c:numRef>
              <c:f>SpreadMvt!$M$88:$P$88</c:f>
              <c:numCache>
                <c:formatCode>#,##0_);[Red]\(#,##0\);\-</c:formatCode>
                <c:ptCount val="4"/>
                <c:pt idx="0">
                  <c:v>952.88474220590069</c:v>
                </c:pt>
                <c:pt idx="1">
                  <c:v>898.30021796689289</c:v>
                </c:pt>
                <c:pt idx="2">
                  <c:v>794.97591214669615</c:v>
                </c:pt>
                <c:pt idx="3">
                  <c:v>896.99119467962555</c:v>
                </c:pt>
              </c:numCache>
            </c:numRef>
          </c:val>
          <c:extLst>
            <c:ext xmlns:c16="http://schemas.microsoft.com/office/drawing/2014/chart" uri="{C3380CC4-5D6E-409C-BE32-E72D297353CC}">
              <c16:uniqueId val="{00000001-0B0F-4834-A281-A2537B9DCA05}"/>
            </c:ext>
          </c:extLst>
        </c:ser>
        <c:dLbls>
          <c:showLegendKey val="0"/>
          <c:showVal val="0"/>
          <c:showCatName val="0"/>
          <c:showSerName val="0"/>
          <c:showPercent val="0"/>
          <c:showBubbleSize val="0"/>
        </c:dLbls>
        <c:axId val="383092095"/>
        <c:axId val="383087935"/>
      </c:areaChart>
      <c:lineChart>
        <c:grouping val="standard"/>
        <c:varyColors val="0"/>
        <c:ser>
          <c:idx val="0"/>
          <c:order val="0"/>
          <c:tx>
            <c:strRef>
              <c:f>SpreadMvt!$L$85</c:f>
              <c:strCache>
                <c:ptCount val="1"/>
                <c:pt idx="0">
                  <c:v>ASP</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SpreadMvt!$M$84:$P$84</c:f>
              <c:strCache>
                <c:ptCount val="4"/>
                <c:pt idx="0">
                  <c:v>2019</c:v>
                </c:pt>
                <c:pt idx="1">
                  <c:v>2020</c:v>
                </c:pt>
                <c:pt idx="2">
                  <c:v>2021</c:v>
                </c:pt>
                <c:pt idx="3">
                  <c:v>2022.1H</c:v>
                </c:pt>
              </c:strCache>
            </c:strRef>
          </c:cat>
          <c:val>
            <c:numRef>
              <c:f>SpreadMvt!$M$85:$P$85</c:f>
              <c:numCache>
                <c:formatCode>#,##0_);[Red]\(#,##0\);\-</c:formatCode>
                <c:ptCount val="4"/>
                <c:pt idx="0">
                  <c:v>3672.4924159383245</c:v>
                </c:pt>
                <c:pt idx="1">
                  <c:v>3206.0430627369324</c:v>
                </c:pt>
                <c:pt idx="2">
                  <c:v>2741.5189588770263</c:v>
                </c:pt>
                <c:pt idx="3">
                  <c:v>2976.4534671976421</c:v>
                </c:pt>
              </c:numCache>
            </c:numRef>
          </c:val>
          <c:smooth val="0"/>
          <c:extLst>
            <c:ext xmlns:c16="http://schemas.microsoft.com/office/drawing/2014/chart" uri="{C3380CC4-5D6E-409C-BE32-E72D297353CC}">
              <c16:uniqueId val="{00000002-0B0F-4834-A281-A2537B9DCA05}"/>
            </c:ext>
          </c:extLst>
        </c:ser>
        <c:ser>
          <c:idx val="1"/>
          <c:order val="1"/>
          <c:tx>
            <c:strRef>
              <c:f>SpreadMvt!$L$86</c:f>
              <c:strCache>
                <c:ptCount val="1"/>
                <c:pt idx="0">
                  <c:v>APP</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SpreadMvt!$M$84:$P$84</c:f>
              <c:strCache>
                <c:ptCount val="4"/>
                <c:pt idx="0">
                  <c:v>2019</c:v>
                </c:pt>
                <c:pt idx="1">
                  <c:v>2020</c:v>
                </c:pt>
                <c:pt idx="2">
                  <c:v>2021</c:v>
                </c:pt>
                <c:pt idx="3">
                  <c:v>2022.1H</c:v>
                </c:pt>
              </c:strCache>
            </c:strRef>
          </c:cat>
          <c:val>
            <c:numRef>
              <c:f>SpreadMvt!$M$86:$P$86</c:f>
              <c:numCache>
                <c:formatCode>#,##0_);[Red]\(#,##0\);\-</c:formatCode>
                <c:ptCount val="4"/>
                <c:pt idx="0">
                  <c:v>2719.6076737324238</c:v>
                </c:pt>
                <c:pt idx="1">
                  <c:v>2307.7428447700395</c:v>
                </c:pt>
                <c:pt idx="2">
                  <c:v>1946.5430467303302</c:v>
                </c:pt>
                <c:pt idx="3">
                  <c:v>2079.4622725180166</c:v>
                </c:pt>
              </c:numCache>
            </c:numRef>
          </c:val>
          <c:smooth val="0"/>
          <c:extLst>
            <c:ext xmlns:c16="http://schemas.microsoft.com/office/drawing/2014/chart" uri="{C3380CC4-5D6E-409C-BE32-E72D297353CC}">
              <c16:uniqueId val="{00000003-0B0F-4834-A281-A2537B9DCA05}"/>
            </c:ext>
          </c:extLst>
        </c:ser>
        <c:dLbls>
          <c:showLegendKey val="0"/>
          <c:showVal val="0"/>
          <c:showCatName val="0"/>
          <c:showSerName val="0"/>
          <c:showPercent val="0"/>
          <c:showBubbleSize val="0"/>
        </c:dLbls>
        <c:marker val="1"/>
        <c:smooth val="0"/>
        <c:axId val="383092095"/>
        <c:axId val="383087935"/>
      </c:lineChart>
      <c:catAx>
        <c:axId val="383092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383087935"/>
        <c:crosses val="autoZero"/>
        <c:auto val="1"/>
        <c:lblAlgn val="ctr"/>
        <c:lblOffset val="100"/>
        <c:noMultiLvlLbl val="0"/>
      </c:catAx>
      <c:valAx>
        <c:axId val="383087935"/>
        <c:scaling>
          <c:orientation val="minMax"/>
        </c:scaling>
        <c:delete val="1"/>
        <c:axPos val="l"/>
        <c:numFmt formatCode="#,##0_);[Red]\(#,##0\);\-" sourceLinked="1"/>
        <c:majorTickMark val="none"/>
        <c:minorTickMark val="none"/>
        <c:tickLblPos val="nextTo"/>
        <c:crossAx val="383092095"/>
        <c:crosses val="autoZero"/>
        <c:crossBetween val="between"/>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latin typeface="Arial" panose="020B0604020202020204" pitchFamily="34" charset="0"/>
          <a:cs typeface="Arial" panose="020B0604020202020204" pitchFamily="34" charset="0"/>
        </a:defRPr>
      </a:pPr>
      <a:endParaRPr lang="ko-K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2"/>
          <c:order val="2"/>
          <c:tx>
            <c:strRef>
              <c:f>ASPAPP!$C$26</c:f>
              <c:strCache>
                <c:ptCount val="1"/>
                <c:pt idx="0">
                  <c:v>Hidden</c:v>
                </c:pt>
              </c:strCache>
            </c:strRef>
          </c:tx>
          <c:spPr>
            <a:noFill/>
            <a:ln>
              <a:noFill/>
            </a:ln>
            <a:effectLst/>
          </c:spPr>
          <c:cat>
            <c:numRef>
              <c:f>ASPAPP!$D$23:$F$23</c:f>
              <c:numCache>
                <c:formatCode>General</c:formatCode>
                <c:ptCount val="3"/>
                <c:pt idx="0">
                  <c:v>2019</c:v>
                </c:pt>
                <c:pt idx="1">
                  <c:v>2020</c:v>
                </c:pt>
                <c:pt idx="2">
                  <c:v>2021</c:v>
                </c:pt>
              </c:numCache>
              <c:extLst xmlns:c15="http://schemas.microsoft.com/office/drawing/2012/chart"/>
            </c:numRef>
          </c:cat>
          <c:val>
            <c:numRef>
              <c:f>ASPAPP!$D$26:$F$26</c:f>
              <c:numCache>
                <c:formatCode>#,##0_);[Red]\(#,##0\);\-</c:formatCode>
                <c:ptCount val="3"/>
                <c:pt idx="0">
                  <c:v>2891.3526602713096</c:v>
                </c:pt>
                <c:pt idx="1">
                  <c:v>2958.0485250916681</c:v>
                </c:pt>
                <c:pt idx="2">
                  <c:v>3463.9184915884966</c:v>
                </c:pt>
              </c:numCache>
            </c:numRef>
          </c:val>
          <c:extLst>
            <c:ext xmlns:c16="http://schemas.microsoft.com/office/drawing/2014/chart" uri="{C3380CC4-5D6E-409C-BE32-E72D297353CC}">
              <c16:uniqueId val="{00000000-1031-45AA-9BB1-7CAA5293936F}"/>
            </c:ext>
          </c:extLst>
        </c:ser>
        <c:ser>
          <c:idx val="3"/>
          <c:order val="3"/>
          <c:tx>
            <c:strRef>
              <c:f>ASPAPP!$C$27</c:f>
              <c:strCache>
                <c:ptCount val="1"/>
                <c:pt idx="0">
                  <c:v>Spread</c:v>
                </c:pt>
              </c:strCache>
            </c:strRef>
          </c:tx>
          <c:spPr>
            <a:solidFill>
              <a:schemeClr val="accent4"/>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ASPAPP!$D$23:$F$23</c:f>
              <c:numCache>
                <c:formatCode>General</c:formatCode>
                <c:ptCount val="3"/>
                <c:pt idx="0">
                  <c:v>2019</c:v>
                </c:pt>
                <c:pt idx="1">
                  <c:v>2020</c:v>
                </c:pt>
                <c:pt idx="2">
                  <c:v>2021</c:v>
                </c:pt>
              </c:numCache>
              <c:extLst xmlns:c15="http://schemas.microsoft.com/office/drawing/2012/chart"/>
            </c:numRef>
          </c:cat>
          <c:val>
            <c:numRef>
              <c:f>ASPAPP!$D$27:$F$27</c:f>
              <c:numCache>
                <c:formatCode>#,##0_);[Red]\(#,##0\);\-</c:formatCode>
                <c:ptCount val="3"/>
                <c:pt idx="0">
                  <c:v>1104.0016368733186</c:v>
                </c:pt>
                <c:pt idx="1">
                  <c:v>927</c:v>
                </c:pt>
                <c:pt idx="2">
                  <c:v>1019.6617392348185</c:v>
                </c:pt>
              </c:numCache>
            </c:numRef>
          </c:val>
          <c:extLst>
            <c:ext xmlns:c16="http://schemas.microsoft.com/office/drawing/2014/chart" uri="{C3380CC4-5D6E-409C-BE32-E72D297353CC}">
              <c16:uniqueId val="{00000001-1031-45AA-9BB1-7CAA5293936F}"/>
            </c:ext>
          </c:extLst>
        </c:ser>
        <c:dLbls>
          <c:showLegendKey val="0"/>
          <c:showVal val="0"/>
          <c:showCatName val="0"/>
          <c:showSerName val="0"/>
          <c:showPercent val="0"/>
          <c:showBubbleSize val="0"/>
        </c:dLbls>
        <c:axId val="383092095"/>
        <c:axId val="383087935"/>
      </c:areaChart>
      <c:lineChart>
        <c:grouping val="standard"/>
        <c:varyColors val="0"/>
        <c:ser>
          <c:idx val="0"/>
          <c:order val="0"/>
          <c:tx>
            <c:strRef>
              <c:f>ASPAPP!$C$24</c:f>
              <c:strCache>
                <c:ptCount val="1"/>
                <c:pt idx="0">
                  <c:v>ASP</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ASPAPP!$D$23:$F$23</c:f>
              <c:numCache>
                <c:formatCode>General</c:formatCode>
                <c:ptCount val="3"/>
                <c:pt idx="0">
                  <c:v>2019</c:v>
                </c:pt>
                <c:pt idx="1">
                  <c:v>2020</c:v>
                </c:pt>
                <c:pt idx="2">
                  <c:v>2021</c:v>
                </c:pt>
              </c:numCache>
            </c:numRef>
          </c:cat>
          <c:val>
            <c:numRef>
              <c:f>ASPAPP!$D$24:$F$24</c:f>
              <c:numCache>
                <c:formatCode>#,##0_);[Red]\(#,##0\);\-</c:formatCode>
                <c:ptCount val="3"/>
                <c:pt idx="0">
                  <c:v>3995.3542971446282</c:v>
                </c:pt>
                <c:pt idx="1">
                  <c:v>3885.0485250916681</c:v>
                </c:pt>
                <c:pt idx="2">
                  <c:v>4483.5802308233151</c:v>
                </c:pt>
              </c:numCache>
            </c:numRef>
          </c:val>
          <c:smooth val="0"/>
          <c:extLst>
            <c:ext xmlns:c16="http://schemas.microsoft.com/office/drawing/2014/chart" uri="{C3380CC4-5D6E-409C-BE32-E72D297353CC}">
              <c16:uniqueId val="{00000002-1031-45AA-9BB1-7CAA5293936F}"/>
            </c:ext>
          </c:extLst>
        </c:ser>
        <c:ser>
          <c:idx val="1"/>
          <c:order val="1"/>
          <c:tx>
            <c:strRef>
              <c:f>ASPAPP!$C$25</c:f>
              <c:strCache>
                <c:ptCount val="1"/>
                <c:pt idx="0">
                  <c:v>APP</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ASPAPP!$D$23:$F$23</c:f>
              <c:numCache>
                <c:formatCode>General</c:formatCode>
                <c:ptCount val="3"/>
                <c:pt idx="0">
                  <c:v>2019</c:v>
                </c:pt>
                <c:pt idx="1">
                  <c:v>2020</c:v>
                </c:pt>
                <c:pt idx="2">
                  <c:v>2021</c:v>
                </c:pt>
              </c:numCache>
            </c:numRef>
          </c:cat>
          <c:val>
            <c:numRef>
              <c:f>ASPAPP!$D$25:$F$25</c:f>
              <c:numCache>
                <c:formatCode>#,##0_);[Red]\(#,##0\);\-</c:formatCode>
                <c:ptCount val="3"/>
                <c:pt idx="0">
                  <c:v>2891.3526602713096</c:v>
                </c:pt>
                <c:pt idx="1">
                  <c:v>2958.0485250916681</c:v>
                </c:pt>
                <c:pt idx="2">
                  <c:v>3463.9184915884966</c:v>
                </c:pt>
              </c:numCache>
            </c:numRef>
          </c:val>
          <c:smooth val="0"/>
          <c:extLst>
            <c:ext xmlns:c16="http://schemas.microsoft.com/office/drawing/2014/chart" uri="{C3380CC4-5D6E-409C-BE32-E72D297353CC}">
              <c16:uniqueId val="{00000003-1031-45AA-9BB1-7CAA5293936F}"/>
            </c:ext>
          </c:extLst>
        </c:ser>
        <c:dLbls>
          <c:showLegendKey val="0"/>
          <c:showVal val="0"/>
          <c:showCatName val="0"/>
          <c:showSerName val="0"/>
          <c:showPercent val="0"/>
          <c:showBubbleSize val="0"/>
        </c:dLbls>
        <c:marker val="1"/>
        <c:smooth val="0"/>
        <c:axId val="383092095"/>
        <c:axId val="383087935"/>
      </c:lineChart>
      <c:catAx>
        <c:axId val="383092095"/>
        <c:scaling>
          <c:orientation val="minMax"/>
        </c:scaling>
        <c:delete val="0"/>
        <c:axPos val="b"/>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383087935"/>
        <c:crosses val="autoZero"/>
        <c:auto val="1"/>
        <c:lblAlgn val="ctr"/>
        <c:lblOffset val="100"/>
        <c:noMultiLvlLbl val="0"/>
      </c:catAx>
      <c:valAx>
        <c:axId val="383087935"/>
        <c:scaling>
          <c:orientation val="minMax"/>
        </c:scaling>
        <c:delete val="1"/>
        <c:axPos val="l"/>
        <c:numFmt formatCode="#,##0_);[Red]\(#,##0\);\-" sourceLinked="1"/>
        <c:majorTickMark val="none"/>
        <c:minorTickMark val="none"/>
        <c:tickLblPos val="nextTo"/>
        <c:crossAx val="383092095"/>
        <c:crosses val="autoZero"/>
        <c:crossBetween val="between"/>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2"/>
          <c:order val="2"/>
          <c:tx>
            <c:strRef>
              <c:f>ASPAPP!$C$26</c:f>
              <c:strCache>
                <c:ptCount val="1"/>
                <c:pt idx="0">
                  <c:v>Hidden</c:v>
                </c:pt>
              </c:strCache>
            </c:strRef>
          </c:tx>
          <c:spPr>
            <a:noFill/>
            <a:ln>
              <a:noFill/>
            </a:ln>
            <a:effectLst/>
          </c:spPr>
          <c:cat>
            <c:numRef>
              <c:f>ASPAPP!$AB$23:$AD$23</c:f>
              <c:numCache>
                <c:formatCode>General</c:formatCode>
                <c:ptCount val="3"/>
                <c:pt idx="0">
                  <c:v>2019</c:v>
                </c:pt>
                <c:pt idx="1">
                  <c:v>2020</c:v>
                </c:pt>
                <c:pt idx="2">
                  <c:v>2021</c:v>
                </c:pt>
              </c:numCache>
            </c:numRef>
          </c:cat>
          <c:val>
            <c:numRef>
              <c:f>ASPAPP!$AB$26:$AD$26</c:f>
              <c:numCache>
                <c:formatCode>#,##0_);[Red]\(#,##0\);\-</c:formatCode>
                <c:ptCount val="3"/>
                <c:pt idx="0">
                  <c:v>2657.9609044758613</c:v>
                </c:pt>
                <c:pt idx="1">
                  <c:v>2616.5910205391037</c:v>
                </c:pt>
                <c:pt idx="2">
                  <c:v>2644</c:v>
                </c:pt>
              </c:numCache>
            </c:numRef>
          </c:val>
          <c:extLst>
            <c:ext xmlns:c16="http://schemas.microsoft.com/office/drawing/2014/chart" uri="{C3380CC4-5D6E-409C-BE32-E72D297353CC}">
              <c16:uniqueId val="{00000000-1130-4C23-82E9-DC7CE4F8E407}"/>
            </c:ext>
          </c:extLst>
        </c:ser>
        <c:ser>
          <c:idx val="3"/>
          <c:order val="3"/>
          <c:tx>
            <c:strRef>
              <c:f>ASPAPP!$C$27</c:f>
              <c:strCache>
                <c:ptCount val="1"/>
                <c:pt idx="0">
                  <c:v>Spread</c:v>
                </c:pt>
              </c:strCache>
            </c:strRef>
          </c:tx>
          <c:spPr>
            <a:solidFill>
              <a:schemeClr val="accent4"/>
            </a:solidFill>
            <a:ln w="25400">
              <a:noFill/>
            </a:ln>
            <a:effectLst/>
          </c:spP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ASPAPP!$AB$23:$AD$23</c:f>
              <c:numCache>
                <c:formatCode>General</c:formatCode>
                <c:ptCount val="3"/>
                <c:pt idx="0">
                  <c:v>2019</c:v>
                </c:pt>
                <c:pt idx="1">
                  <c:v>2020</c:v>
                </c:pt>
                <c:pt idx="2">
                  <c:v>2021</c:v>
                </c:pt>
              </c:numCache>
            </c:numRef>
          </c:cat>
          <c:val>
            <c:numRef>
              <c:f>ASPAPP!$AB$27:$AD$27</c:f>
              <c:numCache>
                <c:formatCode>#,##0_);[Red]\(#,##0\);\-</c:formatCode>
                <c:ptCount val="3"/>
                <c:pt idx="0">
                  <c:v>898.6422951681734</c:v>
                </c:pt>
                <c:pt idx="1">
                  <c:v>897.07943721786432</c:v>
                </c:pt>
                <c:pt idx="2">
                  <c:v>905</c:v>
                </c:pt>
              </c:numCache>
            </c:numRef>
          </c:val>
          <c:extLst>
            <c:ext xmlns:c16="http://schemas.microsoft.com/office/drawing/2014/chart" uri="{C3380CC4-5D6E-409C-BE32-E72D297353CC}">
              <c16:uniqueId val="{00000001-1130-4C23-82E9-DC7CE4F8E407}"/>
            </c:ext>
          </c:extLst>
        </c:ser>
        <c:dLbls>
          <c:showLegendKey val="0"/>
          <c:showVal val="0"/>
          <c:showCatName val="0"/>
          <c:showSerName val="0"/>
          <c:showPercent val="0"/>
          <c:showBubbleSize val="0"/>
        </c:dLbls>
        <c:axId val="383092095"/>
        <c:axId val="383087935"/>
      </c:areaChart>
      <c:lineChart>
        <c:grouping val="standard"/>
        <c:varyColors val="0"/>
        <c:ser>
          <c:idx val="0"/>
          <c:order val="0"/>
          <c:tx>
            <c:strRef>
              <c:f>ASPAPP!$C$24</c:f>
              <c:strCache>
                <c:ptCount val="1"/>
                <c:pt idx="0">
                  <c:v>ASP</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ASPAPP!$AB$23:$AD$23</c:f>
              <c:numCache>
                <c:formatCode>General</c:formatCode>
                <c:ptCount val="3"/>
                <c:pt idx="0">
                  <c:v>2019</c:v>
                </c:pt>
                <c:pt idx="1">
                  <c:v>2020</c:v>
                </c:pt>
                <c:pt idx="2">
                  <c:v>2021</c:v>
                </c:pt>
              </c:numCache>
            </c:numRef>
          </c:cat>
          <c:val>
            <c:numRef>
              <c:f>ASPAPP!$AB$24:$AD$24</c:f>
              <c:numCache>
                <c:formatCode>#,##0_);[Red]\(#,##0\);\-</c:formatCode>
                <c:ptCount val="3"/>
                <c:pt idx="0">
                  <c:v>3556.6031996440347</c:v>
                </c:pt>
                <c:pt idx="1">
                  <c:v>3513.6704577569681</c:v>
                </c:pt>
                <c:pt idx="2">
                  <c:v>3549</c:v>
                </c:pt>
              </c:numCache>
            </c:numRef>
          </c:val>
          <c:smooth val="0"/>
          <c:extLst>
            <c:ext xmlns:c16="http://schemas.microsoft.com/office/drawing/2014/chart" uri="{C3380CC4-5D6E-409C-BE32-E72D297353CC}">
              <c16:uniqueId val="{00000002-1130-4C23-82E9-DC7CE4F8E407}"/>
            </c:ext>
          </c:extLst>
        </c:ser>
        <c:ser>
          <c:idx val="1"/>
          <c:order val="1"/>
          <c:tx>
            <c:strRef>
              <c:f>ASPAPP!$C$25</c:f>
              <c:strCache>
                <c:ptCount val="1"/>
                <c:pt idx="0">
                  <c:v>APP</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ASPAPP!$AB$23:$AD$23</c:f>
              <c:numCache>
                <c:formatCode>General</c:formatCode>
                <c:ptCount val="3"/>
                <c:pt idx="0">
                  <c:v>2019</c:v>
                </c:pt>
                <c:pt idx="1">
                  <c:v>2020</c:v>
                </c:pt>
                <c:pt idx="2">
                  <c:v>2021</c:v>
                </c:pt>
              </c:numCache>
            </c:numRef>
          </c:cat>
          <c:val>
            <c:numRef>
              <c:f>ASPAPP!$AB$25:$AD$25</c:f>
              <c:numCache>
                <c:formatCode>#,##0_);[Red]\(#,##0\);\-</c:formatCode>
                <c:ptCount val="3"/>
                <c:pt idx="0">
                  <c:v>2657.9609044758613</c:v>
                </c:pt>
                <c:pt idx="1">
                  <c:v>2616.5910205391037</c:v>
                </c:pt>
                <c:pt idx="2">
                  <c:v>2644</c:v>
                </c:pt>
              </c:numCache>
            </c:numRef>
          </c:val>
          <c:smooth val="0"/>
          <c:extLst>
            <c:ext xmlns:c16="http://schemas.microsoft.com/office/drawing/2014/chart" uri="{C3380CC4-5D6E-409C-BE32-E72D297353CC}">
              <c16:uniqueId val="{00000003-1130-4C23-82E9-DC7CE4F8E407}"/>
            </c:ext>
          </c:extLst>
        </c:ser>
        <c:dLbls>
          <c:showLegendKey val="0"/>
          <c:showVal val="0"/>
          <c:showCatName val="0"/>
          <c:showSerName val="0"/>
          <c:showPercent val="0"/>
          <c:showBubbleSize val="0"/>
        </c:dLbls>
        <c:marker val="1"/>
        <c:smooth val="0"/>
        <c:axId val="383092095"/>
        <c:axId val="383087935"/>
      </c:lineChart>
      <c:catAx>
        <c:axId val="383092095"/>
        <c:scaling>
          <c:orientation val="minMax"/>
        </c:scaling>
        <c:delete val="0"/>
        <c:axPos val="b"/>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383087935"/>
        <c:crosses val="autoZero"/>
        <c:auto val="1"/>
        <c:lblAlgn val="ctr"/>
        <c:lblOffset val="100"/>
        <c:noMultiLvlLbl val="0"/>
      </c:catAx>
      <c:valAx>
        <c:axId val="383087935"/>
        <c:scaling>
          <c:orientation val="minMax"/>
        </c:scaling>
        <c:delete val="1"/>
        <c:axPos val="l"/>
        <c:numFmt formatCode="#,##0_);[Red]\(#,##0\);\-" sourceLinked="1"/>
        <c:majorTickMark val="none"/>
        <c:minorTickMark val="none"/>
        <c:tickLblPos val="nextTo"/>
        <c:crossAx val="383092095"/>
        <c:crosses val="autoZero"/>
        <c:crossBetween val="between"/>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latin typeface="Arial" panose="020B0604020202020204" pitchFamily="34" charset="0"/>
          <a:cs typeface="Arial" panose="020B0604020202020204" pitchFamily="34" charset="0"/>
        </a:defRPr>
      </a:pPr>
      <a:endParaRPr lang="ko-K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2"/>
          <c:order val="2"/>
          <c:tx>
            <c:strRef>
              <c:f>ASPAPP!$C$26</c:f>
              <c:strCache>
                <c:ptCount val="1"/>
                <c:pt idx="0">
                  <c:v>Hidden</c:v>
                </c:pt>
              </c:strCache>
            </c:strRef>
          </c:tx>
          <c:spPr>
            <a:noFill/>
            <a:ln w="25400">
              <a:noFill/>
            </a:ln>
            <a:effectLst/>
          </c:spPr>
          <c:cat>
            <c:strRef>
              <c:f>ASPAPP!$AO$23:$AQ$23</c:f>
              <c:strCache>
                <c:ptCount val="3"/>
                <c:pt idx="0">
                  <c:v>2020</c:v>
                </c:pt>
                <c:pt idx="1">
                  <c:v>2021</c:v>
                </c:pt>
                <c:pt idx="2">
                  <c:v>2022.1H</c:v>
                </c:pt>
              </c:strCache>
            </c:strRef>
          </c:cat>
          <c:val>
            <c:numRef>
              <c:f>ASPAPP!$AO$26:$AQ$26</c:f>
              <c:numCache>
                <c:formatCode>#,##0_);[Red]\(#,##0\);\-</c:formatCode>
                <c:ptCount val="3"/>
                <c:pt idx="0">
                  <c:v>1874.039113653598</c:v>
                </c:pt>
                <c:pt idx="1">
                  <c:v>1888.6720826509184</c:v>
                </c:pt>
                <c:pt idx="2">
                  <c:v>2079.4622725180166</c:v>
                </c:pt>
              </c:numCache>
            </c:numRef>
          </c:val>
          <c:extLst>
            <c:ext xmlns:c16="http://schemas.microsoft.com/office/drawing/2014/chart" uri="{C3380CC4-5D6E-409C-BE32-E72D297353CC}">
              <c16:uniqueId val="{00000000-B6C5-4E82-9695-A85BCE0E7909}"/>
            </c:ext>
          </c:extLst>
        </c:ser>
        <c:ser>
          <c:idx val="3"/>
          <c:order val="3"/>
          <c:tx>
            <c:strRef>
              <c:f>ASPAPP!$C$27</c:f>
              <c:strCache>
                <c:ptCount val="1"/>
                <c:pt idx="0">
                  <c:v>Spread</c:v>
                </c:pt>
              </c:strCache>
            </c:strRef>
          </c:tx>
          <c:spPr>
            <a:solidFill>
              <a:schemeClr val="accent4"/>
            </a:solidFill>
            <a:ln w="25400">
              <a:noFill/>
            </a:ln>
            <a:effectLst/>
          </c:spP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ASPAPP!$AO$23:$AQ$23</c:f>
              <c:strCache>
                <c:ptCount val="3"/>
                <c:pt idx="0">
                  <c:v>2020</c:v>
                </c:pt>
                <c:pt idx="1">
                  <c:v>2021</c:v>
                </c:pt>
                <c:pt idx="2">
                  <c:v>2022.1H</c:v>
                </c:pt>
              </c:strCache>
            </c:strRef>
          </c:cat>
          <c:val>
            <c:numRef>
              <c:f>ASPAPP!$AO$27:$AQ$27</c:f>
              <c:numCache>
                <c:formatCode>#,##0_);[Red]\(#,##0\);\-</c:formatCode>
                <c:ptCount val="3"/>
                <c:pt idx="0">
                  <c:v>902.89082935740521</c:v>
                </c:pt>
                <c:pt idx="1">
                  <c:v>785.30851463545491</c:v>
                </c:pt>
                <c:pt idx="2">
                  <c:v>896.99119467962555</c:v>
                </c:pt>
              </c:numCache>
            </c:numRef>
          </c:val>
          <c:extLst>
            <c:ext xmlns:c16="http://schemas.microsoft.com/office/drawing/2014/chart" uri="{C3380CC4-5D6E-409C-BE32-E72D297353CC}">
              <c16:uniqueId val="{00000001-B6C5-4E82-9695-A85BCE0E7909}"/>
            </c:ext>
          </c:extLst>
        </c:ser>
        <c:dLbls>
          <c:showLegendKey val="0"/>
          <c:showVal val="0"/>
          <c:showCatName val="0"/>
          <c:showSerName val="0"/>
          <c:showPercent val="0"/>
          <c:showBubbleSize val="0"/>
        </c:dLbls>
        <c:axId val="383092095"/>
        <c:axId val="383087935"/>
      </c:areaChart>
      <c:lineChart>
        <c:grouping val="standard"/>
        <c:varyColors val="0"/>
        <c:ser>
          <c:idx val="0"/>
          <c:order val="0"/>
          <c:tx>
            <c:strRef>
              <c:f>ASPAPP!$C$24</c:f>
              <c:strCache>
                <c:ptCount val="1"/>
                <c:pt idx="0">
                  <c:v>ASP</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ASPAPP!$AO$23:$AQ$23</c:f>
              <c:strCache>
                <c:ptCount val="3"/>
                <c:pt idx="0">
                  <c:v>2020</c:v>
                </c:pt>
                <c:pt idx="1">
                  <c:v>2021</c:v>
                </c:pt>
                <c:pt idx="2">
                  <c:v>2022.1H</c:v>
                </c:pt>
              </c:strCache>
            </c:strRef>
          </c:cat>
          <c:val>
            <c:numRef>
              <c:f>ASPAPP!$AO$24:$AQ$24</c:f>
              <c:numCache>
                <c:formatCode>#,##0_);[Red]\(#,##0\);\-</c:formatCode>
                <c:ptCount val="3"/>
                <c:pt idx="0">
                  <c:v>2776.9299430110032</c:v>
                </c:pt>
                <c:pt idx="1">
                  <c:v>2673.9805972863733</c:v>
                </c:pt>
                <c:pt idx="2">
                  <c:v>2976.4534671976421</c:v>
                </c:pt>
              </c:numCache>
            </c:numRef>
          </c:val>
          <c:smooth val="0"/>
          <c:extLst>
            <c:ext xmlns:c16="http://schemas.microsoft.com/office/drawing/2014/chart" uri="{C3380CC4-5D6E-409C-BE32-E72D297353CC}">
              <c16:uniqueId val="{00000002-B6C5-4E82-9695-A85BCE0E7909}"/>
            </c:ext>
          </c:extLst>
        </c:ser>
        <c:ser>
          <c:idx val="1"/>
          <c:order val="1"/>
          <c:tx>
            <c:strRef>
              <c:f>ASPAPP!$C$25</c:f>
              <c:strCache>
                <c:ptCount val="1"/>
                <c:pt idx="0">
                  <c:v>APP</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ASPAPP!$AO$23:$AQ$23</c:f>
              <c:strCache>
                <c:ptCount val="3"/>
                <c:pt idx="0">
                  <c:v>2020</c:v>
                </c:pt>
                <c:pt idx="1">
                  <c:v>2021</c:v>
                </c:pt>
                <c:pt idx="2">
                  <c:v>2022.1H</c:v>
                </c:pt>
              </c:strCache>
            </c:strRef>
          </c:cat>
          <c:val>
            <c:numRef>
              <c:f>ASPAPP!$AO$25:$AQ$25</c:f>
              <c:numCache>
                <c:formatCode>#,##0_);[Red]\(#,##0\);\-</c:formatCode>
                <c:ptCount val="3"/>
                <c:pt idx="0">
                  <c:v>1874.039113653598</c:v>
                </c:pt>
                <c:pt idx="1">
                  <c:v>1888.6720826509184</c:v>
                </c:pt>
                <c:pt idx="2">
                  <c:v>2079.4622725180166</c:v>
                </c:pt>
              </c:numCache>
            </c:numRef>
          </c:val>
          <c:smooth val="0"/>
          <c:extLst>
            <c:ext xmlns:c16="http://schemas.microsoft.com/office/drawing/2014/chart" uri="{C3380CC4-5D6E-409C-BE32-E72D297353CC}">
              <c16:uniqueId val="{00000003-B6C5-4E82-9695-A85BCE0E7909}"/>
            </c:ext>
          </c:extLst>
        </c:ser>
        <c:dLbls>
          <c:showLegendKey val="0"/>
          <c:showVal val="0"/>
          <c:showCatName val="0"/>
          <c:showSerName val="0"/>
          <c:showPercent val="0"/>
          <c:showBubbleSize val="0"/>
        </c:dLbls>
        <c:marker val="1"/>
        <c:smooth val="0"/>
        <c:axId val="383092095"/>
        <c:axId val="383087935"/>
      </c:lineChart>
      <c:catAx>
        <c:axId val="383092095"/>
        <c:scaling>
          <c:orientation val="minMax"/>
        </c:scaling>
        <c:delete val="0"/>
        <c:axPos val="b"/>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383087935"/>
        <c:crosses val="autoZero"/>
        <c:auto val="1"/>
        <c:lblAlgn val="ctr"/>
        <c:lblOffset val="100"/>
        <c:noMultiLvlLbl val="0"/>
      </c:catAx>
      <c:valAx>
        <c:axId val="383087935"/>
        <c:scaling>
          <c:orientation val="minMax"/>
        </c:scaling>
        <c:delete val="1"/>
        <c:axPos val="l"/>
        <c:numFmt formatCode="#,##0_);[Red]\(#,##0\);\-" sourceLinked="1"/>
        <c:majorTickMark val="none"/>
        <c:minorTickMark val="none"/>
        <c:tickLblPos val="nextTo"/>
        <c:crossAx val="383092095"/>
        <c:crosses val="autoZero"/>
        <c:crossBetween val="between"/>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Arial" panose="020B0604020202020204" pitchFamily="34" charset="0"/>
          <a:cs typeface="Arial" panose="020B0604020202020204" pitchFamily="34" charset="0"/>
        </a:defRPr>
      </a:pPr>
      <a:endParaRPr lang="ko-K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'R'!$E$115:$E$127</cx:f>
        <cx:lvl ptCount="13">
          <cx:pt idx="0">FY19</cx:pt>
          <cx:pt idx="1">xEV</cx:pt>
          <cx:pt idx="2">ESS</cx:pt>
          <cx:pt idx="3">기타</cx:pt>
          <cx:pt idx="4">FY20</cx:pt>
          <cx:pt idx="5">xEV</cx:pt>
          <cx:pt idx="6">ESS</cx:pt>
          <cx:pt idx="7">기타</cx:pt>
          <cx:pt idx="8">FY21</cx:pt>
          <cx:pt idx="9">xEV</cx:pt>
          <cx:pt idx="10">ESS</cx:pt>
          <cx:pt idx="11">기타</cx:pt>
          <cx:pt idx="12">LTM22</cx:pt>
        </cx:lvl>
      </cx:strDim>
      <cx:numDim type="val">
        <cx:f>'R'!$F$115:$F$127</cx:f>
        <cx:lvl ptCount="13" formatCode="#,##0,,_);[빨강]!(#,##0,,!);!-">
          <cx:pt idx="0">9870227342</cx:pt>
          <cx:pt idx="1">-662080126</cx:pt>
          <cx:pt idx="2">9423839370</cx:pt>
          <cx:pt idx="3">40182383.681839272</cx:pt>
          <cx:pt idx="4">18672168969.681839</cx:pt>
          <cx:pt idx="5">-1651279908</cx:pt>
          <cx:pt idx="6">3819197663</cx:pt>
          <cx:pt idx="7">281935937.07584971</cx:pt>
          <cx:pt idx="8">21122022661.75769</cx:pt>
          <cx:pt idx="9">-183025596</cx:pt>
          <cx:pt idx="10">-2777229436</cx:pt>
          <cx:pt idx="11">17454251.842709661</cx:pt>
          <cx:pt idx="12">18179221881.600399</cx:pt>
        </cx:lvl>
      </cx:numDim>
    </cx:data>
  </cx:chartData>
  <cx:chart>
    <cx:plotArea>
      <cx:plotAreaRegion>
        <cx:series layoutId="waterfall" uniqueId="{CD976E7D-E051-4730-9738-7E61F91F9FA8}">
          <cx:dataLabels pos="outEnd">
            <cx:txPr>
              <a:bodyPr vertOverflow="overflow" horzOverflow="overflow" wrap="square" lIns="0" tIns="0" rIns="0" bIns="0"/>
              <a:lstStyle/>
              <a:p>
                <a:pPr algn="ctr" rtl="0">
                  <a:defRPr sz="8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800">
                  <a:latin typeface="Arial" panose="020B0604020202020204" pitchFamily="34" charset="0"/>
                  <a:cs typeface="Arial" panose="020B0604020202020204" pitchFamily="34" charset="0"/>
                </a:endParaRPr>
              </a:p>
            </cx:txPr>
            <cx:visibility seriesName="0" categoryName="0" value="1"/>
          </cx:dataLabels>
          <cx:dataId val="0"/>
          <cx:layoutPr>
            <cx:visibility connectorLines="0"/>
            <cx:subtotals>
              <cx:idx val="0"/>
              <cx:idx val="4"/>
              <cx:idx val="8"/>
              <cx:idx val="12"/>
            </cx:subtotals>
          </cx:layoutPr>
        </cx:series>
      </cx:plotAreaRegion>
      <cx:axis id="0">
        <cx:catScaling gapWidth="0.5"/>
        <cx:tickLabels/>
        <cx:txPr>
          <a:bodyPr vertOverflow="overflow" horzOverflow="overflow" wrap="square" lIns="0" tIns="0" rIns="0" bIns="0"/>
          <a:lstStyle/>
          <a:p>
            <a:pPr algn="ctr" rtl="0">
              <a:defRPr sz="8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800">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800">
              <a:latin typeface="Arial" panose="020B0604020202020204" pitchFamily="34" charset="0"/>
              <a:cs typeface="Arial" panose="020B0604020202020204" pitchFamily="34" charset="0"/>
            </a:endParaRPr>
          </a:p>
        </cx:txPr>
      </cx:axis>
    </cx:plotArea>
  </cx:chart>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Margin!$C$98:$C$122</cx:f>
        <cx:lvl ptCount="25">
          <cx:pt idx="0"> FY19</cx:pt>
          <cx:pt idx="1">A</cx:pt>
          <cx:pt idx="2">B</cx:pt>
          <cx:pt idx="3">C</cx:pt>
          <cx:pt idx="4">D</cx:pt>
          <cx:pt idx="5">E</cx:pt>
          <cx:pt idx="6">F</cx:pt>
          <cx:pt idx="7">G</cx:pt>
          <cx:pt idx="8">FY20</cx:pt>
          <cx:pt idx="9">A</cx:pt>
          <cx:pt idx="10">B</cx:pt>
          <cx:pt idx="11">C</cx:pt>
          <cx:pt idx="12">D</cx:pt>
          <cx:pt idx="13">E</cx:pt>
          <cx:pt idx="14">F</cx:pt>
          <cx:pt idx="15">G</cx:pt>
          <cx:pt idx="16">FY21</cx:pt>
          <cx:pt idx="17">A</cx:pt>
          <cx:pt idx="18">B</cx:pt>
          <cx:pt idx="19">C</cx:pt>
          <cx:pt idx="20">D</cx:pt>
          <cx:pt idx="21">E</cx:pt>
          <cx:pt idx="22">F</cx:pt>
          <cx:pt idx="23">G</cx:pt>
          <cx:pt idx="24">2022.1H</cx:pt>
        </cx:lvl>
      </cx:strDim>
      <cx:numDim type="val">
        <cx:f>Margin!$D$98:$D$122</cx:f>
        <cx:lvl ptCount="25" formatCode="0.0%;!(0.0!)%">
          <cx:pt idx="0">-0.12870040739533739</cx:pt>
          <cx:pt idx="1">-0.0087136967573575343</cx:pt>
          <cx:pt idx="2">-0.015844942794077534</cx:pt>
          <cx:pt idx="3">-0.11295725359524693</cx:pt>
          <cx:pt idx="4">0.10574748814833129</cx:pt>
          <cx:pt idx="5">-0.086989023901463097</cx:pt>
          <cx:pt idx="6">0.29240723929467838</cx:pt>
          <cx:pt idx="7">-0.052429644922185388</cx:pt>
          <cx:pt idx="8">-0.0074802419226582028</cx:pt>
          <cx:pt idx="9">-0.026831258067499808</cx:pt>
          <cx:pt idx="10">0.00065641541458891228</cx:pt>
          <cx:pt idx="11">-0.13481550069319423</cx:pt>
          <cx:pt idx="12">0.16135948480134593</cx:pt>
          <cx:pt idx="13">0.033424530410813516</cx:pt>
          <cx:pt idx="14">0.067259536081372362</cx:pt>
          <cx:pt idx="15">0.0098982389708907742</cx:pt>
          <cx:pt idx="16">0.10347120499565926</cx:pt>
          <cx:pt idx="17">0.099495480811686882</cx:pt>
          <cx:pt idx="18">-0.11025366049038512</cx:pt>
          <cx:pt idx="19">-0.014322980382370634</cx:pt>
          <cx:pt idx="20">-0.031783497220510881</cx:pt>
          <cx:pt idx="21">0.086159339874262428</cx:pt>
          <cx:pt idx="22">-0.077728611553046903</cx:pt>
          <cx:pt idx="23">0.048044412346387635</cx:pt>
          <cx:pt idx="24">0.10308168838168266</cx:pt>
        </cx:lvl>
      </cx:numDim>
    </cx:data>
  </cx:chartData>
  <cx:chart>
    <cx:plotArea>
      <cx:plotAreaRegion>
        <cx:series layoutId="waterfall" uniqueId="{BE45538F-49A7-4EAC-970F-A6FC610AA4E9}">
          <cx:dataLabels>
            <cx:numFmt formatCode="0.0%;(0.0%)" sourceLinked="0"/>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visibility seriesName="0" categoryName="0" value="1"/>
            <cx:separator>, </cx:separator>
            <cx:dataLabel idx="7" pos="outEnd">
              <cx:numFmt formatCode="0.0%;(0.0%)" sourceLinked="0"/>
              <cx:txPr>
                <a:bodyPr vertOverflow="overflow" horzOverflow="overflow" wrap="square" lIns="0" tIns="0" rIns="0" bIns="0"/>
                <a:lstStyle/>
                <a:p>
                  <a:pPr algn="ctr" rtl="0">
                    <a:defRPr/>
                  </a:pPr>
                  <a:r>
                    <a:rPr lang="ko-KR" altLang="en-US" sz="800">
                      <a:solidFill>
                        <a:schemeClr val="tx1"/>
                      </a:solidFill>
                      <a:latin typeface="Arial" panose="020B0604020202020204" pitchFamily="34" charset="0"/>
                      <a:cs typeface="Arial" panose="020B0604020202020204" pitchFamily="34" charset="0"/>
                    </a:rPr>
                    <a:t>(5.2%)</a:t>
                  </a:r>
                </a:p>
              </cx:txPr>
              <cx:visibility seriesName="0" categoryName="0" value="1"/>
              <cx:separator>, </cx:separator>
            </cx:dataLabel>
          </cx:dataLabels>
          <cx:dataId val="0"/>
          <cx:layoutPr>
            <cx:visibility connectorLines="0"/>
            <cx:subtotals>
              <cx:idx val="0"/>
              <cx:idx val="8"/>
              <cx:idx val="16"/>
              <cx:idx val="24"/>
            </cx:subtotals>
          </cx:layoutPr>
        </cx:series>
      </cx:plotAreaRegion>
      <cx:axis id="0">
        <cx:catScaling gapWidth="0.400000006"/>
        <cx:tickLabels/>
        <cx:spPr>
          <a:ln>
            <a:solidFill>
              <a:srgbClr val="000000"/>
            </a:solidFill>
          </a:ln>
        </cx:spPr>
        <cx:txPr>
          <a:bodyPr vertOverflow="overflow" horzOverflow="overflow" wrap="square" lIns="0" tIns="0" rIns="0" bIns="0"/>
          <a:lstStyle/>
          <a:p>
            <a:pPr algn="ctr" rtl="0">
              <a:defRPr sz="7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700">
              <a:solidFill>
                <a:schemeClr val="tx1"/>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plotArea>
  </cx:chart>
</cx:chartSpace>
</file>

<file path=ppt/charts/chartEx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Cash!$P$4:$P$22</cx:f>
        <cx:lvl ptCount="19">
          <cx:pt idx="0">Jan-19</cx:pt>
          <cx:pt idx="1">A</cx:pt>
          <cx:pt idx="2">B</cx:pt>
          <cx:pt idx="3">C</cx:pt>
          <cx:pt idx="4">D</cx:pt>
          <cx:pt idx="5">E</cx:pt>
          <cx:pt idx="6">F</cx:pt>
          <cx:pt idx="7">G</cx:pt>
          <cx:pt idx="8">H</cx:pt>
          <cx:pt idx="9">I</cx:pt>
          <cx:pt idx="10">CAO</cx:pt>
          <cx:pt idx="11">J</cx:pt>
          <cx:pt idx="12">K</cx:pt>
          <cx:pt idx="13">L</cx:pt>
          <cx:pt idx="14">CAO&amp;I</cx:pt>
          <cx:pt idx="15">M</cx:pt>
          <cx:pt idx="16">N</cx:pt>
          <cx:pt idx="17">O</cx:pt>
          <cx:pt idx="18">Jun-22</cx:pt>
        </cx:lvl>
      </cx:strDim>
      <cx:numDim type="val">
        <cx:f>Cash!$Q$4:$Q$22</cx:f>
        <cx:lvl ptCount="19" formatCode="#,##0_);!(#,##0!);!-_)">
          <cx:pt idx="0">84.258442000000002</cx:pt>
          <cx:pt idx="1">58080.041559439531</cx:pt>
          <cx:pt idx="2">-41870.504874999999</cx:pt>
          <cx:pt idx="3">-9577.3882804280165</cx:pt>
          <cx:pt idx="4">-4001.5688957958137</cx:pt>
          <cx:pt idx="5">-0.23709</cx:pt>
          <cx:pt idx="6">-324.21221857198441</cx:pt>
          <cx:pt idx="7">5.649597</cx:pt>
          <cx:pt idx="8">-1001.388074</cx:pt>
          <cx:pt idx="9">-516.94987100000003</cx:pt>
          <cx:pt idx="10">877.7002936437159</cx:pt>
          <cx:pt idx="11">-4728.4379989999998</cx:pt>
          <cx:pt idx="12">3249.054408</cx:pt>
          <cx:pt idx="13">79</cx:pt>
          <cx:pt idx="14">-522.68329735628413</cx:pt>
          <cx:pt idx="15">-7416.2234079999998</cx:pt>
          <cx:pt idx="16">6700</cx:pt>
          <cx:pt idx="17">1239.6348253562842</cx:pt>
          <cx:pt idx="18">0.72811999999998989</cx:pt>
        </cx:lvl>
      </cx:numDim>
    </cx:data>
  </cx:chartData>
  <cx:chart>
    <cx:plotArea>
      <cx:plotAreaRegion>
        <cx:series layoutId="waterfall" uniqueId="{1BB880A6-0EDD-4C31-9B71-CDC86FC768DB}">
          <cx:dataLabels>
            <cx:txPr>
              <a:bodyPr spcFirstLastPara="1" vertOverflow="ellipsis" horzOverflow="overflow" wrap="square" lIns="0" tIns="0" rIns="0" bIns="0" anchor="ctr" anchorCtr="1"/>
              <a:lstStyle/>
              <a:p>
                <a:pPr algn="ctr" rtl="0">
                  <a:defRPr sz="80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dataLabels>
          <cx:dataId val="0"/>
          <cx:layoutPr>
            <cx:subtotals/>
          </cx:layoutPr>
        </cx:series>
      </cx:plotAreaRegion>
      <cx:axis id="0">
        <cx:catScaling gapWidth="0.400000006"/>
        <cx:tickLabels/>
        <cx:txPr>
          <a:bodyPr spcFirstLastPara="1" vertOverflow="ellipsis" horzOverflow="overflow" wrap="square" lIns="0" tIns="0" rIns="0" bIns="0" anchor="ctr" anchorCtr="1"/>
          <a:lstStyle/>
          <a:p>
            <a:pPr algn="ctr" rtl="0">
              <a:defRPr sz="80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rgbClr val="595959"/>
                </a:solidFill>
                <a:latin typeface="Univers 45 Light" pitchFamily="2" charset="0"/>
                <a:ea typeface="Univers 45 Light" pitchFamily="2" charset="0"/>
                <a:cs typeface="Univers 45 Light" pitchFamily="2" charset="0"/>
              </a:defRPr>
            </a:pPr>
            <a:endParaRPr lang="ko-KR" altLang="en-US" sz="800"/>
          </a:p>
        </cx:txPr>
      </cx:axis>
    </cx:plotArea>
  </cx:chart>
</cx:chartSpace>
</file>

<file path=ppt/charts/chartEx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'R'!$E$152:$E$168</cx:f>
        <cx:lvl ptCount="17">
          <cx:pt idx="0">FY19</cx:pt>
          <cx:pt idx="1">28Ah</cx:pt>
          <cx:pt idx="2">94Ah</cx:pt>
          <cx:pt idx="3">100Ah</cx:pt>
          <cx:pt idx="4">112Ah</cx:pt>
          <cx:pt idx="5">기타</cx:pt>
          <cx:pt idx="6">FY20</cx:pt>
          <cx:pt idx="7">28Ah</cx:pt>
          <cx:pt idx="8">94Ah</cx:pt>
          <cx:pt idx="9">100Ah</cx:pt>
          <cx:pt idx="10">112Ah</cx:pt>
          <cx:pt idx="11">기타</cx:pt>
          <cx:pt idx="12">FY21</cx:pt>
          <cx:pt idx="13">28Ah</cx:pt>
          <cx:pt idx="14">112Ah</cx:pt>
          <cx:pt idx="15">기타</cx:pt>
          <cx:pt idx="16">LTM22</cx:pt>
        </cx:lvl>
      </cx:strDim>
      <cx:numDim type="val">
        <cx:f>'R'!$F$152:$F$168</cx:f>
        <cx:lvl ptCount="17" formatCode="#,##0,,_);[빨강]!(#,##0,,!);!-">
          <cx:pt idx="0">9870227342</cx:pt>
          <cx:pt idx="1">-662080126</cx:pt>
          <cx:pt idx="2">1246273220</cx:pt>
          <cx:pt idx="3">1319174000</cx:pt>
          <cx:pt idx="4">6858392150</cx:pt>
          <cx:pt idx="5">40182383.681839272</cx:pt>
          <cx:pt idx="6">18672168969.681839</cx:pt>
          <cx:pt idx="7">-1651279908</cx:pt>
          <cx:pt idx="8">-7057920312</cx:pt>
          <cx:pt idx="9">-1319174000</cx:pt>
          <cx:pt idx="10">12196291975</cx:pt>
          <cx:pt idx="11">281935937.07584971</cx:pt>
          <cx:pt idx="12">21122022661.75769</cx:pt>
          <cx:pt idx="13">-183025596</cx:pt>
          <cx:pt idx="14">-2777229436</cx:pt>
          <cx:pt idx="15">17454251.842709661</cx:pt>
          <cx:pt idx="16">18179221881.600399</cx:pt>
        </cx:lvl>
      </cx:numDim>
    </cx:data>
  </cx:chartData>
  <cx:chart>
    <cx:plotArea>
      <cx:plotAreaRegion>
        <cx:series layoutId="waterfall" uniqueId="{E9BEE6F7-B4D2-4102-B2ED-FD4C1A4C4D8E}">
          <cx:dataLabels pos="outEnd">
            <cx:txPr>
              <a:bodyPr vertOverflow="overflow" horzOverflow="overflow" wrap="square" lIns="0" tIns="0" rIns="0" bIns="0"/>
              <a:lstStyle/>
              <a:p>
                <a:pPr algn="ctr" rtl="0">
                  <a:defRPr sz="8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800">
                  <a:latin typeface="Arial" panose="020B0604020202020204" pitchFamily="34" charset="0"/>
                  <a:cs typeface="Arial" panose="020B0604020202020204" pitchFamily="34" charset="0"/>
                </a:endParaRPr>
              </a:p>
            </cx:txPr>
            <cx:visibility seriesName="0" categoryName="0" value="1"/>
          </cx:dataLabels>
          <cx:dataId val="0"/>
          <cx:layoutPr>
            <cx:visibility connectorLines="0"/>
            <cx:subtotals>
              <cx:idx val="0"/>
              <cx:idx val="6"/>
              <cx:idx val="12"/>
              <cx:idx val="16"/>
            </cx:subtotals>
          </cx:layoutPr>
        </cx:series>
      </cx:plotAreaRegion>
      <cx:axis id="0">
        <cx:catScaling gapWidth="0.5"/>
        <cx:tickLabels/>
        <cx:txPr>
          <a:bodyPr vertOverflow="overflow" horzOverflow="overflow" wrap="square" lIns="0" tIns="0" rIns="0" bIns="0"/>
          <a:lstStyle/>
          <a:p>
            <a:pPr algn="ctr" rtl="0">
              <a:defRPr sz="8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800">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800">
              <a:latin typeface="Arial" panose="020B0604020202020204" pitchFamily="34" charset="0"/>
              <a:cs typeface="Arial" panose="020B0604020202020204" pitchFamily="34" charset="0"/>
            </a:endParaRPr>
          </a:p>
        </cx:txPr>
      </cx:axis>
    </cx:plotArea>
  </cx:chart>
</cx:chartSpace>
</file>

<file path=ppt/charts/chartEx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'R'!$K$171:$L$171</cx:f>
        <cx:lvl ptCount="2">
          <cx:pt idx="0">ASP</cx:pt>
          <cx:pt idx="1">Q</cx:pt>
        </cx:lvl>
      </cx:strDim>
      <cx:numDim type="val">
        <cx:f dir="row">'R'!$K$172:$L$172</cx:f>
        <cx:lvl ptCount="2" formatCode="#,##0,,_);[빨강]!(#,##0,,!);!-">
          <cx:pt idx="0">-76392524.970840663</cx:pt>
          <cx:pt idx="1">-585687601.02915943</cx:pt>
        </cx:lvl>
      </cx:numDim>
    </cx:data>
  </cx:chartData>
  <cx:chart>
    <cx:plotArea>
      <cx:plotAreaRegion>
        <cx:series layoutId="waterfall" uniqueId="{E3384602-C5E7-449B-A671-7B773F4E2D1D}">
          <cx:dataLabels pos="outEnd">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visibility seriesName="0" categoryName="0" value="1"/>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plotArea>
  </cx:chart>
  <cx:spPr>
    <a:ln w="19050">
      <a:solidFill>
        <a:srgbClr val="FF0000"/>
      </a:solidFill>
      <a:prstDash val="dash"/>
    </a:ln>
  </cx:spPr>
</cx:chartSpace>
</file>

<file path=ppt/charts/chartEx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'R'!$K$171:$L$171</cx:f>
        <cx:lvl ptCount="2">
          <cx:pt idx="0">ASP</cx:pt>
          <cx:pt idx="1">Q</cx:pt>
        </cx:lvl>
      </cx:strDim>
      <cx:numDim type="val">
        <cx:f dir="row">'R'!$K$173:$L$173</cx:f>
        <cx:lvl ptCount="2" formatCode="#,##0,,_);[빨강]!(#,##0,,!);!-">
          <cx:pt idx="0">-83815051.805358246</cx:pt>
          <cx:pt idx="1">1330088271.8053584</cx:pt>
        </cx:lvl>
      </cx:numDim>
    </cx:data>
  </cx:chartData>
  <cx:chart>
    <cx:plotArea>
      <cx:plotAreaRegion>
        <cx:series layoutId="waterfall" uniqueId="{9FE26445-6770-45B4-83D6-C5915FBDD79C}">
          <cx:data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plotArea>
  </cx:chart>
  <cx:spPr>
    <a:ln w="19050">
      <a:solidFill>
        <a:srgbClr val="FF0000"/>
      </a:solidFill>
      <a:prstDash val="dash"/>
    </a:ln>
  </cx:spPr>
</cx:chartSpace>
</file>

<file path=ppt/charts/chartEx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'R'!$K$171:$L$171</cx:f>
        <cx:lvl ptCount="2">
          <cx:pt idx="0">ASP</cx:pt>
          <cx:pt idx="1">Q</cx:pt>
        </cx:lvl>
      </cx:strDim>
      <cx:numDim type="val">
        <cx:f dir="row">'R'!$K$174:$L$174</cx:f>
        <cx:lvl ptCount="2" formatCode="#,##0,,_);[빨강]!(#,##0,,!);!-">
          <cx:pt idx="0">0</cx:pt>
          <cx:pt idx="1">1319174000</cx:pt>
        </cx:lvl>
      </cx:numDim>
    </cx:data>
  </cx:chartData>
  <cx:chart>
    <cx:plotArea>
      <cx:plotAreaRegion>
        <cx:series layoutId="waterfall" uniqueId="{4F356466-453F-463B-8BB8-CDF3914B0371}">
          <cx:data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dataLabels>
          <cx:dataId val="0"/>
          <cx:layoutPr>
            <cx:subtotals/>
          </cx:layoutPr>
        </cx:series>
      </cx:plotAreaRegion>
      <cx:axis id="0">
        <cx:catScaling gapWidth="0.5"/>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plotArea>
  </cx:chart>
  <cx:spPr>
    <a:ln w="19050">
      <a:solidFill>
        <a:srgbClr val="FF0000"/>
      </a:solidFill>
      <a:prstDash val="dashDot"/>
    </a:ln>
  </cx:spPr>
</cx:chartSpace>
</file>

<file path=ppt/charts/chartEx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'R'!$K$171:$L$171</cx:f>
        <cx:lvl ptCount="2">
          <cx:pt idx="0">ASP</cx:pt>
          <cx:pt idx="1">Q</cx:pt>
        </cx:lvl>
      </cx:strDim>
      <cx:numDim type="val">
        <cx:f dir="row">'R'!$K$175:$L$175</cx:f>
        <cx:lvl ptCount="2" formatCode="#,##0,,_);[빨강]!(#,##0,,!);!-">
          <cx:pt idx="0">0</cx:pt>
          <cx:pt idx="1">6858392150</cx:pt>
        </cx:lvl>
      </cx:numDim>
    </cx:data>
  </cx:chartData>
  <cx:chart>
    <cx:plotArea>
      <cx:plotAreaRegion>
        <cx:series layoutId="waterfall" uniqueId="{5F9F5674-5100-45F4-B054-C476E2A8C3F7}">
          <cx:data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dataLabels>
          <cx:dataId val="0"/>
          <cx:layoutPr>
            <cx:subtotals/>
          </cx:layoutPr>
        </cx:series>
      </cx:plotAreaRegion>
      <cx:axis id="0">
        <cx:catScaling gapWidth="0.5"/>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plotArea>
  </cx:chart>
  <cx:spPr>
    <a:ln w="19050">
      <a:solidFill>
        <a:srgbClr val="FF0000"/>
      </a:solidFill>
      <a:prstDash val="dash"/>
    </a:ln>
  </cx:spPr>
</cx:chartSpace>
</file>

<file path=ppt/charts/chartEx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'R'!$K$171:$L$171</cx:f>
        <cx:lvl ptCount="2">
          <cx:pt idx="0">ASP</cx:pt>
          <cx:pt idx="1">Q</cx:pt>
        </cx:lvl>
      </cx:strDim>
      <cx:numDim type="val">
        <cx:f dir="row">'R'!$K$176:$L$176</cx:f>
        <cx:lvl ptCount="2" formatCode="#,##0,,_);[빨강]!(#,##0,,!);!-">
          <cx:pt idx="0">399028202.34671813</cx:pt>
          <cx:pt idx="1">-2050308110.3467183</cx:pt>
        </cx:lvl>
      </cx:numDim>
    </cx:data>
  </cx:chartData>
  <cx:chart>
    <cx:plotArea>
      <cx:plotAreaRegion>
        <cx:series layoutId="waterfall" uniqueId="{8C66E17D-21D4-4694-B55F-2D80B7BB0BFF}">
          <cx:data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plotArea>
  </cx:chart>
  <cx:spPr>
    <a:ln w="19050">
      <a:solidFill>
        <a:srgbClr val="FF0000"/>
      </a:solidFill>
      <a:prstDash val="dash"/>
    </a:ln>
  </cx:spPr>
</cx:chartSpace>
</file>

<file path=ppt/charts/chartEx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'R'!$E$140:$E$156</cx:f>
        <cx:lvl ptCount="17">
          <cx:pt idx="0">FY19</cx:pt>
          <cx:pt idx="1">28Ah</cx:pt>
          <cx:pt idx="2">94Ah</cx:pt>
          <cx:pt idx="3">100Ah</cx:pt>
          <cx:pt idx="4">112Ah</cx:pt>
          <cx:pt idx="5">기타</cx:pt>
          <cx:pt idx="6">FY20</cx:pt>
          <cx:pt idx="7">28Ah</cx:pt>
          <cx:pt idx="8">94Ah</cx:pt>
          <cx:pt idx="9">100Ah</cx:pt>
          <cx:pt idx="10">112Ah</cx:pt>
          <cx:pt idx="11">기타</cx:pt>
          <cx:pt idx="12">FY21</cx:pt>
          <cx:pt idx="13">28Ah</cx:pt>
          <cx:pt idx="14">112Ah</cx:pt>
          <cx:pt idx="15">기타</cx:pt>
          <cx:pt idx="16">LTM22</cx:pt>
        </cx:lvl>
      </cx:strDim>
      <cx:numDim type="val">
        <cx:f>'R'!$F$140:$F$156</cx:f>
        <cx:lvl ptCount="17" formatCode="#,##0,,_);[빨강]!(#,##0,,!);!-">
          <cx:pt idx="0">9870227342</cx:pt>
          <cx:pt idx="1">-662080126</cx:pt>
          <cx:pt idx="2">1246273220</cx:pt>
          <cx:pt idx="3">1319174000</cx:pt>
          <cx:pt idx="4">6858392150</cx:pt>
          <cx:pt idx="5">40182383.681839272</cx:pt>
          <cx:pt idx="6">18672168969.681839</cx:pt>
          <cx:pt idx="7">-1651279908</cx:pt>
          <cx:pt idx="8">-7057920312</cx:pt>
          <cx:pt idx="9">-1319174000</cx:pt>
          <cx:pt idx="10">12196291975</cx:pt>
          <cx:pt idx="11">281935937.07584971</cx:pt>
          <cx:pt idx="12">21122022661.75769</cx:pt>
          <cx:pt idx="13">-183025596</cx:pt>
          <cx:pt idx="14">-2777229436</cx:pt>
          <cx:pt idx="15">17454251.842709661</cx:pt>
          <cx:pt idx="16">18179221881.600399</cx:pt>
        </cx:lvl>
      </cx:numDim>
    </cx:data>
  </cx:chartData>
  <cx:chart>
    <cx:plotArea>
      <cx:plotAreaRegion>
        <cx:series layoutId="waterfall" uniqueId="{E9BEE6F7-B4D2-4102-B2ED-FD4C1A4C4D8E}">
          <cx:dataLabels pos="outEnd">
            <cx:txPr>
              <a:bodyPr vertOverflow="overflow" horzOverflow="overflow" wrap="square" lIns="0" tIns="0" rIns="0" bIns="0"/>
              <a:lstStyle/>
              <a:p>
                <a:pPr algn="ctr" rtl="0">
                  <a:defRPr sz="8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800">
                  <a:latin typeface="Arial" panose="020B0604020202020204" pitchFamily="34" charset="0"/>
                  <a:cs typeface="Arial" panose="020B0604020202020204" pitchFamily="34" charset="0"/>
                </a:endParaRPr>
              </a:p>
            </cx:txPr>
            <cx:visibility seriesName="0" categoryName="0" value="1"/>
          </cx:dataLabels>
          <cx:dataId val="0"/>
          <cx:layoutPr>
            <cx:visibility connectorLines="0"/>
            <cx:subtotals>
              <cx:idx val="0"/>
              <cx:idx val="6"/>
              <cx:idx val="12"/>
              <cx:idx val="16"/>
            </cx:subtotals>
          </cx:layoutPr>
        </cx:series>
      </cx:plotAreaRegion>
      <cx:axis id="0">
        <cx:catScaling gapWidth="0.5"/>
        <cx:tickLabels/>
        <cx:txPr>
          <a:bodyPr vertOverflow="overflow" horzOverflow="overflow" wrap="square" lIns="0" tIns="0" rIns="0" bIns="0"/>
          <a:lstStyle/>
          <a:p>
            <a:pPr algn="ctr" rtl="0">
              <a:defRPr sz="8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800">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800">
              <a:latin typeface="Arial" panose="020B0604020202020204" pitchFamily="34" charset="0"/>
              <a:cs typeface="Arial" panose="020B0604020202020204" pitchFamily="34" charset="0"/>
            </a:endParaRPr>
          </a:p>
        </cx:txPr>
      </cx:axis>
    </cx:plotArea>
  </cx:chart>
</cx:chartSpace>
</file>

<file path=ppt/charts/chartEx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'R'!$K$171:$L$171</cx:f>
        <cx:lvl ptCount="2">
          <cx:pt idx="0">ASP</cx:pt>
          <cx:pt idx="1">Q</cx:pt>
        </cx:lvl>
      </cx:strDim>
      <cx:numDim type="val">
        <cx:f dir="row">'R'!$K$177:$L$177</cx:f>
        <cx:lvl ptCount="2" formatCode="#,##0,,_);[빨강]!(#,##0,,!);!-">
          <cx:pt idx="0">84103935.069629833</cx:pt>
          <cx:pt idx="1">-7142024247.0696306</cx:pt>
        </cx:lvl>
      </cx:numDim>
    </cx:data>
  </cx:chartData>
  <cx:chart>
    <cx:plotArea>
      <cx:plotAreaRegion>
        <cx:series layoutId="waterfall" uniqueId="{FB6AD4F7-E34F-49D4-BF1E-0F826D50338B}">
          <cx:data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plotArea>
  </cx:chart>
  <cx:spPr>
    <a:ln w="19050">
      <a:solidFill>
        <a:srgbClr val="FF0000"/>
      </a:solidFill>
      <a:prstDash val="dash"/>
    </a:ln>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'R'!$E$142:$E$144</cx:f>
        <cx:lvl ptCount="3">
          <cx:pt idx="0">94Ah</cx:pt>
          <cx:pt idx="1">100Ah</cx:pt>
          <cx:pt idx="2">112Ah</cx:pt>
        </cx:lvl>
      </cx:strDim>
      <cx:numDim type="val">
        <cx:f>'R'!$F$142:$F$144</cx:f>
        <cx:lvl ptCount="3" formatCode="#,##0,,_);[빨강]!(#,##0,,!);!-">
          <cx:pt idx="0">1246273220</cx:pt>
          <cx:pt idx="1">1319174000</cx:pt>
          <cx:pt idx="2">6858392150</cx:pt>
        </cx:lvl>
      </cx:numDim>
    </cx:data>
  </cx:chartData>
  <cx:chart>
    <cx:plotArea>
      <cx:plotAreaRegion>
        <cx:series layoutId="waterfall" uniqueId="{D8F51E32-3BC8-4FF2-AC69-6A7558D825CF}">
          <cx:dataLabels pos="outEnd">
            <cx:txPr>
              <a:bodyPr vertOverflow="overflow" horzOverflow="overflow" wrap="square" lIns="0" tIns="0" rIns="0" bIns="0"/>
              <a:lstStyle/>
              <a:p>
                <a:pPr algn="ctr" rtl="0">
                  <a:defRPr sz="700" b="0" i="0">
                    <a:solidFill>
                      <a:srgbClr val="595959"/>
                    </a:solidFill>
                    <a:latin typeface="Calibri" panose="020F0502020204030204" pitchFamily="34" charset="0"/>
                    <a:ea typeface="Calibri" panose="020F0502020204030204" pitchFamily="34" charset="0"/>
                    <a:cs typeface="Calibri" panose="020F0502020204030204" pitchFamily="34" charset="0"/>
                  </a:defRPr>
                </a:pPr>
                <a:endParaRPr lang="ko-KR" altLang="en-US" sz="700"/>
              </a:p>
            </cx:txPr>
            <cx:visibility seriesName="0" categoryName="0" value="1"/>
            <cx:dataLabel idx="2">
              <cx:txPr>
                <a:bodyPr vertOverflow="overflow" horzOverflow="overflow" wrap="square" lIns="0" tIns="0" rIns="0" bIns="0"/>
                <a:lstStyle/>
                <a:p>
                  <a:pPr algn="ctr" rtl="0">
                    <a:defRPr>
                      <a:solidFill>
                        <a:schemeClr val="tx1"/>
                      </a:solidFill>
                    </a:defRPr>
                  </a:pPr>
                  <a:r>
                    <a:rPr lang="ko-KR" altLang="en-US" sz="700">
                      <a:solidFill>
                        <a:schemeClr val="tx1"/>
                      </a:solidFill>
                    </a:rPr>
                    <a:t>6,858 </a:t>
                  </a:r>
                </a:p>
              </cx:txPr>
            </cx:dataLabel>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700" b="0" i="0">
                <a:solidFill>
                  <a:srgbClr val="595959"/>
                </a:solidFill>
                <a:latin typeface="Calibri" panose="020F0502020204030204" pitchFamily="34" charset="0"/>
                <a:ea typeface="Calibri" panose="020F0502020204030204" pitchFamily="34" charset="0"/>
                <a:cs typeface="Calibri" panose="020F0502020204030204" pitchFamily="34" charset="0"/>
              </a:defRPr>
            </a:pPr>
            <a:endParaRPr lang="ko-KR" altLang="en-US" sz="700"/>
          </a:p>
        </cx:txPr>
      </cx:axis>
      <cx:axis id="1" hidden="1">
        <cx:valScaling/>
        <cx:tickLabels/>
        <cx:txPr>
          <a:bodyPr vertOverflow="overflow" horzOverflow="overflow" wrap="square" lIns="0" tIns="0" rIns="0" bIns="0"/>
          <a:lstStyle/>
          <a:p>
            <a:pPr algn="ctr" rtl="0">
              <a:defRPr sz="700" b="0" i="0">
                <a:solidFill>
                  <a:srgbClr val="595959"/>
                </a:solidFill>
                <a:latin typeface="Calibri" panose="020F0502020204030204" pitchFamily="34" charset="0"/>
                <a:ea typeface="Calibri" panose="020F0502020204030204" pitchFamily="34" charset="0"/>
                <a:cs typeface="Calibri" panose="020F0502020204030204" pitchFamily="34" charset="0"/>
              </a:defRPr>
            </a:pPr>
            <a:endParaRPr lang="ko-KR" altLang="en-US" sz="700"/>
          </a:p>
        </cx:txPr>
      </cx:axis>
    </cx:plotArea>
  </cx:chart>
  <cx:spPr>
    <a:ln w="19050">
      <a:solidFill>
        <a:srgbClr val="FF0000"/>
      </a:solidFill>
      <a:prstDash val="dashDot"/>
    </a:ln>
  </cx:spPr>
</cx:chartSpace>
</file>

<file path=ppt/charts/chartEx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'R'!$K$171:$L$171</cx:f>
        <cx:lvl ptCount="2">
          <cx:pt idx="0">ASP</cx:pt>
          <cx:pt idx="1">Q</cx:pt>
        </cx:lvl>
      </cx:strDim>
      <cx:numDim type="val">
        <cx:f dir="row">'R'!$K$178:$L$178</cx:f>
        <cx:lvl ptCount="2" formatCode="#,##0,,_);[빨강]!(#,##0,,!);!-">
          <cx:pt idx="0">0</cx:pt>
          <cx:pt idx="1">-1319174000</cx:pt>
        </cx:lvl>
      </cx:numDim>
    </cx:data>
  </cx:chartData>
  <cx:chart>
    <cx:plotArea>
      <cx:plotAreaRegion>
        <cx:series layoutId="waterfall" uniqueId="{49C42FCB-EDC0-4232-B977-CEB9E2D7F913}">
          <cx:data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plotArea>
  </cx:chart>
  <cx:spPr>
    <a:ln w="19050">
      <a:solidFill>
        <a:srgbClr val="FF0000"/>
      </a:solidFill>
      <a:prstDash val="dash"/>
    </a:ln>
  </cx:spPr>
</cx:chartSpace>
</file>

<file path=ppt/charts/chartEx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'R'!$K$171:$L$171</cx:f>
        <cx:lvl ptCount="2">
          <cx:pt idx="0">ASP</cx:pt>
          <cx:pt idx="1">Q</cx:pt>
        </cx:lvl>
      </cx:strDim>
      <cx:numDim type="val">
        <cx:f dir="row">'R'!$K$179:$L$179</cx:f>
        <cx:lvl ptCount="2" formatCode="#,##0,,_);[빨강]!(#,##0,,!);!-">
          <cx:pt idx="0">-244646373.06972218</cx:pt>
          <cx:pt idx="1">12440938348.069721</cx:pt>
        </cx:lvl>
      </cx:numDim>
    </cx:data>
  </cx:chartData>
  <cx:chart>
    <cx:plotArea>
      <cx:plotAreaRegion>
        <cx:series layoutId="waterfall" uniqueId="{1414CB01-5795-4C2C-AC46-F671DCA4388E}">
          <cx:data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plotArea>
  </cx:chart>
  <cx:spPr>
    <a:ln w="19050">
      <a:solidFill>
        <a:srgbClr val="FF0000"/>
      </a:solidFill>
      <a:prstDash val="dash"/>
    </a:ln>
  </cx:spPr>
</cx:chartSpace>
</file>

<file path=ppt/charts/chartEx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'R'!$K$171:$L$171</cx:f>
        <cx:lvl ptCount="2">
          <cx:pt idx="0">ASP</cx:pt>
          <cx:pt idx="1">Q</cx:pt>
        </cx:lvl>
      </cx:strDim>
      <cx:numDim type="val">
        <cx:f dir="row">'R'!$K$180:$L$180</cx:f>
        <cx:lvl ptCount="2" formatCode="#,##0,,_);[빨강]!(#,##0,,!);!-">
          <cx:pt idx="0">33118906.175395895</cx:pt>
          <cx:pt idx="1">-216144502.17539591</cx:pt>
        </cx:lvl>
      </cx:numDim>
    </cx:data>
  </cx:chartData>
  <cx:chart>
    <cx:plotArea>
      <cx:plotAreaRegion>
        <cx:series layoutId="waterfall" uniqueId="{77A8D6F6-3F58-4E70-8E6B-51596E5A94A7}">
          <cx:data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plotArea>
  </cx:chart>
  <cx:spPr>
    <a:ln w="19050">
      <a:solidFill>
        <a:srgbClr val="FF0000"/>
      </a:solidFill>
      <a:prstDash val="dash"/>
    </a:ln>
  </cx:spPr>
</cx:chartSpace>
</file>

<file path=ppt/charts/chartEx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'R'!$K$171:$L$171</cx:f>
        <cx:lvl ptCount="2">
          <cx:pt idx="0">ASP</cx:pt>
          <cx:pt idx="1">Q</cx:pt>
        </cx:lvl>
      </cx:strDim>
      <cx:numDim type="val">
        <cx:f dir="row">'R'!$K$181:$L$181</cx:f>
        <cx:lvl ptCount="2" formatCode="#,##0,,_);[빨강]!(#,##0,,!);!-">
          <cx:pt idx="0">1220104307.8432264</cx:pt>
          <cx:pt idx="1">-3997333743.8432264</cx:pt>
        </cx:lvl>
      </cx:numDim>
    </cx:data>
  </cx:chartData>
  <cx:chart>
    <cx:plotArea>
      <cx:plotAreaRegion>
        <cx:series layoutId="waterfall" uniqueId="{37B476CD-EBF7-453E-B1E7-6BBD8C80FE37}">
          <cx:data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plotArea>
  </cx:chart>
  <cx:spPr>
    <a:ln w="19050">
      <a:solidFill>
        <a:srgbClr val="FF0000"/>
      </a:solidFill>
      <a:prstDash val="dashDot"/>
    </a:ln>
  </cx:spPr>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'R'!$E$148:$E$150</cx:f>
        <cx:lvl ptCount="3">
          <cx:pt idx="0">94Ah</cx:pt>
          <cx:pt idx="1">100Ah</cx:pt>
          <cx:pt idx="2">112Ah</cx:pt>
        </cx:lvl>
      </cx:strDim>
      <cx:numDim type="val">
        <cx:f>'R'!$F$148:$F$150</cx:f>
        <cx:lvl ptCount="3" formatCode="#,##0,,_);[빨강]!(#,##0,,!);!-">
          <cx:pt idx="0">-7057920312</cx:pt>
          <cx:pt idx="1">-1319174000</cx:pt>
          <cx:pt idx="2">12196291975</cx:pt>
        </cx:lvl>
      </cx:numDim>
    </cx:data>
  </cx:chartData>
  <cx:chart>
    <cx:plotArea>
      <cx:plotAreaRegion>
        <cx:series layoutId="waterfall" uniqueId="{D8F51E32-3BC8-4FF2-AC69-6A7558D825CF}">
          <cx:dataLabels pos="outEnd">
            <cx:txPr>
              <a:bodyPr vertOverflow="overflow" horzOverflow="overflow" wrap="square" lIns="0" tIns="0" rIns="0" bIns="0"/>
              <a:lstStyle/>
              <a:p>
                <a:pPr algn="ctr" rtl="0">
                  <a:defRPr sz="700" b="0" i="0">
                    <a:solidFill>
                      <a:srgbClr val="595959"/>
                    </a:solidFill>
                    <a:latin typeface="Calibri" panose="020F0502020204030204" pitchFamily="34" charset="0"/>
                    <a:ea typeface="Calibri" panose="020F0502020204030204" pitchFamily="34" charset="0"/>
                    <a:cs typeface="Calibri" panose="020F0502020204030204" pitchFamily="34" charset="0"/>
                  </a:defRPr>
                </a:pPr>
                <a:endParaRPr lang="ko-KR" altLang="en-US" sz="700"/>
              </a:p>
            </cx:txPr>
            <cx:visibility seriesName="0" categoryName="0" value="1"/>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700" b="0" i="0">
                <a:solidFill>
                  <a:srgbClr val="595959"/>
                </a:solidFill>
                <a:latin typeface="Calibri" panose="020F0502020204030204" pitchFamily="34" charset="0"/>
                <a:ea typeface="Calibri" panose="020F0502020204030204" pitchFamily="34" charset="0"/>
                <a:cs typeface="Calibri" panose="020F0502020204030204" pitchFamily="34" charset="0"/>
              </a:defRPr>
            </a:pPr>
            <a:endParaRPr lang="ko-KR" altLang="en-US" sz="700"/>
          </a:p>
        </cx:txPr>
      </cx:axis>
      <cx:axis id="1" hidden="1">
        <cx:valScaling/>
        <cx:tickLabels/>
        <cx:txPr>
          <a:bodyPr vertOverflow="overflow" horzOverflow="overflow" wrap="square" lIns="0" tIns="0" rIns="0" bIns="0"/>
          <a:lstStyle/>
          <a:p>
            <a:pPr algn="ctr" rtl="0">
              <a:defRPr sz="700" b="0" i="0">
                <a:solidFill>
                  <a:srgbClr val="595959"/>
                </a:solidFill>
                <a:latin typeface="Calibri" panose="020F0502020204030204" pitchFamily="34" charset="0"/>
                <a:ea typeface="Calibri" panose="020F0502020204030204" pitchFamily="34" charset="0"/>
                <a:cs typeface="Calibri" panose="020F0502020204030204" pitchFamily="34" charset="0"/>
              </a:defRPr>
            </a:pPr>
            <a:endParaRPr lang="ko-KR" altLang="en-US" sz="700"/>
          </a:p>
        </cx:txPr>
      </cx:axis>
    </cx:plotArea>
  </cx:chart>
  <cx:spPr>
    <a:ln w="19050">
      <a:solidFill>
        <a:srgbClr val="FF0000"/>
      </a:solidFill>
      <a:prstDash val="dashDot"/>
    </a:ln>
  </cx:spPr>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'R'!$E$154</cx:f>
        <cx:lvl ptCount="1">
          <cx:pt idx="0">112Ah</cx:pt>
        </cx:lvl>
      </cx:strDim>
      <cx:numDim type="val">
        <cx:f>'R'!$F$154</cx:f>
        <cx:lvl ptCount="1" formatCode="#,##0,,_);[빨강]!(#,##0,,!);!-">
          <cx:pt idx="0">-2777229436</cx:pt>
        </cx:lvl>
      </cx:numDim>
    </cx:data>
  </cx:chartData>
  <cx:chart>
    <cx:plotArea>
      <cx:plotAreaRegion>
        <cx:series layoutId="waterfall" uniqueId="{D8F51E32-3BC8-4FF2-AC69-6A7558D825CF}">
          <cx:dataLabels pos="outEnd">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visibility seriesName="0" categoryName="0" value="1"/>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plotArea>
  </cx:chart>
  <cx:spPr>
    <a:ln w="19050">
      <a:solidFill>
        <a:srgbClr val="FF0000"/>
      </a:solidFill>
      <a:prstDash val="dashDot"/>
    </a:ln>
  </cx:spPr>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'R'!$E$115:$E$131</cx:f>
        <cx:lvl ptCount="17">
          <cx:pt idx="0">FY19</cx:pt>
          <cx:pt idx="1">28Ah</cx:pt>
          <cx:pt idx="2">94Ah</cx:pt>
          <cx:pt idx="3">100Ah</cx:pt>
          <cx:pt idx="4">112Ah</cx:pt>
          <cx:pt idx="5">기타</cx:pt>
          <cx:pt idx="6">FY20</cx:pt>
          <cx:pt idx="7">28Ah</cx:pt>
          <cx:pt idx="8">94Ah</cx:pt>
          <cx:pt idx="9">100Ah</cx:pt>
          <cx:pt idx="10">112Ah</cx:pt>
          <cx:pt idx="11">기타</cx:pt>
          <cx:pt idx="12">FY21</cx:pt>
          <cx:pt idx="13">28Ah</cx:pt>
          <cx:pt idx="14">112Ah</cx:pt>
          <cx:pt idx="15">기타</cx:pt>
          <cx:pt idx="16">LTM22</cx:pt>
        </cx:lvl>
      </cx:strDim>
      <cx:numDim type="val">
        <cx:f>'R'!$F$115:$F$131</cx:f>
        <cx:lvl ptCount="17" formatCode="#,##0,,_);[빨강]!(#,##0,,!);!-">
          <cx:pt idx="0">9870227342</cx:pt>
          <cx:pt idx="1">-662080126</cx:pt>
          <cx:pt idx="2">1246273220</cx:pt>
          <cx:pt idx="3">1319174000</cx:pt>
          <cx:pt idx="4">6858392150</cx:pt>
          <cx:pt idx="5">40182383.681839272</cx:pt>
          <cx:pt idx="6">18672168969.681839</cx:pt>
          <cx:pt idx="7">-1651279908</cx:pt>
          <cx:pt idx="8">-7057920312</cx:pt>
          <cx:pt idx="9">-1319174000</cx:pt>
          <cx:pt idx="10">12196291975</cx:pt>
          <cx:pt idx="11">281935937.07584971</cx:pt>
          <cx:pt idx="12">21122022661.75769</cx:pt>
          <cx:pt idx="13">-183025596</cx:pt>
          <cx:pt idx="14">-2777229436</cx:pt>
          <cx:pt idx="15">17454251.842709661</cx:pt>
          <cx:pt idx="16">18179221881.600399</cx:pt>
        </cx:lvl>
      </cx:numDim>
    </cx:data>
  </cx:chartData>
  <cx:chart>
    <cx:plotArea>
      <cx:plotAreaRegion>
        <cx:series layoutId="waterfall" uniqueId="{E9BEE6F7-B4D2-4102-B2ED-FD4C1A4C4D8E}">
          <cx:dataLabels pos="outEnd">
            <cx:txPr>
              <a:bodyPr vertOverflow="overflow" horzOverflow="overflow" wrap="square" lIns="0" tIns="0" rIns="0" bIns="0"/>
              <a:lstStyle/>
              <a:p>
                <a:pPr algn="ctr" rtl="0">
                  <a:defRPr sz="8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800" b="0">
                  <a:latin typeface="Arial" panose="020B0604020202020204" pitchFamily="34" charset="0"/>
                  <a:ea typeface="+mj-ea"/>
                  <a:cs typeface="Arial" panose="020B0604020202020204" pitchFamily="34" charset="0"/>
                </a:endParaRPr>
              </a:p>
            </cx:txPr>
            <cx:visibility seriesName="0" categoryName="0" value="1"/>
          </cx:dataLabels>
          <cx:dataId val="0"/>
          <cx:layoutPr>
            <cx:visibility connectorLines="0"/>
            <cx:subtotals>
              <cx:idx val="0"/>
              <cx:idx val="6"/>
              <cx:idx val="12"/>
              <cx:idx val="16"/>
            </cx:subtotals>
          </cx:layoutPr>
        </cx:series>
      </cx:plotAreaRegion>
      <cx:axis id="0">
        <cx:catScaling gapWidth="0.5"/>
        <cx:tickLabels/>
        <cx:txPr>
          <a:bodyPr vertOverflow="overflow" horzOverflow="overflow" wrap="square" lIns="0" tIns="0" rIns="0" bIns="0"/>
          <a:lstStyle/>
          <a:p>
            <a:pPr algn="ctr" rtl="0">
              <a:defRPr sz="8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800" b="0">
              <a:latin typeface="Arial" panose="020B0604020202020204" pitchFamily="34" charset="0"/>
              <a:ea typeface="+mj-ea"/>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800" b="0">
              <a:latin typeface="Arial" panose="020B0604020202020204" pitchFamily="34" charset="0"/>
              <a:ea typeface="+mj-ea"/>
              <a:cs typeface="Arial" panose="020B0604020202020204" pitchFamily="34" charset="0"/>
            </a:endParaRPr>
          </a:p>
        </cx:txPr>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'R'!$K$134:$L$134</cx:f>
        <cx:lvl ptCount="2">
          <cx:pt idx="0">ASP</cx:pt>
          <cx:pt idx="1">Q</cx:pt>
        </cx:lvl>
      </cx:strDim>
      <cx:numDim type="val">
        <cx:f dir="row">'R'!$K$138:$L$138</cx:f>
        <cx:lvl ptCount="2" formatCode="#,##0,,_);[빨강]!(#,##0,,!);!-">
          <cx:pt idx="0">0</cx:pt>
          <cx:pt idx="1">6858392150</cx:pt>
        </cx:lvl>
      </cx:numDim>
    </cx:data>
  </cx:chartData>
  <cx:chart>
    <cx:plotArea>
      <cx:plotAreaRegion>
        <cx:series layoutId="waterfall" uniqueId="{5F9F5674-5100-45F4-B054-C476E2A8C3F7}">
          <cx:data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ea typeface="+mj-ea"/>
                  <a:cs typeface="Arial" panose="020B0604020202020204" pitchFamily="34" charset="0"/>
                </a:endParaRPr>
              </a:p>
            </cx:txPr>
          </cx:dataLabels>
          <cx:dataId val="0"/>
          <cx:layoutPr>
            <cx:subtotals/>
          </cx:layoutPr>
        </cx:series>
      </cx:plotAreaRegion>
      <cx:axis id="0">
        <cx:catScaling gapWidth="0.5"/>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ea typeface="+mj-ea"/>
              <a:cs typeface="Arial" panose="020B0604020202020204" pitchFamily="34" charset="0"/>
            </a:endParaRPr>
          </a:p>
        </cx:txPr>
      </cx:axis>
      <cx:axis id="1" hidden="1">
        <cx:valScaling/>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ea typeface="+mj-ea"/>
              <a:cs typeface="Arial" panose="020B0604020202020204" pitchFamily="34" charset="0"/>
            </a:endParaRPr>
          </a:p>
        </cx:txPr>
      </cx:axis>
    </cx:plotArea>
  </cx:chart>
  <cx:spPr>
    <a:ln w="19050">
      <a:solidFill>
        <a:srgbClr val="FF0000"/>
      </a:solidFill>
      <a:prstDash val="dash"/>
    </a:ln>
  </cx:spPr>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'R'!$K$134:$L$134</cx:f>
        <cx:lvl ptCount="2">
          <cx:pt idx="0">ASP</cx:pt>
          <cx:pt idx="1">Q</cx:pt>
        </cx:lvl>
      </cx:strDim>
      <cx:numDim type="val">
        <cx:f dir="row">'R'!$K$140:$L$140</cx:f>
        <cx:lvl ptCount="2" formatCode="#,##0,,_);[빨강]!(#,##0,,!);!-">
          <cx:pt idx="0">84103935.069629833</cx:pt>
          <cx:pt idx="1">-7142024247.0696306</cx:pt>
        </cx:lvl>
      </cx:numDim>
    </cx:data>
  </cx:chartData>
  <cx:chart>
    <cx:plotArea>
      <cx:plotAreaRegion>
        <cx:series layoutId="waterfall" uniqueId="{FB6AD4F7-E34F-49D4-BF1E-0F826D50338B}">
          <cx:data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plotArea>
  </cx:chart>
  <cx:spPr>
    <a:ln w="19050">
      <a:solidFill>
        <a:srgbClr val="FF0000"/>
      </a:solidFill>
      <a:prstDash val="dashDot"/>
    </a:ln>
  </cx:spPr>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'R'!$K$134:$L$134</cx:f>
        <cx:lvl ptCount="2">
          <cx:pt idx="0">ASP</cx:pt>
          <cx:pt idx="1">Q</cx:pt>
        </cx:lvl>
      </cx:strDim>
      <cx:numDim type="val">
        <cx:f dir="row">'R'!$K$142:$L$142</cx:f>
        <cx:lvl ptCount="2" formatCode="#,##0,,_);[빨강]!(#,##0,,!);!-">
          <cx:pt idx="0">-244646373.06972218</cx:pt>
          <cx:pt idx="1">12440938348.069721</cx:pt>
        </cx:lvl>
      </cx:numDim>
    </cx:data>
  </cx:chartData>
  <cx:chart>
    <cx:plotArea>
      <cx:plotAreaRegion>
        <cx:series layoutId="waterfall" uniqueId="{1414CB01-5795-4C2C-AC46-F671DCA4388E}">
          <cx:data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plotArea>
  </cx:chart>
  <cx:spPr>
    <a:ln w="19050">
      <a:solidFill>
        <a:srgbClr val="FF0000"/>
      </a:solidFill>
      <a:prstDash val="dash"/>
    </a:ln>
  </cx:spPr>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'R'!$K$134:$L$134</cx:f>
        <cx:lvl ptCount="2">
          <cx:pt idx="0">ASP</cx:pt>
          <cx:pt idx="1">Q</cx:pt>
        </cx:lvl>
      </cx:strDim>
      <cx:numDim type="val">
        <cx:f dir="row">'R'!$K$144:$L$144</cx:f>
        <cx:lvl ptCount="2" formatCode="#,##0,,_);[빨강]!(#,##0,,!);!-">
          <cx:pt idx="0">1220104307.8432264</cx:pt>
          <cx:pt idx="1">-3997333743.8432264</cx:pt>
        </cx:lvl>
      </cx:numDim>
    </cx:data>
  </cx:chartData>
  <cx:chart>
    <cx:plotArea>
      <cx:plotAreaRegion>
        <cx:series layoutId="waterfall" uniqueId="{37B476CD-EBF7-453E-B1E7-6BBD8C80FE37}">
          <cx:data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dataLabel idx="0">
              <cx:txPr>
                <a:bodyPr vertOverflow="overflow" horzOverflow="overflow" wrap="square" lIns="0" tIns="0" rIns="0" bIns="0"/>
                <a:lstStyle/>
                <a:p>
                  <a:pPr algn="ctr" rtl="0">
                    <a:defRPr>
                      <a:solidFill>
                        <a:schemeClr val="tx1"/>
                      </a:solidFill>
                    </a:defRPr>
                  </a:pPr>
                  <a:r>
                    <a:rPr lang="ko-KR" altLang="en-US" sz="700">
                      <a:solidFill>
                        <a:schemeClr val="tx1"/>
                      </a:solidFill>
                      <a:latin typeface="Arial" panose="020B0604020202020204" pitchFamily="34" charset="0"/>
                      <a:cs typeface="Arial" panose="020B0604020202020204" pitchFamily="34" charset="0"/>
                    </a:rPr>
                    <a:t>1,220 </a:t>
                  </a:r>
                </a:p>
              </cx:txPr>
            </cx:dataLabel>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7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700">
              <a:latin typeface="Arial" panose="020B0604020202020204" pitchFamily="34" charset="0"/>
              <a:cs typeface="Arial" panose="020B0604020202020204" pitchFamily="34" charset="0"/>
            </a:endParaRPr>
          </a:p>
        </cx:txPr>
      </cx:axis>
    </cx:plotArea>
  </cx:chart>
  <cx:spPr>
    <a:ln w="19050">
      <a:solidFill>
        <a:srgbClr val="FF0000"/>
      </a:solidFill>
      <a:prstDash val="dashDot"/>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3"/>
            <a:ext cx="3076575" cy="512763"/>
          </a:xfrm>
          <a:prstGeom prst="rect">
            <a:avLst/>
          </a:prstGeom>
        </p:spPr>
        <p:txBody>
          <a:bodyPr vert="horz" lIns="91424" tIns="45713" rIns="91424" bIns="45713" rtlCol="0"/>
          <a:lstStyle>
            <a:lvl1pPr algn="l">
              <a:defRPr sz="1200"/>
            </a:lvl1pPr>
          </a:lstStyle>
          <a:p>
            <a:endParaRPr lang="ko-KR" altLang="en-US" dirty="0"/>
          </a:p>
        </p:txBody>
      </p:sp>
      <p:sp>
        <p:nvSpPr>
          <p:cNvPr id="3" name="날짜 개체 틀 2"/>
          <p:cNvSpPr>
            <a:spLocks noGrp="1"/>
          </p:cNvSpPr>
          <p:nvPr>
            <p:ph type="dt" sz="quarter" idx="1"/>
          </p:nvPr>
        </p:nvSpPr>
        <p:spPr>
          <a:xfrm>
            <a:off x="4021139" y="3"/>
            <a:ext cx="3076575" cy="512763"/>
          </a:xfrm>
          <a:prstGeom prst="rect">
            <a:avLst/>
          </a:prstGeom>
        </p:spPr>
        <p:txBody>
          <a:bodyPr vert="horz" lIns="91424" tIns="45713" rIns="91424" bIns="45713" rtlCol="0"/>
          <a:lstStyle>
            <a:lvl1pPr algn="r">
              <a:defRPr sz="1200"/>
            </a:lvl1pPr>
          </a:lstStyle>
          <a:p>
            <a:fld id="{A0F1D5AC-83C2-4A17-B4DE-C038E8D26EA9}" type="datetimeFigureOut">
              <a:rPr lang="ko-KR" altLang="en-US" smtClean="0"/>
              <a:t>2022-10-18</a:t>
            </a:fld>
            <a:endParaRPr lang="ko-KR" altLang="en-US" dirty="0"/>
          </a:p>
        </p:txBody>
      </p:sp>
      <p:sp>
        <p:nvSpPr>
          <p:cNvPr id="4" name="바닥글 개체 틀 3"/>
          <p:cNvSpPr>
            <a:spLocks noGrp="1"/>
          </p:cNvSpPr>
          <p:nvPr>
            <p:ph type="ftr" sz="quarter" idx="2"/>
          </p:nvPr>
        </p:nvSpPr>
        <p:spPr>
          <a:xfrm>
            <a:off x="0" y="9721853"/>
            <a:ext cx="3076575" cy="512763"/>
          </a:xfrm>
          <a:prstGeom prst="rect">
            <a:avLst/>
          </a:prstGeom>
        </p:spPr>
        <p:txBody>
          <a:bodyPr vert="horz" lIns="91424" tIns="45713" rIns="91424" bIns="45713" rtlCol="0" anchor="b"/>
          <a:lstStyle>
            <a:lvl1pPr algn="l">
              <a:defRPr sz="1200"/>
            </a:lvl1pPr>
          </a:lstStyle>
          <a:p>
            <a:endParaRPr lang="ko-KR" altLang="en-US" dirty="0"/>
          </a:p>
        </p:txBody>
      </p:sp>
      <p:sp>
        <p:nvSpPr>
          <p:cNvPr id="5" name="슬라이드 번호 개체 틀 4"/>
          <p:cNvSpPr>
            <a:spLocks noGrp="1"/>
          </p:cNvSpPr>
          <p:nvPr>
            <p:ph type="sldNum" sz="quarter" idx="3"/>
          </p:nvPr>
        </p:nvSpPr>
        <p:spPr>
          <a:xfrm>
            <a:off x="4021139" y="9721853"/>
            <a:ext cx="3076575" cy="512763"/>
          </a:xfrm>
          <a:prstGeom prst="rect">
            <a:avLst/>
          </a:prstGeom>
        </p:spPr>
        <p:txBody>
          <a:bodyPr vert="horz" lIns="91424" tIns="45713" rIns="91424" bIns="45713" rtlCol="0" anchor="b"/>
          <a:lstStyle>
            <a:lvl1pPr algn="r">
              <a:defRPr sz="1200"/>
            </a:lvl1pPr>
          </a:lstStyle>
          <a:p>
            <a:fld id="{C5AC3C2A-5616-465C-ADC7-5C0936745AC6}" type="slidenum">
              <a:rPr lang="ko-KR" altLang="en-US" smtClean="0"/>
              <a:t>‹#›</a:t>
            </a:fld>
            <a:endParaRPr lang="ko-KR" altLang="en-US" dirty="0"/>
          </a:p>
        </p:txBody>
      </p:sp>
    </p:spTree>
    <p:extLst>
      <p:ext uri="{BB962C8B-B14F-4D97-AF65-F5344CB8AC3E}">
        <p14:creationId xmlns:p14="http://schemas.microsoft.com/office/powerpoint/2010/main" val="23799245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4" y="5"/>
            <a:ext cx="3077137" cy="513858"/>
          </a:xfrm>
          <a:prstGeom prst="rect">
            <a:avLst/>
          </a:prstGeom>
        </p:spPr>
        <p:txBody>
          <a:bodyPr vert="horz" lIns="94729" tIns="47364" rIns="94729" bIns="47364" rtlCol="0"/>
          <a:lstStyle>
            <a:lvl1pPr algn="l">
              <a:defRPr sz="1200"/>
            </a:lvl1pPr>
          </a:lstStyle>
          <a:p>
            <a:endParaRPr lang="ko-KR" altLang="en-US" dirty="0"/>
          </a:p>
        </p:txBody>
      </p:sp>
      <p:sp>
        <p:nvSpPr>
          <p:cNvPr id="3" name="날짜 개체 틀 2"/>
          <p:cNvSpPr>
            <a:spLocks noGrp="1"/>
          </p:cNvSpPr>
          <p:nvPr>
            <p:ph type="dt" idx="1"/>
          </p:nvPr>
        </p:nvSpPr>
        <p:spPr>
          <a:xfrm>
            <a:off x="4020509" y="5"/>
            <a:ext cx="3077137" cy="513858"/>
          </a:xfrm>
          <a:prstGeom prst="rect">
            <a:avLst/>
          </a:prstGeom>
        </p:spPr>
        <p:txBody>
          <a:bodyPr vert="horz" lIns="94729" tIns="47364" rIns="94729" bIns="47364" rtlCol="0"/>
          <a:lstStyle>
            <a:lvl1pPr algn="r">
              <a:defRPr sz="1200"/>
            </a:lvl1pPr>
          </a:lstStyle>
          <a:p>
            <a:fld id="{302BBF34-5FAE-45DE-9BB4-C75EEFBA211F}" type="datetimeFigureOut">
              <a:rPr lang="ko-KR" altLang="en-US" smtClean="0"/>
              <a:t>2022-10-18</a:t>
            </a:fld>
            <a:endParaRPr lang="ko-KR" altLang="en-US" dirty="0"/>
          </a:p>
        </p:txBody>
      </p:sp>
      <p:sp>
        <p:nvSpPr>
          <p:cNvPr id="4" name="슬라이드 이미지 개체 틀 3"/>
          <p:cNvSpPr>
            <a:spLocks noGrp="1" noRot="1" noChangeAspect="1"/>
          </p:cNvSpPr>
          <p:nvPr>
            <p:ph type="sldImg" idx="2"/>
          </p:nvPr>
        </p:nvSpPr>
        <p:spPr>
          <a:xfrm>
            <a:off x="1057275" y="1281113"/>
            <a:ext cx="4984750" cy="3451225"/>
          </a:xfrm>
          <a:prstGeom prst="rect">
            <a:avLst/>
          </a:prstGeom>
          <a:noFill/>
          <a:ln w="12700">
            <a:solidFill>
              <a:prstClr val="black"/>
            </a:solidFill>
          </a:ln>
        </p:spPr>
        <p:txBody>
          <a:bodyPr vert="horz" lIns="94729" tIns="47364" rIns="94729" bIns="47364" rtlCol="0" anchor="ctr"/>
          <a:lstStyle/>
          <a:p>
            <a:endParaRPr lang="ko-KR" altLang="en-US" dirty="0"/>
          </a:p>
        </p:txBody>
      </p:sp>
      <p:sp>
        <p:nvSpPr>
          <p:cNvPr id="5" name="슬라이드 노트 개체 틀 4"/>
          <p:cNvSpPr>
            <a:spLocks noGrp="1"/>
          </p:cNvSpPr>
          <p:nvPr>
            <p:ph type="body" sz="quarter" idx="3"/>
          </p:nvPr>
        </p:nvSpPr>
        <p:spPr>
          <a:xfrm>
            <a:off x="709599" y="4925838"/>
            <a:ext cx="5680103" cy="4029040"/>
          </a:xfrm>
          <a:prstGeom prst="rect">
            <a:avLst/>
          </a:prstGeom>
        </p:spPr>
        <p:txBody>
          <a:bodyPr vert="horz" lIns="94729" tIns="47364" rIns="94729" bIns="47364"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4" y="9720757"/>
            <a:ext cx="3077137" cy="513858"/>
          </a:xfrm>
          <a:prstGeom prst="rect">
            <a:avLst/>
          </a:prstGeom>
        </p:spPr>
        <p:txBody>
          <a:bodyPr vert="horz" lIns="94729" tIns="47364" rIns="94729" bIns="47364"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4020509" y="9720757"/>
            <a:ext cx="3077137" cy="513858"/>
          </a:xfrm>
          <a:prstGeom prst="rect">
            <a:avLst/>
          </a:prstGeom>
        </p:spPr>
        <p:txBody>
          <a:bodyPr vert="horz" lIns="94729" tIns="47364" rIns="94729" bIns="47364" rtlCol="0" anchor="b"/>
          <a:lstStyle>
            <a:lvl1pPr algn="r">
              <a:defRPr sz="1200"/>
            </a:lvl1pPr>
          </a:lstStyle>
          <a:p>
            <a:fld id="{2D191434-8AB6-44B3-8C0F-27FE76ED9774}" type="slidenum">
              <a:rPr lang="ko-KR" altLang="en-US" smtClean="0"/>
              <a:t>‹#›</a:t>
            </a:fld>
            <a:endParaRPr lang="ko-KR" altLang="en-US" dirty="0"/>
          </a:p>
        </p:txBody>
      </p:sp>
    </p:spTree>
    <p:extLst>
      <p:ext uri="{BB962C8B-B14F-4D97-AF65-F5344CB8AC3E}">
        <p14:creationId xmlns:p14="http://schemas.microsoft.com/office/powerpoint/2010/main" val="312975873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1</a:t>
            </a:fld>
            <a:endParaRPr lang="ko-KR" altLang="en-US" dirty="0"/>
          </a:p>
        </p:txBody>
      </p:sp>
    </p:spTree>
    <p:extLst>
      <p:ext uri="{BB962C8B-B14F-4D97-AF65-F5344CB8AC3E}">
        <p14:creationId xmlns:p14="http://schemas.microsoft.com/office/powerpoint/2010/main" val="1755361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11</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80118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12</a:t>
            </a:fld>
            <a:endParaRPr lang="ko-KR" altLang="en-US" dirty="0"/>
          </a:p>
        </p:txBody>
      </p:sp>
    </p:spTree>
    <p:extLst>
      <p:ext uri="{BB962C8B-B14F-4D97-AF65-F5344CB8AC3E}">
        <p14:creationId xmlns:p14="http://schemas.microsoft.com/office/powerpoint/2010/main" val="3232059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13</a:t>
            </a:fld>
            <a:endParaRPr lang="ko-KR" altLang="en-US" dirty="0"/>
          </a:p>
        </p:txBody>
      </p:sp>
    </p:spTree>
    <p:extLst>
      <p:ext uri="{BB962C8B-B14F-4D97-AF65-F5344CB8AC3E}">
        <p14:creationId xmlns:p14="http://schemas.microsoft.com/office/powerpoint/2010/main" val="786511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14</a:t>
            </a:fld>
            <a:endParaRPr lang="ko-KR" altLang="en-US" dirty="0"/>
          </a:p>
        </p:txBody>
      </p:sp>
    </p:spTree>
    <p:extLst>
      <p:ext uri="{BB962C8B-B14F-4D97-AF65-F5344CB8AC3E}">
        <p14:creationId xmlns:p14="http://schemas.microsoft.com/office/powerpoint/2010/main" val="554827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16</a:t>
            </a:fld>
            <a:endParaRPr lang="ko-KR" altLang="en-US" dirty="0"/>
          </a:p>
        </p:txBody>
      </p:sp>
    </p:spTree>
    <p:extLst>
      <p:ext uri="{BB962C8B-B14F-4D97-AF65-F5344CB8AC3E}">
        <p14:creationId xmlns:p14="http://schemas.microsoft.com/office/powerpoint/2010/main" val="3480186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892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19</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211960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20</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41315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21</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770299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2</a:t>
            </a:fld>
            <a:endParaRPr lang="ko-KR" altLang="en-US" dirty="0"/>
          </a:p>
        </p:txBody>
      </p:sp>
    </p:spTree>
    <p:extLst>
      <p:ext uri="{BB962C8B-B14F-4D97-AF65-F5344CB8AC3E}">
        <p14:creationId xmlns:p14="http://schemas.microsoft.com/office/powerpoint/2010/main" val="1544398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22</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56028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23</a:t>
            </a:fld>
            <a:endParaRPr lang="ko-KR" altLang="en-US" dirty="0"/>
          </a:p>
        </p:txBody>
      </p:sp>
    </p:spTree>
    <p:extLst>
      <p:ext uri="{BB962C8B-B14F-4D97-AF65-F5344CB8AC3E}">
        <p14:creationId xmlns:p14="http://schemas.microsoft.com/office/powerpoint/2010/main" val="4049815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24</a:t>
            </a:fld>
            <a:endParaRPr lang="ko-KR" altLang="en-US" dirty="0"/>
          </a:p>
        </p:txBody>
      </p:sp>
    </p:spTree>
    <p:extLst>
      <p:ext uri="{BB962C8B-B14F-4D97-AF65-F5344CB8AC3E}">
        <p14:creationId xmlns:p14="http://schemas.microsoft.com/office/powerpoint/2010/main" val="3559507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25</a:t>
            </a:fld>
            <a:endParaRPr lang="ko-KR" altLang="en-US" dirty="0"/>
          </a:p>
        </p:txBody>
      </p:sp>
    </p:spTree>
    <p:extLst>
      <p:ext uri="{BB962C8B-B14F-4D97-AF65-F5344CB8AC3E}">
        <p14:creationId xmlns:p14="http://schemas.microsoft.com/office/powerpoint/2010/main" val="2830331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26</a:t>
            </a:fld>
            <a:endParaRPr lang="ko-KR" altLang="en-US" dirty="0"/>
          </a:p>
        </p:txBody>
      </p:sp>
    </p:spTree>
    <p:extLst>
      <p:ext uri="{BB962C8B-B14F-4D97-AF65-F5344CB8AC3E}">
        <p14:creationId xmlns:p14="http://schemas.microsoft.com/office/powerpoint/2010/main" val="1778804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27</a:t>
            </a:fld>
            <a:endParaRPr lang="ko-KR" altLang="en-US" dirty="0"/>
          </a:p>
        </p:txBody>
      </p:sp>
    </p:spTree>
    <p:extLst>
      <p:ext uri="{BB962C8B-B14F-4D97-AF65-F5344CB8AC3E}">
        <p14:creationId xmlns:p14="http://schemas.microsoft.com/office/powerpoint/2010/main" val="4080137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28</a:t>
            </a:fld>
            <a:endParaRPr lang="ko-KR" altLang="en-US" dirty="0"/>
          </a:p>
        </p:txBody>
      </p:sp>
    </p:spTree>
    <p:extLst>
      <p:ext uri="{BB962C8B-B14F-4D97-AF65-F5344CB8AC3E}">
        <p14:creationId xmlns:p14="http://schemas.microsoft.com/office/powerpoint/2010/main" val="1371061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29</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139549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30</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8524126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31</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628781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2FEE106-D861-6343-96FF-5BF90692C3C7}" type="slidenum">
              <a:rPr lang="en-US" smtClean="0"/>
              <a:t>3</a:t>
            </a:fld>
            <a:endParaRPr lang="en-US" dirty="0"/>
          </a:p>
        </p:txBody>
      </p:sp>
    </p:spTree>
    <p:extLst>
      <p:ext uri="{BB962C8B-B14F-4D97-AF65-F5344CB8AC3E}">
        <p14:creationId xmlns:p14="http://schemas.microsoft.com/office/powerpoint/2010/main" val="893904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32</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82830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33</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674251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34</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824850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35</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39072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36</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987870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37</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178278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38</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1395495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39</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680875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40</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482973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41</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19856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4</a:t>
            </a:fld>
            <a:endParaRPr lang="ko-KR" altLang="en-US" dirty="0"/>
          </a:p>
        </p:txBody>
      </p:sp>
    </p:spTree>
    <p:extLst>
      <p:ext uri="{BB962C8B-B14F-4D97-AF65-F5344CB8AC3E}">
        <p14:creationId xmlns:p14="http://schemas.microsoft.com/office/powerpoint/2010/main" val="2503232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42</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5096994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43</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586062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44</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461076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45</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40727309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2FEE106-D861-6343-96FF-5BF90692C3C7}" type="slidenum">
              <a:rPr lang="en-US" smtClean="0"/>
              <a:t>46</a:t>
            </a:fld>
            <a:endParaRPr lang="en-US" dirty="0"/>
          </a:p>
        </p:txBody>
      </p:sp>
    </p:spTree>
    <p:extLst>
      <p:ext uri="{BB962C8B-B14F-4D97-AF65-F5344CB8AC3E}">
        <p14:creationId xmlns:p14="http://schemas.microsoft.com/office/powerpoint/2010/main" val="21014197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47</a:t>
            </a:fld>
            <a:endParaRPr lang="ko-KR" altLang="en-US" dirty="0"/>
          </a:p>
        </p:txBody>
      </p:sp>
    </p:spTree>
    <p:extLst>
      <p:ext uri="{BB962C8B-B14F-4D97-AF65-F5344CB8AC3E}">
        <p14:creationId xmlns:p14="http://schemas.microsoft.com/office/powerpoint/2010/main" val="41815904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48</a:t>
            </a:fld>
            <a:endParaRPr lang="ko-KR" altLang="en-US" dirty="0"/>
          </a:p>
        </p:txBody>
      </p:sp>
    </p:spTree>
    <p:extLst>
      <p:ext uri="{BB962C8B-B14F-4D97-AF65-F5344CB8AC3E}">
        <p14:creationId xmlns:p14="http://schemas.microsoft.com/office/powerpoint/2010/main" val="5986804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49</a:t>
            </a:fld>
            <a:endParaRPr lang="ko-KR" altLang="en-US" dirty="0"/>
          </a:p>
        </p:txBody>
      </p:sp>
    </p:spTree>
    <p:extLst>
      <p:ext uri="{BB962C8B-B14F-4D97-AF65-F5344CB8AC3E}">
        <p14:creationId xmlns:p14="http://schemas.microsoft.com/office/powerpoint/2010/main" val="37502739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50</a:t>
            </a:fld>
            <a:endParaRPr lang="ko-KR" altLang="en-US" dirty="0"/>
          </a:p>
        </p:txBody>
      </p:sp>
    </p:spTree>
    <p:extLst>
      <p:ext uri="{BB962C8B-B14F-4D97-AF65-F5344CB8AC3E}">
        <p14:creationId xmlns:p14="http://schemas.microsoft.com/office/powerpoint/2010/main" val="34641774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51</a:t>
            </a:fld>
            <a:endParaRPr lang="ko-KR" altLang="en-US" dirty="0"/>
          </a:p>
        </p:txBody>
      </p:sp>
    </p:spTree>
    <p:extLst>
      <p:ext uri="{BB962C8B-B14F-4D97-AF65-F5344CB8AC3E}">
        <p14:creationId xmlns:p14="http://schemas.microsoft.com/office/powerpoint/2010/main" val="3809999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6</a:t>
            </a:fld>
            <a:endParaRPr lang="ko-KR" altLang="en-US" dirty="0"/>
          </a:p>
        </p:txBody>
      </p:sp>
    </p:spTree>
    <p:extLst>
      <p:ext uri="{BB962C8B-B14F-4D97-AF65-F5344CB8AC3E}">
        <p14:creationId xmlns:p14="http://schemas.microsoft.com/office/powerpoint/2010/main" val="6246774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2FEE106-D861-6343-96FF-5BF90692C3C7}" type="slidenum">
              <a:rPr lang="en-US" smtClean="0"/>
              <a:pPr/>
              <a:t>53</a:t>
            </a:fld>
            <a:endParaRPr lang="en-US" dirty="0"/>
          </a:p>
        </p:txBody>
      </p:sp>
    </p:spTree>
    <p:extLst>
      <p:ext uri="{BB962C8B-B14F-4D97-AF65-F5344CB8AC3E}">
        <p14:creationId xmlns:p14="http://schemas.microsoft.com/office/powerpoint/2010/main" val="2929621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7</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304300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8</a:t>
            </a:fld>
            <a:endParaRPr lang="ko-KR" altLang="en-US" dirty="0"/>
          </a:p>
        </p:txBody>
      </p:sp>
    </p:spTree>
    <p:extLst>
      <p:ext uri="{BB962C8B-B14F-4D97-AF65-F5344CB8AC3E}">
        <p14:creationId xmlns:p14="http://schemas.microsoft.com/office/powerpoint/2010/main" val="1164992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9</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028937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10</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2000226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pic>
        <p:nvPicPr>
          <p:cNvPr id="4" name="그림 3" descr="실외, 건물, 컴퓨터이(가) 표시된 사진&#10;&#10;자동 생성된 설명">
            <a:extLst>
              <a:ext uri="{FF2B5EF4-FFF2-40B4-BE49-F238E27FC236}">
                <a16:creationId xmlns:a16="http://schemas.microsoft.com/office/drawing/2014/main" id="{BFA0C30B-D799-40BF-A0A7-8685EC46E22A}"/>
              </a:ext>
            </a:extLst>
          </p:cNvPr>
          <p:cNvPicPr>
            <a:picLocks noChangeAspect="1"/>
          </p:cNvPicPr>
          <p:nvPr userDrawn="1"/>
        </p:nvPicPr>
        <p:blipFill>
          <a:blip r:embed="rId2"/>
          <a:stretch>
            <a:fillRect/>
          </a:stretch>
        </p:blipFill>
        <p:spPr>
          <a:xfrm>
            <a:off x="0" y="0"/>
            <a:ext cx="9906000" cy="6858000"/>
          </a:xfrm>
          <a:prstGeom prst="rect">
            <a:avLst/>
          </a:prstGeom>
        </p:spPr>
      </p:pic>
      <p:sp>
        <p:nvSpPr>
          <p:cNvPr id="9" name="Text Box 30">
            <a:extLst>
              <a:ext uri="{FF2B5EF4-FFF2-40B4-BE49-F238E27FC236}">
                <a16:creationId xmlns:a16="http://schemas.microsoft.com/office/drawing/2014/main" id="{71A00037-7C5A-4EBF-9192-C43A24C8C62D}"/>
              </a:ext>
            </a:extLst>
          </p:cNvPr>
          <p:cNvSpPr txBox="1">
            <a:spLocks noChangeArrowheads="1"/>
          </p:cNvSpPr>
          <p:nvPr userDrawn="1"/>
        </p:nvSpPr>
        <p:spPr bwMode="auto">
          <a:xfrm>
            <a:off x="7607441" y="-12310"/>
            <a:ext cx="2289174"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dirty="0">
                <a:solidFill>
                  <a:srgbClr val="FF0000"/>
                </a:solidFill>
                <a:latin typeface="+mj-ea"/>
                <a:ea typeface="+mj-ea"/>
              </a:rPr>
              <a:t>Strictly Private &amp; Confidential</a:t>
            </a:r>
          </a:p>
          <a:p>
            <a:pPr algn="r" fontAlgn="ctr">
              <a:spcBef>
                <a:spcPct val="50000"/>
              </a:spcBef>
              <a:buClr>
                <a:srgbClr val="0C2D83"/>
              </a:buClr>
              <a:defRPr/>
            </a:pPr>
            <a:r>
              <a:rPr lang="en-US" altLang="ko-KR" sz="1100" b="1" i="1" dirty="0">
                <a:solidFill>
                  <a:srgbClr val="FF0000"/>
                </a:solidFill>
                <a:latin typeface="+mj-ea"/>
                <a:ea typeface="+mj-ea"/>
              </a:rPr>
              <a:t>Draft</a:t>
            </a:r>
          </a:p>
        </p:txBody>
      </p:sp>
      <p:sp>
        <p:nvSpPr>
          <p:cNvPr id="2" name="Title 1"/>
          <p:cNvSpPr>
            <a:spLocks noGrp="1"/>
          </p:cNvSpPr>
          <p:nvPr>
            <p:ph type="ctrTitle" hasCustomPrompt="1"/>
          </p:nvPr>
        </p:nvSpPr>
        <p:spPr>
          <a:xfrm>
            <a:off x="204737" y="1346400"/>
            <a:ext cx="3826936" cy="3510000"/>
          </a:xfrm>
        </p:spPr>
        <p:txBody>
          <a:bodyPr anchor="t" anchorCtr="0"/>
          <a:lstStyle>
            <a:lvl1pPr algn="l">
              <a:defRPr sz="11000">
                <a:solidFill>
                  <a:schemeClr val="bg1"/>
                </a:solidFill>
              </a:defRPr>
            </a:lvl1pPr>
          </a:lstStyle>
          <a:p>
            <a:r>
              <a:rPr lang="en-GB" dirty="0"/>
              <a:t>Title slide 6</a:t>
            </a:r>
            <a:br>
              <a:rPr lang="en-GB" dirty="0"/>
            </a:br>
            <a:r>
              <a:rPr lang="en-GB" dirty="0"/>
              <a:t>no image</a:t>
            </a:r>
            <a:endParaRPr lang="en-US" dirty="0"/>
          </a:p>
        </p:txBody>
      </p:sp>
      <p:sp>
        <p:nvSpPr>
          <p:cNvPr id="7" name="Text Placeholder 3"/>
          <p:cNvSpPr>
            <a:spLocks noGrp="1"/>
          </p:cNvSpPr>
          <p:nvPr>
            <p:ph type="body" sz="quarter" idx="11"/>
          </p:nvPr>
        </p:nvSpPr>
        <p:spPr>
          <a:xfrm>
            <a:off x="225645" y="5036400"/>
            <a:ext cx="3815008"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편집합니다</a:t>
            </a:r>
          </a:p>
        </p:txBody>
      </p:sp>
      <p:sp>
        <p:nvSpPr>
          <p:cNvPr id="15" name="Shape 70">
            <a:extLst>
              <a:ext uri="{FF2B5EF4-FFF2-40B4-BE49-F238E27FC236}">
                <a16:creationId xmlns:a16="http://schemas.microsoft.com/office/drawing/2014/main" id="{CCAA154D-B1B9-4997-97EE-F1EAB91CF2CB}"/>
              </a:ext>
            </a:extLst>
          </p:cNvPr>
          <p:cNvSpPr>
            <a:spLocks noChangeAspect="1"/>
          </p:cNvSpPr>
          <p:nvPr userDrawn="1"/>
        </p:nvSpPr>
        <p:spPr>
          <a:xfrm>
            <a:off x="0" y="-1"/>
            <a:ext cx="4122694" cy="6858001"/>
          </a:xfrm>
          <a:prstGeom prst="rect">
            <a:avLst/>
          </a:prstGeom>
          <a:solidFill>
            <a:srgbClr val="00338D">
              <a:alpha val="55000"/>
            </a:srgbClr>
          </a:solidFill>
          <a:ln w="12700">
            <a:miter lim="400000"/>
          </a:ln>
        </p:spPr>
        <p:txBody>
          <a:bodyPr lIns="14287" tIns="14287" rIns="14287" bIns="14287" anchor="ctr"/>
          <a:lstStyle/>
          <a:p>
            <a:pPr algn="ctr">
              <a:defRPr sz="3000">
                <a:solidFill>
                  <a:srgbClr val="000000"/>
                </a:solidFill>
                <a:latin typeface="Helvetica Light"/>
                <a:ea typeface="Helvetica Light"/>
                <a:cs typeface="Helvetica Light"/>
                <a:sym typeface="Helvetica Light"/>
              </a:defRPr>
            </a:pPr>
            <a:endParaRPr sz="1125"/>
          </a:p>
        </p:txBody>
      </p:sp>
      <p:pic>
        <p:nvPicPr>
          <p:cNvPr id="17" name="그림 16">
            <a:extLst>
              <a:ext uri="{FF2B5EF4-FFF2-40B4-BE49-F238E27FC236}">
                <a16:creationId xmlns:a16="http://schemas.microsoft.com/office/drawing/2014/main" id="{3BF6DCAA-4201-4E20-A4C8-339B1C7C1F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5645" y="6031037"/>
            <a:ext cx="1434040" cy="343527"/>
          </a:xfrm>
          <a:prstGeom prst="rect">
            <a:avLst/>
          </a:prstGeom>
        </p:spPr>
      </p:pic>
    </p:spTree>
    <p:extLst>
      <p:ext uri="{BB962C8B-B14F-4D97-AF65-F5344CB8AC3E}">
        <p14:creationId xmlns:p14="http://schemas.microsoft.com/office/powerpoint/2010/main" val="448723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빈 화면">
    <p:bg>
      <p:bgPr>
        <a:solidFill>
          <a:schemeClr val="bg1"/>
        </a:solidFill>
        <a:effectLst/>
      </p:bgPr>
    </p:bg>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17D9B13C-88DF-4476-93ED-59BB7A9A0D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1634" y="6328676"/>
            <a:ext cx="811795" cy="198595"/>
          </a:xfrm>
          <a:prstGeom prst="rect">
            <a:avLst/>
          </a:prstGeom>
        </p:spPr>
      </p:pic>
      <p:sp>
        <p:nvSpPr>
          <p:cNvPr id="3" name="Shape 36">
            <a:extLst>
              <a:ext uri="{FF2B5EF4-FFF2-40B4-BE49-F238E27FC236}">
                <a16:creationId xmlns:a16="http://schemas.microsoft.com/office/drawing/2014/main" id="{A4498558-75D2-49A3-B7C6-9538D5154787}"/>
              </a:ext>
            </a:extLst>
          </p:cNvPr>
          <p:cNvSpPr/>
          <p:nvPr userDrawn="1"/>
        </p:nvSpPr>
        <p:spPr>
          <a:xfrm>
            <a:off x="1793137" y="6326686"/>
            <a:ext cx="5973232" cy="457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914400">
              <a:defRPr sz="800">
                <a:solidFill>
                  <a:srgbClr val="004C97"/>
                </a:solidFill>
                <a:latin typeface="Univers for KPMG"/>
                <a:ea typeface="Univers for KPMG"/>
                <a:cs typeface="Univers for KPMG"/>
                <a:sym typeface="Univers for KPMG"/>
              </a:defRPr>
            </a:lvl1pPr>
          </a:lstStyle>
          <a:p>
            <a:pPr>
              <a:defRPr/>
            </a:pPr>
            <a:r>
              <a:rPr lang="en-US" altLang="ko-KR" sz="600" u="none" dirty="0">
                <a:solidFill>
                  <a:schemeClr val="bg1">
                    <a:lumMod val="65000"/>
                  </a:schemeClr>
                </a:solidFill>
                <a:latin typeface="Univers 45 Light" pitchFamily="2" charset="0"/>
                <a:ea typeface="나눔고딕" panose="020B0600000101010101" charset="-127"/>
                <a:cs typeface="Arial" charset="0"/>
              </a:rPr>
              <a:t>© 2022 </a:t>
            </a:r>
            <a:r>
              <a:rPr kumimoji="1" lang="en-US" altLang="ko-KR" sz="600" dirty="0">
                <a:solidFill>
                  <a:schemeClr val="bg1">
                    <a:lumMod val="65000"/>
                  </a:schemeClr>
                </a:solidFill>
                <a:latin typeface="Univers 45 Light" pitchFamily="2" charset="0"/>
                <a:ea typeface="나눔고딕" panose="020B0600000101010101" charset="-127"/>
                <a:cs typeface="Arial" charset="0"/>
              </a:rPr>
              <a:t>KPMG Samjong Accounting Corp., </a:t>
            </a:r>
            <a:r>
              <a:rPr lang="en-US" altLang="ko-KR" sz="600" u="none" dirty="0">
                <a:solidFill>
                  <a:schemeClr val="bg1">
                    <a:lumMod val="65000"/>
                  </a:schemeClr>
                </a:solidFill>
                <a:latin typeface="Univers 45 Light" pitchFamily="2" charset="0"/>
                <a:ea typeface="나눔고딕" panose="020B0600000101010101" charset="-127"/>
                <a:cs typeface="Arial" charset="0"/>
              </a:rPr>
              <a:t>the Korean member firm of the KPMG network of independent member firms affiliated with KPMG International Cooperative (“KPMG International”), a Swiss entity. All rights reserved. Printed in Korea.</a:t>
            </a:r>
          </a:p>
        </p:txBody>
      </p:sp>
    </p:spTree>
    <p:extLst>
      <p:ext uri="{BB962C8B-B14F-4D97-AF65-F5344CB8AC3E}">
        <p14:creationId xmlns:p14="http://schemas.microsoft.com/office/powerpoint/2010/main" val="866569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787102EE-E436-4E3C-BDB4-4B691710519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
            <a:ext cx="9906000" cy="6857665"/>
          </a:xfrm>
          <a:prstGeom prst="rect">
            <a:avLst/>
          </a:prstGeom>
        </p:spPr>
      </p:pic>
      <p:sp>
        <p:nvSpPr>
          <p:cNvPr id="3" name="직사각형 2">
            <a:extLst>
              <a:ext uri="{FF2B5EF4-FFF2-40B4-BE49-F238E27FC236}">
                <a16:creationId xmlns:a16="http://schemas.microsoft.com/office/drawing/2014/main" id="{8E6A7F7D-BEED-4001-B7DC-A6686CDDB3D9}"/>
              </a:ext>
            </a:extLst>
          </p:cNvPr>
          <p:cNvSpPr/>
          <p:nvPr userDrawn="1"/>
        </p:nvSpPr>
        <p:spPr>
          <a:xfrm>
            <a:off x="0" y="-335"/>
            <a:ext cx="9906000" cy="6858000"/>
          </a:xfrm>
          <a:prstGeom prst="rect">
            <a:avLst/>
          </a:prstGeom>
          <a:solidFill>
            <a:srgbClr val="00338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dirty="0" err="1">
              <a:solidFill>
                <a:schemeClr val="bg1"/>
              </a:solidFill>
            </a:endParaRPr>
          </a:p>
        </p:txBody>
      </p:sp>
      <p:sp>
        <p:nvSpPr>
          <p:cNvPr id="4" name="Title 21">
            <a:extLst>
              <a:ext uri="{FF2B5EF4-FFF2-40B4-BE49-F238E27FC236}">
                <a16:creationId xmlns:a16="http://schemas.microsoft.com/office/drawing/2014/main" id="{32E34795-2937-470F-B9AD-0A34080F9DBE}"/>
              </a:ext>
            </a:extLst>
          </p:cNvPr>
          <p:cNvSpPr>
            <a:spLocks noGrp="1"/>
          </p:cNvSpPr>
          <p:nvPr>
            <p:ph type="title" hasCustomPrompt="1"/>
          </p:nvPr>
        </p:nvSpPr>
        <p:spPr>
          <a:xfrm>
            <a:off x="1027914" y="2103751"/>
            <a:ext cx="4727783" cy="2419264"/>
          </a:xfrm>
          <a:prstGeom prst="rect">
            <a:avLst/>
          </a:prstGeom>
        </p:spPr>
        <p:txBody>
          <a:bodyPr lIns="0" tIns="0" rIns="0" bIns="0" anchor="t" anchorCtr="0">
            <a:noAutofit/>
          </a:bodyPr>
          <a:lstStyle>
            <a:lvl1pPr algn="r">
              <a:lnSpc>
                <a:spcPts val="8493"/>
              </a:lnSpc>
              <a:spcBef>
                <a:spcPts val="923"/>
              </a:spcBef>
              <a:defRPr sz="8123" baseline="0">
                <a:solidFill>
                  <a:schemeClr val="bg1"/>
                </a:solidFill>
                <a:latin typeface="KPMG Extralight"/>
                <a:cs typeface="KPMG Extralight"/>
              </a:defRPr>
            </a:lvl1pPr>
          </a:lstStyle>
          <a:p>
            <a:r>
              <a:rPr lang="en-US" dirty="0"/>
              <a:t>Section divider one title style</a:t>
            </a:r>
          </a:p>
        </p:txBody>
      </p:sp>
      <p:sp>
        <p:nvSpPr>
          <p:cNvPr id="5" name="Rectangle 3">
            <a:extLst>
              <a:ext uri="{FF2B5EF4-FFF2-40B4-BE49-F238E27FC236}">
                <a16:creationId xmlns:a16="http://schemas.microsoft.com/office/drawing/2014/main" id="{CCC2EEBE-147F-4A40-9EAD-05C4291742FF}"/>
              </a:ext>
            </a:extLst>
          </p:cNvPr>
          <p:cNvSpPr>
            <a:spLocks/>
          </p:cNvSpPr>
          <p:nvPr userDrawn="1"/>
        </p:nvSpPr>
        <p:spPr bwMode="auto">
          <a:xfrm>
            <a:off x="0" y="2367840"/>
            <a:ext cx="1136452" cy="1231156"/>
          </a:xfrm>
          <a:prstGeom prst="rect">
            <a:avLst/>
          </a:prstGeom>
          <a:solidFill>
            <a:schemeClr val="bg1"/>
          </a:solidFill>
          <a:ln>
            <a:noFill/>
          </a:ln>
        </p:spPr>
        <p:txBody>
          <a:bodyPr lIns="19050" tIns="19050" rIns="19050" bIns="19050" anchor="ctr"/>
          <a:lstStyle>
            <a:lvl1pPr>
              <a:defRPr sz="2200" baseline="55000">
                <a:solidFill>
                  <a:srgbClr val="7B7B7B"/>
                </a:solidFill>
                <a:latin typeface="Open Sans" charset="0"/>
                <a:ea typeface="Open Sans" charset="0"/>
                <a:cs typeface="Open Sans" charset="0"/>
                <a:sym typeface="Open Sans" charset="0"/>
              </a:defRPr>
            </a:lvl1pPr>
            <a:lvl2pPr marL="742950" indent="-285750">
              <a:defRPr sz="2200" baseline="55000">
                <a:solidFill>
                  <a:srgbClr val="7B7B7B"/>
                </a:solidFill>
                <a:latin typeface="Open Sans" charset="0"/>
                <a:ea typeface="Open Sans" charset="0"/>
                <a:cs typeface="Open Sans" charset="0"/>
                <a:sym typeface="Open Sans" charset="0"/>
              </a:defRPr>
            </a:lvl2pPr>
            <a:lvl3pPr marL="1143000" indent="-228600">
              <a:defRPr sz="2200" baseline="55000">
                <a:solidFill>
                  <a:srgbClr val="7B7B7B"/>
                </a:solidFill>
                <a:latin typeface="Open Sans" charset="0"/>
                <a:ea typeface="Open Sans" charset="0"/>
                <a:cs typeface="Open Sans" charset="0"/>
                <a:sym typeface="Open Sans" charset="0"/>
              </a:defRPr>
            </a:lvl3pPr>
            <a:lvl4pPr marL="1600200" indent="-228600">
              <a:defRPr sz="2200" baseline="55000">
                <a:solidFill>
                  <a:srgbClr val="7B7B7B"/>
                </a:solidFill>
                <a:latin typeface="Open Sans" charset="0"/>
                <a:ea typeface="Open Sans" charset="0"/>
                <a:cs typeface="Open Sans" charset="0"/>
                <a:sym typeface="Open Sans" charset="0"/>
              </a:defRPr>
            </a:lvl4pPr>
            <a:lvl5pPr marL="2057400" indent="-228600">
              <a:defRPr sz="2200" baseline="55000">
                <a:solidFill>
                  <a:srgbClr val="7B7B7B"/>
                </a:solidFill>
                <a:latin typeface="Open Sans" charset="0"/>
                <a:ea typeface="Open Sans" charset="0"/>
                <a:cs typeface="Open Sans" charset="0"/>
                <a:sym typeface="Open Sans" charset="0"/>
              </a:defRPr>
            </a:lvl5pPr>
            <a:lvl6pPr marL="25146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6pPr>
            <a:lvl7pPr marL="29718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7pPr>
            <a:lvl8pPr marL="34290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8pPr>
            <a:lvl9pPr marL="38862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9pPr>
          </a:lstStyle>
          <a:p>
            <a:pPr algn="ctr" fontAlgn="auto">
              <a:spcBef>
                <a:spcPts val="0"/>
              </a:spcBef>
              <a:spcAft>
                <a:spcPts val="0"/>
              </a:spcAft>
            </a:pPr>
            <a:endParaRPr lang="en-US" altLang="en-US" sz="1200" baseline="0">
              <a:solidFill>
                <a:srgbClr val="FFFFFF"/>
              </a:solidFill>
              <a:latin typeface="Helvetica Light" charset="0"/>
              <a:ea typeface="Helvetica Light" charset="0"/>
              <a:cs typeface="Helvetica Light" charset="0"/>
              <a:sym typeface="Helvetica Light" charset="0"/>
            </a:endParaRPr>
          </a:p>
        </p:txBody>
      </p:sp>
      <p:sp>
        <p:nvSpPr>
          <p:cNvPr id="6" name="Line 2">
            <a:extLst>
              <a:ext uri="{FF2B5EF4-FFF2-40B4-BE49-F238E27FC236}">
                <a16:creationId xmlns:a16="http://schemas.microsoft.com/office/drawing/2014/main" id="{73CBED81-5CFD-44FB-92C5-6DC67EA85A83}"/>
              </a:ext>
            </a:extLst>
          </p:cNvPr>
          <p:cNvSpPr>
            <a:spLocks noChangeShapeType="1"/>
          </p:cNvSpPr>
          <p:nvPr userDrawn="1"/>
        </p:nvSpPr>
        <p:spPr bwMode="auto">
          <a:xfrm flipH="1">
            <a:off x="5864334" y="2378642"/>
            <a:ext cx="0" cy="4487044"/>
          </a:xfrm>
          <a:prstGeom prst="line">
            <a:avLst/>
          </a:prstGeom>
          <a:noFill/>
          <a:ln w="76200" cap="flat" cmpd="sng">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fontAlgn="auto">
              <a:spcBef>
                <a:spcPts val="0"/>
              </a:spcBef>
              <a:spcAft>
                <a:spcPts val="0"/>
              </a:spcAft>
              <a:defRPr/>
            </a:pPr>
            <a:endParaRPr lang="en-US" altLang="en-US" sz="1200">
              <a:solidFill>
                <a:srgbClr val="000000"/>
              </a:solidFill>
              <a:latin typeface="Helvetica Light" charset="0"/>
              <a:ea typeface="Helvetica Light" charset="0"/>
              <a:cs typeface="Helvetica Light" charset="0"/>
              <a:sym typeface="Helvetica Light" charset="0"/>
            </a:endParaRPr>
          </a:p>
        </p:txBody>
      </p:sp>
      <p:sp>
        <p:nvSpPr>
          <p:cNvPr id="10" name="Text Box 30">
            <a:extLst>
              <a:ext uri="{FF2B5EF4-FFF2-40B4-BE49-F238E27FC236}">
                <a16:creationId xmlns:a16="http://schemas.microsoft.com/office/drawing/2014/main" id="{6CE1AA10-F2B2-4B58-9275-3C34B88CC071}"/>
              </a:ext>
            </a:extLst>
          </p:cNvPr>
          <p:cNvSpPr txBox="1">
            <a:spLocks noChangeArrowheads="1"/>
          </p:cNvSpPr>
          <p:nvPr userDrawn="1"/>
        </p:nvSpPr>
        <p:spPr bwMode="auto">
          <a:xfrm>
            <a:off x="7607441" y="-12310"/>
            <a:ext cx="2289174"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kern="1200" dirty="0">
                <a:solidFill>
                  <a:srgbClr val="FF0000"/>
                </a:solidFill>
                <a:latin typeface="+mj-ea"/>
                <a:ea typeface="+mn-ea"/>
                <a:cs typeface="+mn-cs"/>
              </a:rPr>
              <a:t>Strictly Private &amp; Confidential</a:t>
            </a:r>
          </a:p>
          <a:p>
            <a:pPr algn="r" fontAlgn="ctr">
              <a:spcBef>
                <a:spcPct val="50000"/>
              </a:spcBef>
              <a:buClr>
                <a:srgbClr val="0C2D83"/>
              </a:buClr>
              <a:defRPr/>
            </a:pPr>
            <a:r>
              <a:rPr lang="en-US" altLang="ko-KR" sz="1100" b="1" i="1" kern="1200" dirty="0">
                <a:solidFill>
                  <a:srgbClr val="FF0000"/>
                </a:solidFill>
                <a:latin typeface="+mj-ea"/>
                <a:ea typeface="+mn-ea"/>
                <a:cs typeface="+mn-cs"/>
              </a:rPr>
              <a:t>Draft</a:t>
            </a:r>
          </a:p>
        </p:txBody>
      </p:sp>
      <p:pic>
        <p:nvPicPr>
          <p:cNvPr id="11" name="그림 10">
            <a:extLst>
              <a:ext uri="{FF2B5EF4-FFF2-40B4-BE49-F238E27FC236}">
                <a16:creationId xmlns:a16="http://schemas.microsoft.com/office/drawing/2014/main" id="{911D7E59-F69D-4DAF-ADE2-4E0F7E12D55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5645" y="6031037"/>
            <a:ext cx="1434040" cy="343527"/>
          </a:xfrm>
          <a:prstGeom prst="rect">
            <a:avLst/>
          </a:prstGeom>
        </p:spPr>
      </p:pic>
    </p:spTree>
    <p:extLst>
      <p:ext uri="{BB962C8B-B14F-4D97-AF65-F5344CB8AC3E}">
        <p14:creationId xmlns:p14="http://schemas.microsoft.com/office/powerpoint/2010/main" val="333363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id="{77154AD3-B463-46C3-9385-0E8D7EF57E34}"/>
              </a:ext>
            </a:extLst>
          </p:cNvPr>
          <p:cNvSpPr/>
          <p:nvPr userDrawn="1"/>
        </p:nvSpPr>
        <p:spPr>
          <a:xfrm>
            <a:off x="0" y="0"/>
            <a:ext cx="1572768"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706" dirty="0">
              <a:latin typeface="Univers for KPMG Light" panose="020B0403020202020204" pitchFamily="34" charset="0"/>
            </a:endParaRPr>
          </a:p>
        </p:txBody>
      </p:sp>
      <p:pic>
        <p:nvPicPr>
          <p:cNvPr id="4" name="Picture 15">
            <a:extLst>
              <a:ext uri="{FF2B5EF4-FFF2-40B4-BE49-F238E27FC236}">
                <a16:creationId xmlns:a16="http://schemas.microsoft.com/office/drawing/2014/main" id="{BC76B0D3-4C9E-46F1-94B7-6695CDF134B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807295" y="212810"/>
            <a:ext cx="939383" cy="457222"/>
          </a:xfrm>
          <a:prstGeom prst="rect">
            <a:avLst/>
          </a:prstGeom>
        </p:spPr>
      </p:pic>
      <p:sp>
        <p:nvSpPr>
          <p:cNvPr id="5" name="제목 2">
            <a:extLst>
              <a:ext uri="{FF2B5EF4-FFF2-40B4-BE49-F238E27FC236}">
                <a16:creationId xmlns:a16="http://schemas.microsoft.com/office/drawing/2014/main" id="{090817C9-3AC8-4AC2-ADD5-4EEAABAD94F0}"/>
              </a:ext>
            </a:extLst>
          </p:cNvPr>
          <p:cNvSpPr>
            <a:spLocks noGrp="1"/>
          </p:cNvSpPr>
          <p:nvPr>
            <p:ph type="title"/>
          </p:nvPr>
        </p:nvSpPr>
        <p:spPr>
          <a:xfrm>
            <a:off x="2193858" y="1335025"/>
            <a:ext cx="6703200" cy="3697200"/>
          </a:xfrm>
        </p:spPr>
        <p:txBody>
          <a:bodyPr lIns="90000"/>
          <a:lstStyle>
            <a:lvl1pPr marL="0" algn="l" defTabSz="895317" rtl="0" eaLnBrk="1" latinLnBrk="1" hangingPunct="1">
              <a:lnSpc>
                <a:spcPct val="100000"/>
              </a:lnSpc>
              <a:defRPr lang="ko-KR" altLang="en-US" sz="4700" b="0" i="0" kern="0" dirty="0">
                <a:solidFill>
                  <a:schemeClr val="accent1"/>
                </a:solidFill>
                <a:latin typeface="KPMG Extralight"/>
                <a:ea typeface="+mn-ea"/>
                <a:cs typeface="KPMG Extralight"/>
              </a:defRPr>
            </a:lvl1pPr>
          </a:lstStyle>
          <a:p>
            <a:r>
              <a:rPr lang="ko-KR" altLang="en-US" dirty="0"/>
              <a:t>마스터 제목 스타일 편집</a:t>
            </a:r>
          </a:p>
        </p:txBody>
      </p:sp>
    </p:spTree>
    <p:extLst>
      <p:ext uri="{BB962C8B-B14F-4D97-AF65-F5344CB8AC3E}">
        <p14:creationId xmlns:p14="http://schemas.microsoft.com/office/powerpoint/2010/main" val="4116777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DIVIDER 3">
    <p:bg>
      <p:bgRef idx="1001">
        <a:schemeClr val="bg1"/>
      </p:bgRef>
    </p:bg>
    <p:spTree>
      <p:nvGrpSpPr>
        <p:cNvPr id="1" name=""/>
        <p:cNvGrpSpPr/>
        <p:nvPr/>
      </p:nvGrpSpPr>
      <p:grpSpPr>
        <a:xfrm>
          <a:off x="0" y="0"/>
          <a:ext cx="0" cy="0"/>
          <a:chOff x="0" y="0"/>
          <a:chExt cx="0" cy="0"/>
        </a:xfrm>
      </p:grpSpPr>
      <p:sp>
        <p:nvSpPr>
          <p:cNvPr id="5" name="object 4"/>
          <p:cNvSpPr/>
          <p:nvPr userDrawn="1"/>
        </p:nvSpPr>
        <p:spPr>
          <a:xfrm>
            <a:off x="-1" y="0"/>
            <a:ext cx="4124499"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562" dirty="0">
              <a:latin typeface="Univers for KPMG Light" panose="020B0403020202020204" pitchFamily="34" charset="0"/>
            </a:endParaRPr>
          </a:p>
        </p:txBody>
      </p:sp>
      <p:sp>
        <p:nvSpPr>
          <p:cNvPr id="7" name="Text Box 30">
            <a:extLst>
              <a:ext uri="{FF2B5EF4-FFF2-40B4-BE49-F238E27FC236}">
                <a16:creationId xmlns:a16="http://schemas.microsoft.com/office/drawing/2014/main" id="{782B8B31-E996-4A08-80B1-5FA2CE26D697}"/>
              </a:ext>
            </a:extLst>
          </p:cNvPr>
          <p:cNvSpPr txBox="1">
            <a:spLocks noChangeArrowheads="1"/>
          </p:cNvSpPr>
          <p:nvPr userDrawn="1"/>
        </p:nvSpPr>
        <p:spPr bwMode="auto">
          <a:xfrm>
            <a:off x="7426061" y="0"/>
            <a:ext cx="2479939"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kern="1200" dirty="0">
                <a:solidFill>
                  <a:srgbClr val="FF0000"/>
                </a:solidFill>
                <a:latin typeface="+mj-ea"/>
                <a:ea typeface="+mn-ea"/>
                <a:cs typeface="+mn-cs"/>
              </a:rPr>
              <a:t>Strictly Private &amp; Confidential</a:t>
            </a:r>
          </a:p>
          <a:p>
            <a:pPr algn="r" fontAlgn="ctr">
              <a:spcBef>
                <a:spcPct val="50000"/>
              </a:spcBef>
              <a:buClr>
                <a:srgbClr val="0C2D83"/>
              </a:buClr>
              <a:defRPr/>
            </a:pPr>
            <a:r>
              <a:rPr lang="en-US" altLang="ko-KR" sz="1100" b="1" i="1" kern="1200" dirty="0">
                <a:solidFill>
                  <a:srgbClr val="FF0000"/>
                </a:solidFill>
                <a:latin typeface="+mj-ea"/>
                <a:ea typeface="+mn-ea"/>
                <a:cs typeface="+mn-cs"/>
              </a:rPr>
              <a:t>Draft</a:t>
            </a:r>
          </a:p>
        </p:txBody>
      </p:sp>
      <p:pic>
        <p:nvPicPr>
          <p:cNvPr id="6" name="그림 5">
            <a:extLst>
              <a:ext uri="{FF2B5EF4-FFF2-40B4-BE49-F238E27FC236}">
                <a16:creationId xmlns:a16="http://schemas.microsoft.com/office/drawing/2014/main" id="{0AB67A31-89F6-4A8D-A2E5-17439A8CA3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645" y="6031037"/>
            <a:ext cx="1434040" cy="343527"/>
          </a:xfrm>
          <a:prstGeom prst="rect">
            <a:avLst/>
          </a:prstGeom>
        </p:spPr>
      </p:pic>
    </p:spTree>
    <p:extLst>
      <p:ext uri="{BB962C8B-B14F-4D97-AF65-F5344CB8AC3E}">
        <p14:creationId xmlns:p14="http://schemas.microsoft.com/office/powerpoint/2010/main" val="408403392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사용자 지정 레이아웃">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507000" y="187200"/>
            <a:ext cx="9309300" cy="241200"/>
          </a:xfrm>
        </p:spPr>
        <p:txBody>
          <a:bodyPr/>
          <a:lstStyle>
            <a:lvl1pPr>
              <a:defRPr sz="2200">
                <a:latin typeface="KPMG Extralight" panose="020B0303030202040204" pitchFamily="34" charset="0"/>
              </a:defRPr>
            </a:lvl1pPr>
            <a:lvl2pPr>
              <a:defRPr sz="2200">
                <a:latin typeface="KPMG Extralight" panose="020B0303030202040204" pitchFamily="34" charset="0"/>
              </a:defRPr>
            </a:lvl2pPr>
          </a:lstStyle>
          <a:p>
            <a:pPr lvl="0"/>
            <a:r>
              <a:rPr lang="ko-KR" altLang="en-US" dirty="0"/>
              <a:t>마스터 텍스트 스타일을 편집합니다</a:t>
            </a:r>
          </a:p>
          <a:p>
            <a:pPr lvl="1"/>
            <a:endParaRPr lang="ko-KR" altLang="en-US" dirty="0"/>
          </a:p>
        </p:txBody>
      </p:sp>
      <p:sp>
        <p:nvSpPr>
          <p:cNvPr id="5" name="텍스트 개체 틀 4"/>
          <p:cNvSpPr>
            <a:spLocks noGrp="1"/>
          </p:cNvSpPr>
          <p:nvPr>
            <p:ph type="body" sz="quarter" idx="11"/>
          </p:nvPr>
        </p:nvSpPr>
        <p:spPr>
          <a:xfrm>
            <a:off x="507000" y="432000"/>
            <a:ext cx="9309300" cy="723600"/>
          </a:xfrm>
        </p:spPr>
        <p:txBody>
          <a:bodyPr/>
          <a:lstStyle>
            <a:lvl1pPr>
              <a:defRPr sz="4800">
                <a:latin typeface="KPMG Extralight" panose="020B0303030202040204" pitchFamily="34" charset="0"/>
              </a:defRPr>
            </a:lvl1pPr>
            <a:lvl2pPr>
              <a:defRPr sz="4800"/>
            </a:lvl2pPr>
            <a:lvl3pPr>
              <a:defRPr sz="4800"/>
            </a:lvl3pPr>
            <a:lvl4pPr>
              <a:defRPr sz="4800"/>
            </a:lvl4pPr>
            <a:lvl5pPr>
              <a:defRPr sz="4800"/>
            </a:lvl5pPr>
          </a:lstStyle>
          <a:p>
            <a:pPr lvl="0"/>
            <a:r>
              <a:rPr lang="ko-KR" altLang="en-US" dirty="0"/>
              <a:t>마스터 텍스트 스타일을</a:t>
            </a:r>
          </a:p>
        </p:txBody>
      </p:sp>
      <p:pic>
        <p:nvPicPr>
          <p:cNvPr id="4" name="그림 3">
            <a:extLst>
              <a:ext uri="{FF2B5EF4-FFF2-40B4-BE49-F238E27FC236}">
                <a16:creationId xmlns:a16="http://schemas.microsoft.com/office/drawing/2014/main" id="{6A50FF80-52E8-4236-A6AC-5EEEF10CEB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1634" y="6328676"/>
            <a:ext cx="811795" cy="198595"/>
          </a:xfrm>
          <a:prstGeom prst="rect">
            <a:avLst/>
          </a:prstGeom>
        </p:spPr>
      </p:pic>
      <p:sp>
        <p:nvSpPr>
          <p:cNvPr id="6" name="Shape 36">
            <a:extLst>
              <a:ext uri="{FF2B5EF4-FFF2-40B4-BE49-F238E27FC236}">
                <a16:creationId xmlns:a16="http://schemas.microsoft.com/office/drawing/2014/main" id="{7D08243C-9286-4E46-AB25-994632268AA0}"/>
              </a:ext>
            </a:extLst>
          </p:cNvPr>
          <p:cNvSpPr/>
          <p:nvPr userDrawn="1"/>
        </p:nvSpPr>
        <p:spPr>
          <a:xfrm>
            <a:off x="1793137" y="6326686"/>
            <a:ext cx="5973232" cy="457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914400">
              <a:defRPr sz="800">
                <a:solidFill>
                  <a:srgbClr val="004C97"/>
                </a:solidFill>
                <a:latin typeface="Univers for KPMG"/>
                <a:ea typeface="Univers for KPMG"/>
                <a:cs typeface="Univers for KPMG"/>
                <a:sym typeface="Univers for KPMG"/>
              </a:defRPr>
            </a:lvl1pPr>
          </a:lstStyle>
          <a:p>
            <a:pPr>
              <a:defRPr/>
            </a:pPr>
            <a:r>
              <a:rPr lang="en-US" altLang="ko-KR" sz="600" u="none" dirty="0">
                <a:solidFill>
                  <a:schemeClr val="bg1">
                    <a:lumMod val="65000"/>
                  </a:schemeClr>
                </a:solidFill>
                <a:latin typeface="Univers 45 Light" pitchFamily="2" charset="0"/>
                <a:ea typeface="나눔고딕" panose="020B0600000101010101" charset="-127"/>
                <a:cs typeface="Arial" charset="0"/>
              </a:rPr>
              <a:t>© 2022 </a:t>
            </a:r>
            <a:r>
              <a:rPr kumimoji="1" lang="en-US" altLang="ko-KR" sz="600" dirty="0">
                <a:solidFill>
                  <a:schemeClr val="bg1">
                    <a:lumMod val="65000"/>
                  </a:schemeClr>
                </a:solidFill>
                <a:latin typeface="Univers 45 Light" pitchFamily="2" charset="0"/>
                <a:ea typeface="나눔고딕" panose="020B0600000101010101" charset="-127"/>
                <a:cs typeface="Arial" charset="0"/>
              </a:rPr>
              <a:t>KPMG Samjong Accounting Corp., </a:t>
            </a:r>
            <a:r>
              <a:rPr lang="en-US" altLang="ko-KR" sz="600" u="none" dirty="0">
                <a:solidFill>
                  <a:schemeClr val="bg1">
                    <a:lumMod val="65000"/>
                  </a:schemeClr>
                </a:solidFill>
                <a:latin typeface="Univers 45 Light" pitchFamily="2" charset="0"/>
                <a:ea typeface="나눔고딕" panose="020B0600000101010101" charset="-127"/>
                <a:cs typeface="Arial" charset="0"/>
              </a:rPr>
              <a:t>the Korean member firm of the KPMG network of independent member firms affiliated with KPMG International Cooperative (“KPMG International”), a Swiss entity. All rights reserved. Printed in Korea.</a:t>
            </a:r>
          </a:p>
        </p:txBody>
      </p:sp>
    </p:spTree>
    <p:extLst>
      <p:ext uri="{BB962C8B-B14F-4D97-AF65-F5344CB8AC3E}">
        <p14:creationId xmlns:p14="http://schemas.microsoft.com/office/powerpoint/2010/main" val="3846170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사용자 지정 레이아웃">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507000" y="187200"/>
            <a:ext cx="9309300" cy="241200"/>
          </a:xfrm>
        </p:spPr>
        <p:txBody>
          <a:bodyPr/>
          <a:lstStyle>
            <a:lvl1pPr>
              <a:defRPr sz="2200">
                <a:latin typeface="KPMG Extralight" panose="020B0303030202040204" pitchFamily="34" charset="0"/>
              </a:defRPr>
            </a:lvl1pPr>
            <a:lvl2pPr>
              <a:defRPr sz="2200">
                <a:latin typeface="KPMG Extralight" panose="020B0303030202040204" pitchFamily="34" charset="0"/>
              </a:defRPr>
            </a:lvl2pPr>
          </a:lstStyle>
          <a:p>
            <a:pPr lvl="0"/>
            <a:r>
              <a:rPr lang="ko-KR" altLang="en-US" dirty="0"/>
              <a:t>마스터 텍스트 스타일을 편집합니다</a:t>
            </a:r>
          </a:p>
          <a:p>
            <a:pPr lvl="1"/>
            <a:endParaRPr lang="ko-KR" altLang="en-US" dirty="0"/>
          </a:p>
        </p:txBody>
      </p:sp>
      <p:sp>
        <p:nvSpPr>
          <p:cNvPr id="5" name="텍스트 개체 틀 4"/>
          <p:cNvSpPr>
            <a:spLocks noGrp="1"/>
          </p:cNvSpPr>
          <p:nvPr>
            <p:ph type="body" sz="quarter" idx="11"/>
          </p:nvPr>
        </p:nvSpPr>
        <p:spPr>
          <a:xfrm>
            <a:off x="507000" y="432000"/>
            <a:ext cx="9309300" cy="723600"/>
          </a:xfrm>
        </p:spPr>
        <p:txBody>
          <a:bodyPr/>
          <a:lstStyle>
            <a:lvl1pPr>
              <a:defRPr sz="4800">
                <a:latin typeface="KPMG Extralight" panose="020B0303030202040204" pitchFamily="34" charset="0"/>
              </a:defRPr>
            </a:lvl1pPr>
            <a:lvl2pPr>
              <a:defRPr sz="4800"/>
            </a:lvl2pPr>
            <a:lvl3pPr>
              <a:defRPr sz="4800"/>
            </a:lvl3pPr>
            <a:lvl4pPr>
              <a:defRPr sz="4800"/>
            </a:lvl4pPr>
            <a:lvl5pPr>
              <a:defRPr sz="4800"/>
            </a:lvl5pPr>
          </a:lstStyle>
          <a:p>
            <a:pPr lvl="0"/>
            <a:r>
              <a:rPr lang="ko-KR" altLang="en-US" dirty="0"/>
              <a:t>마스터 텍스트 스타일을</a:t>
            </a:r>
          </a:p>
        </p:txBody>
      </p:sp>
      <p:pic>
        <p:nvPicPr>
          <p:cNvPr id="4" name="그림 3">
            <a:extLst>
              <a:ext uri="{FF2B5EF4-FFF2-40B4-BE49-F238E27FC236}">
                <a16:creationId xmlns:a16="http://schemas.microsoft.com/office/drawing/2014/main" id="{7EE64678-288E-4D7E-8697-26E4BD1286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1634" y="6328676"/>
            <a:ext cx="811795" cy="198595"/>
          </a:xfrm>
          <a:prstGeom prst="rect">
            <a:avLst/>
          </a:prstGeom>
        </p:spPr>
      </p:pic>
      <p:sp>
        <p:nvSpPr>
          <p:cNvPr id="6" name="Shape 36">
            <a:extLst>
              <a:ext uri="{FF2B5EF4-FFF2-40B4-BE49-F238E27FC236}">
                <a16:creationId xmlns:a16="http://schemas.microsoft.com/office/drawing/2014/main" id="{052A649D-D902-4398-A00B-5033871A940C}"/>
              </a:ext>
            </a:extLst>
          </p:cNvPr>
          <p:cNvSpPr/>
          <p:nvPr userDrawn="1"/>
        </p:nvSpPr>
        <p:spPr>
          <a:xfrm>
            <a:off x="1793137" y="6326686"/>
            <a:ext cx="5973232" cy="457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914400">
              <a:defRPr sz="800">
                <a:solidFill>
                  <a:srgbClr val="004C97"/>
                </a:solidFill>
                <a:latin typeface="Univers for KPMG"/>
                <a:ea typeface="Univers for KPMG"/>
                <a:cs typeface="Univers for KPMG"/>
                <a:sym typeface="Univers for KPMG"/>
              </a:defRPr>
            </a:lvl1pPr>
          </a:lstStyle>
          <a:p>
            <a:pPr>
              <a:defRPr/>
            </a:pPr>
            <a:r>
              <a:rPr lang="en-US" altLang="ko-KR" sz="600" u="none" dirty="0">
                <a:solidFill>
                  <a:schemeClr val="bg1">
                    <a:lumMod val="65000"/>
                  </a:schemeClr>
                </a:solidFill>
                <a:latin typeface="Univers 45 Light" pitchFamily="2" charset="0"/>
                <a:ea typeface="나눔고딕" panose="020B0600000101010101" charset="-127"/>
                <a:cs typeface="Arial" charset="0"/>
              </a:rPr>
              <a:t>© 2022 </a:t>
            </a:r>
            <a:r>
              <a:rPr kumimoji="1" lang="en-US" altLang="ko-KR" sz="600" dirty="0">
                <a:solidFill>
                  <a:schemeClr val="bg1">
                    <a:lumMod val="65000"/>
                  </a:schemeClr>
                </a:solidFill>
                <a:latin typeface="Univers 45 Light" pitchFamily="2" charset="0"/>
                <a:ea typeface="나눔고딕" panose="020B0600000101010101" charset="-127"/>
                <a:cs typeface="Arial" charset="0"/>
              </a:rPr>
              <a:t>KPMG Samjong Accounting Corp., </a:t>
            </a:r>
            <a:r>
              <a:rPr lang="en-US" altLang="ko-KR" sz="600" u="none" dirty="0">
                <a:solidFill>
                  <a:schemeClr val="bg1">
                    <a:lumMod val="65000"/>
                  </a:schemeClr>
                </a:solidFill>
                <a:latin typeface="Univers 45 Light" pitchFamily="2" charset="0"/>
                <a:ea typeface="나눔고딕" panose="020B0600000101010101" charset="-127"/>
                <a:cs typeface="Arial" charset="0"/>
              </a:rPr>
              <a:t>the Korean member firm of the KPMG network of independent member firms affiliated with KPMG International Cooperative (“KPMG International”), a Swiss entity. All rights reserved. Printed in Korea.</a:t>
            </a:r>
          </a:p>
        </p:txBody>
      </p:sp>
    </p:spTree>
    <p:extLst>
      <p:ext uri="{BB962C8B-B14F-4D97-AF65-F5344CB8AC3E}">
        <p14:creationId xmlns:p14="http://schemas.microsoft.com/office/powerpoint/2010/main" val="173673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5" name="Title 4"/>
          <p:cNvSpPr>
            <a:spLocks noGrp="1"/>
          </p:cNvSpPr>
          <p:nvPr>
            <p:ph type="title"/>
          </p:nvPr>
        </p:nvSpPr>
        <p:spPr>
          <a:xfrm>
            <a:off x="825504" y="432910"/>
            <a:ext cx="8272198" cy="577289"/>
          </a:xfrm>
        </p:spPr>
        <p:txBody>
          <a:bodyPr/>
          <a:lstStyle>
            <a:lvl1pPr>
              <a:defRPr>
                <a:solidFill>
                  <a:schemeClr val="tx2"/>
                </a:solidFill>
              </a:defRPr>
            </a:lvl1pPr>
          </a:lstStyle>
          <a:p>
            <a:r>
              <a:rPr lang="fr-FR"/>
              <a:t>Modifiez le style du titre</a:t>
            </a:r>
            <a:endParaRPr lang="en-US" dirty="0"/>
          </a:p>
        </p:txBody>
      </p:sp>
      <p:pic>
        <p:nvPicPr>
          <p:cNvPr id="3" name="그림 2">
            <a:extLst>
              <a:ext uri="{FF2B5EF4-FFF2-40B4-BE49-F238E27FC236}">
                <a16:creationId xmlns:a16="http://schemas.microsoft.com/office/drawing/2014/main" id="{8554C885-8318-4B1C-BCCD-2435BD97D0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1634" y="6328676"/>
            <a:ext cx="811795" cy="198595"/>
          </a:xfrm>
          <a:prstGeom prst="rect">
            <a:avLst/>
          </a:prstGeom>
        </p:spPr>
      </p:pic>
      <p:sp>
        <p:nvSpPr>
          <p:cNvPr id="4" name="Shape 36">
            <a:extLst>
              <a:ext uri="{FF2B5EF4-FFF2-40B4-BE49-F238E27FC236}">
                <a16:creationId xmlns:a16="http://schemas.microsoft.com/office/drawing/2014/main" id="{BFDED730-3D71-4AB1-BF66-58B9FCB796A9}"/>
              </a:ext>
            </a:extLst>
          </p:cNvPr>
          <p:cNvSpPr/>
          <p:nvPr userDrawn="1"/>
        </p:nvSpPr>
        <p:spPr>
          <a:xfrm>
            <a:off x="1793137" y="6326686"/>
            <a:ext cx="5973232" cy="457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914400">
              <a:defRPr sz="800">
                <a:solidFill>
                  <a:srgbClr val="004C97"/>
                </a:solidFill>
                <a:latin typeface="Univers for KPMG"/>
                <a:ea typeface="Univers for KPMG"/>
                <a:cs typeface="Univers for KPMG"/>
                <a:sym typeface="Univers for KPMG"/>
              </a:defRPr>
            </a:lvl1pPr>
          </a:lstStyle>
          <a:p>
            <a:pPr>
              <a:defRPr/>
            </a:pPr>
            <a:r>
              <a:rPr lang="en-US" altLang="ko-KR" sz="600" u="none" dirty="0">
                <a:solidFill>
                  <a:schemeClr val="bg1">
                    <a:lumMod val="65000"/>
                  </a:schemeClr>
                </a:solidFill>
                <a:latin typeface="Univers 45 Light" pitchFamily="2" charset="0"/>
                <a:ea typeface="나눔고딕" panose="020B0600000101010101" charset="-127"/>
                <a:cs typeface="Arial" charset="0"/>
              </a:rPr>
              <a:t>© 2022 </a:t>
            </a:r>
            <a:r>
              <a:rPr kumimoji="1" lang="en-US" altLang="ko-KR" sz="600" dirty="0">
                <a:solidFill>
                  <a:schemeClr val="bg1">
                    <a:lumMod val="65000"/>
                  </a:schemeClr>
                </a:solidFill>
                <a:latin typeface="Univers 45 Light" pitchFamily="2" charset="0"/>
                <a:ea typeface="나눔고딕" panose="020B0600000101010101" charset="-127"/>
                <a:cs typeface="Arial" charset="0"/>
              </a:rPr>
              <a:t>KPMG Samjong Accounting Corp., </a:t>
            </a:r>
            <a:r>
              <a:rPr lang="en-US" altLang="ko-KR" sz="600" u="none" dirty="0">
                <a:solidFill>
                  <a:schemeClr val="bg1">
                    <a:lumMod val="65000"/>
                  </a:schemeClr>
                </a:solidFill>
                <a:latin typeface="Univers 45 Light" pitchFamily="2" charset="0"/>
                <a:ea typeface="나눔고딕" panose="020B0600000101010101" charset="-127"/>
                <a:cs typeface="Arial" charset="0"/>
              </a:rPr>
              <a:t>the Korean member firm of the KPMG network of independent member firms affiliated with KPMG International Cooperative (“KPMG International”), a Swiss entity. All rights reserved. Printed in Korea.</a:t>
            </a:r>
          </a:p>
        </p:txBody>
      </p:sp>
    </p:spTree>
    <p:extLst>
      <p:ext uri="{BB962C8B-B14F-4D97-AF65-F5344CB8AC3E}">
        <p14:creationId xmlns:p14="http://schemas.microsoft.com/office/powerpoint/2010/main" val="3633824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5600" y="451575"/>
            <a:ext cx="8254800" cy="723600"/>
          </a:xfrm>
          <a:prstGeom prst="rect">
            <a:avLst/>
          </a:prstGeom>
        </p:spPr>
        <p:txBody>
          <a:bodyPr vert="horz" lIns="0" tIns="0" rIns="0" bIns="0" rtlCol="0" anchor="t" anchorCtr="0">
            <a:noAutofit/>
          </a:bodyPr>
          <a:lstStyle/>
          <a:p>
            <a:r>
              <a:rPr lang="ko-KR" altLang="en-US"/>
              <a:t>마스터 제목 스타일 편집</a:t>
            </a:r>
            <a:endParaRPr lang="en-US" dirty="0"/>
          </a:p>
        </p:txBody>
      </p:sp>
      <p:sp>
        <p:nvSpPr>
          <p:cNvPr id="3" name="Text Placeholder 2"/>
          <p:cNvSpPr>
            <a:spLocks noGrp="1"/>
          </p:cNvSpPr>
          <p:nvPr>
            <p:ph type="body" idx="1"/>
          </p:nvPr>
        </p:nvSpPr>
        <p:spPr>
          <a:xfrm>
            <a:off x="825600" y="1422400"/>
            <a:ext cx="8254800" cy="4604400"/>
          </a:xfrm>
          <a:prstGeom prst="rect">
            <a:avLst/>
          </a:prstGeom>
        </p:spPr>
        <p:txBody>
          <a:bodyPr vert="horz" lIns="0" tIns="0" rIns="0" bIns="0" rtlCol="0" anchor="t" anchorCtr="0">
            <a:no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29" name="Shape 8"/>
          <p:cNvSpPr txBox="1">
            <a:spLocks/>
          </p:cNvSpPr>
          <p:nvPr userDrawn="1"/>
        </p:nvSpPr>
        <p:spPr>
          <a:xfrm>
            <a:off x="8701088"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맑은 고딕" panose="020B0503020000020004" pitchFamily="50" charset="-127"/>
                <a:cs typeface="Arial" panose="020B0604020202020204" pitchFamily="34" charset="0"/>
              </a:rPr>
              <a:pPr algn="r"/>
              <a:t>‹#›</a:t>
            </a:fld>
            <a:endParaRPr lang="en-US" sz="900" dirty="0">
              <a:solidFill>
                <a:schemeClr val="tx2"/>
              </a:solidFill>
              <a:latin typeface="+mn-lt"/>
              <a:ea typeface="맑은 고딕" panose="020B0503020000020004" pitchFamily="50" charset="-127"/>
              <a:cs typeface="Arial" panose="020B0604020202020204" pitchFamily="34" charset="0"/>
            </a:endParaRPr>
          </a:p>
        </p:txBody>
      </p:sp>
      <p:grpSp>
        <p:nvGrpSpPr>
          <p:cNvPr id="10" name="그룹 9">
            <a:extLst>
              <a:ext uri="{FF2B5EF4-FFF2-40B4-BE49-F238E27FC236}">
                <a16:creationId xmlns:a16="http://schemas.microsoft.com/office/drawing/2014/main" id="{452FC808-79BB-4023-A362-1132A01C86CD}"/>
              </a:ext>
            </a:extLst>
          </p:cNvPr>
          <p:cNvGrpSpPr/>
          <p:nvPr userDrawn="1"/>
        </p:nvGrpSpPr>
        <p:grpSpPr>
          <a:xfrm>
            <a:off x="-1119893" y="129406"/>
            <a:ext cx="1003183" cy="6553630"/>
            <a:chOff x="-1119893" y="129406"/>
            <a:chExt cx="1003183" cy="6553630"/>
          </a:xfrm>
        </p:grpSpPr>
        <p:sp>
          <p:nvSpPr>
            <p:cNvPr id="11" name="Rectangle 34">
              <a:extLst>
                <a:ext uri="{FF2B5EF4-FFF2-40B4-BE49-F238E27FC236}">
                  <a16:creationId xmlns:a16="http://schemas.microsoft.com/office/drawing/2014/main" id="{DF0627F6-5773-4EB2-A376-B159880A9DBE}"/>
                </a:ext>
              </a:extLst>
            </p:cNvPr>
            <p:cNvSpPr/>
            <p:nvPr userDrawn="1"/>
          </p:nvSpPr>
          <p:spPr>
            <a:xfrm>
              <a:off x="-1117316" y="129406"/>
              <a:ext cx="1000606" cy="468000"/>
            </a:xfrm>
            <a:prstGeom prst="rect">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KPMG Blue</a:t>
              </a:r>
            </a:p>
            <a:p>
              <a:pPr algn="ctr"/>
              <a:r>
                <a:rPr lang="en-US" sz="800" b="1" dirty="0">
                  <a:latin typeface="맑은 고딕" panose="020B0503020000020004" pitchFamily="50" charset="-127"/>
                  <a:ea typeface="맑은 고딕" panose="020B0503020000020004" pitchFamily="50" charset="-127"/>
                  <a:cs typeface="Univers for KPMG Cond"/>
                </a:rPr>
                <a:t>0 / 51 / 141</a:t>
              </a:r>
            </a:p>
          </p:txBody>
        </p:sp>
        <p:sp>
          <p:nvSpPr>
            <p:cNvPr id="12" name="Rectangle 35">
              <a:extLst>
                <a:ext uri="{FF2B5EF4-FFF2-40B4-BE49-F238E27FC236}">
                  <a16:creationId xmlns:a16="http://schemas.microsoft.com/office/drawing/2014/main" id="{388B2BBA-F267-41C8-92D0-579081E000EF}"/>
                </a:ext>
              </a:extLst>
            </p:cNvPr>
            <p:cNvSpPr/>
            <p:nvPr userDrawn="1"/>
          </p:nvSpPr>
          <p:spPr>
            <a:xfrm>
              <a:off x="-1117316" y="640893"/>
              <a:ext cx="1000606" cy="468000"/>
            </a:xfrm>
            <a:prstGeom prst="rect">
              <a:avLst/>
            </a:prstGeom>
            <a:solidFill>
              <a:srgbClr val="005EB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Medium Blue</a:t>
              </a:r>
            </a:p>
            <a:p>
              <a:pPr algn="ctr"/>
              <a:r>
                <a:rPr lang="en-US" sz="800" b="1" dirty="0">
                  <a:latin typeface="맑은 고딕" panose="020B0503020000020004" pitchFamily="50" charset="-127"/>
                  <a:ea typeface="맑은 고딕" panose="020B0503020000020004" pitchFamily="50" charset="-127"/>
                  <a:cs typeface="Univers for KPMG Cond"/>
                </a:rPr>
                <a:t>0 / 94 / 184</a:t>
              </a:r>
            </a:p>
          </p:txBody>
        </p:sp>
        <p:sp>
          <p:nvSpPr>
            <p:cNvPr id="13" name="Rectangle 36">
              <a:extLst>
                <a:ext uri="{FF2B5EF4-FFF2-40B4-BE49-F238E27FC236}">
                  <a16:creationId xmlns:a16="http://schemas.microsoft.com/office/drawing/2014/main" id="{B9C22D10-9382-4511-8D31-851F3990946C}"/>
                </a:ext>
              </a:extLst>
            </p:cNvPr>
            <p:cNvSpPr/>
            <p:nvPr userDrawn="1"/>
          </p:nvSpPr>
          <p:spPr>
            <a:xfrm>
              <a:off x="-1117316" y="1152380"/>
              <a:ext cx="1000606" cy="468000"/>
            </a:xfrm>
            <a:prstGeom prst="rect">
              <a:avLst/>
            </a:prstGeom>
            <a:solidFill>
              <a:srgbClr val="0091DA"/>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Light Blue</a:t>
              </a:r>
            </a:p>
            <a:p>
              <a:pPr algn="ctr"/>
              <a:r>
                <a:rPr lang="en-US" sz="800" b="1" dirty="0">
                  <a:latin typeface="맑은 고딕" panose="020B0503020000020004" pitchFamily="50" charset="-127"/>
                  <a:ea typeface="맑은 고딕" panose="020B0503020000020004" pitchFamily="50" charset="-127"/>
                  <a:cs typeface="Univers for KPMG Cond"/>
                </a:rPr>
                <a:t>0 / 145 / 218</a:t>
              </a:r>
            </a:p>
          </p:txBody>
        </p:sp>
        <p:sp>
          <p:nvSpPr>
            <p:cNvPr id="14" name="Rectangle 37">
              <a:extLst>
                <a:ext uri="{FF2B5EF4-FFF2-40B4-BE49-F238E27FC236}">
                  <a16:creationId xmlns:a16="http://schemas.microsoft.com/office/drawing/2014/main" id="{6D7065F4-4292-47C8-8A34-FAA8666BED79}"/>
                </a:ext>
              </a:extLst>
            </p:cNvPr>
            <p:cNvSpPr/>
            <p:nvPr userDrawn="1"/>
          </p:nvSpPr>
          <p:spPr>
            <a:xfrm>
              <a:off x="-1117316" y="1663867"/>
              <a:ext cx="1000606" cy="468000"/>
            </a:xfrm>
            <a:prstGeom prst="rect">
              <a:avLst/>
            </a:prstGeom>
            <a:solidFill>
              <a:srgbClr val="48369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Violet</a:t>
              </a:r>
            </a:p>
            <a:p>
              <a:pPr algn="ctr"/>
              <a:r>
                <a:rPr lang="en-US" sz="800" b="1" dirty="0">
                  <a:latin typeface="맑은 고딕" panose="020B0503020000020004" pitchFamily="50" charset="-127"/>
                  <a:ea typeface="맑은 고딕" panose="020B0503020000020004" pitchFamily="50" charset="-127"/>
                  <a:cs typeface="Univers for KPMG Cond"/>
                </a:rPr>
                <a:t>72 / 54 / 152</a:t>
              </a:r>
            </a:p>
          </p:txBody>
        </p:sp>
        <p:sp>
          <p:nvSpPr>
            <p:cNvPr id="15" name="Rectangle 38">
              <a:extLst>
                <a:ext uri="{FF2B5EF4-FFF2-40B4-BE49-F238E27FC236}">
                  <a16:creationId xmlns:a16="http://schemas.microsoft.com/office/drawing/2014/main" id="{C9E8AA1A-0A69-4E89-9508-8D5E7735B30C}"/>
                </a:ext>
              </a:extLst>
            </p:cNvPr>
            <p:cNvSpPr/>
            <p:nvPr userDrawn="1"/>
          </p:nvSpPr>
          <p:spPr>
            <a:xfrm>
              <a:off x="-1119893" y="2169209"/>
              <a:ext cx="1000606" cy="46800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Purple</a:t>
              </a:r>
            </a:p>
            <a:p>
              <a:pPr algn="ctr"/>
              <a:r>
                <a:rPr lang="en-US" sz="800" b="1" dirty="0">
                  <a:latin typeface="맑은 고딕" panose="020B0503020000020004" pitchFamily="50" charset="-127"/>
                  <a:ea typeface="맑은 고딕" panose="020B0503020000020004" pitchFamily="50" charset="-127"/>
                  <a:cs typeface="Univers for KPMG Cond"/>
                </a:rPr>
                <a:t>71 / 10 / 104</a:t>
              </a:r>
            </a:p>
          </p:txBody>
        </p:sp>
        <p:sp>
          <p:nvSpPr>
            <p:cNvPr id="16" name="Rectangle 39">
              <a:extLst>
                <a:ext uri="{FF2B5EF4-FFF2-40B4-BE49-F238E27FC236}">
                  <a16:creationId xmlns:a16="http://schemas.microsoft.com/office/drawing/2014/main" id="{787E8A21-A389-4387-AA56-ECA36ADD51EC}"/>
                </a:ext>
              </a:extLst>
            </p:cNvPr>
            <p:cNvSpPr/>
            <p:nvPr userDrawn="1"/>
          </p:nvSpPr>
          <p:spPr>
            <a:xfrm>
              <a:off x="-1119893" y="2679774"/>
              <a:ext cx="1000606" cy="468000"/>
            </a:xfrm>
            <a:prstGeom prst="rect">
              <a:avLst/>
            </a:prstGeom>
            <a:solidFill>
              <a:srgbClr val="6D2077"/>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Light Purple</a:t>
              </a:r>
            </a:p>
            <a:p>
              <a:pPr algn="ctr"/>
              <a:r>
                <a:rPr lang="en-US" sz="800" b="1" dirty="0">
                  <a:latin typeface="맑은 고딕" panose="020B0503020000020004" pitchFamily="50" charset="-127"/>
                  <a:ea typeface="맑은 고딕" panose="020B0503020000020004" pitchFamily="50" charset="-127"/>
                  <a:cs typeface="Univers for KPMG Cond"/>
                </a:rPr>
                <a:t>109 / 32 / 119</a:t>
              </a:r>
            </a:p>
          </p:txBody>
        </p:sp>
        <p:sp>
          <p:nvSpPr>
            <p:cNvPr id="17" name="Rectangle 40">
              <a:extLst>
                <a:ext uri="{FF2B5EF4-FFF2-40B4-BE49-F238E27FC236}">
                  <a16:creationId xmlns:a16="http://schemas.microsoft.com/office/drawing/2014/main" id="{620C895F-56D3-4295-BCB1-904D54E4D7C5}"/>
                </a:ext>
              </a:extLst>
            </p:cNvPr>
            <p:cNvSpPr/>
            <p:nvPr userDrawn="1"/>
          </p:nvSpPr>
          <p:spPr>
            <a:xfrm>
              <a:off x="-1119893" y="3186038"/>
              <a:ext cx="1000606" cy="468000"/>
            </a:xfrm>
            <a:prstGeom prst="rect">
              <a:avLst/>
            </a:prstGeom>
            <a:solidFill>
              <a:srgbClr val="00A3A1"/>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Green</a:t>
              </a:r>
            </a:p>
            <a:p>
              <a:pPr algn="ctr"/>
              <a:r>
                <a:rPr lang="en-US" sz="800" b="1" dirty="0">
                  <a:latin typeface="맑은 고딕" panose="020B0503020000020004" pitchFamily="50" charset="-127"/>
                  <a:ea typeface="맑은 고딕" panose="020B0503020000020004" pitchFamily="50" charset="-127"/>
                  <a:cs typeface="Univers for KPMG Cond"/>
                </a:rPr>
                <a:t>0 / 163 / 161</a:t>
              </a:r>
            </a:p>
          </p:txBody>
        </p:sp>
        <p:sp>
          <p:nvSpPr>
            <p:cNvPr id="18" name="Rectangle 41">
              <a:extLst>
                <a:ext uri="{FF2B5EF4-FFF2-40B4-BE49-F238E27FC236}">
                  <a16:creationId xmlns:a16="http://schemas.microsoft.com/office/drawing/2014/main" id="{6E8EA23F-94CE-4ACA-BF18-97E98DC68A03}"/>
                </a:ext>
              </a:extLst>
            </p:cNvPr>
            <p:cNvSpPr/>
            <p:nvPr userDrawn="1"/>
          </p:nvSpPr>
          <p:spPr>
            <a:xfrm>
              <a:off x="-1119893" y="3690607"/>
              <a:ext cx="1000606" cy="468000"/>
            </a:xfrm>
            <a:prstGeom prst="rect">
              <a:avLst/>
            </a:prstGeom>
            <a:solidFill>
              <a:srgbClr val="009A44"/>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Dark Green</a:t>
              </a:r>
            </a:p>
            <a:p>
              <a:pPr algn="ctr"/>
              <a:r>
                <a:rPr lang="en-US" sz="800" b="1" dirty="0">
                  <a:latin typeface="맑은 고딕" panose="020B0503020000020004" pitchFamily="50" charset="-127"/>
                  <a:ea typeface="맑은 고딕" panose="020B0503020000020004" pitchFamily="50" charset="-127"/>
                  <a:cs typeface="Univers for KPMG Cond"/>
                </a:rPr>
                <a:t>0 / 154 / 68</a:t>
              </a:r>
            </a:p>
          </p:txBody>
        </p:sp>
        <p:sp>
          <p:nvSpPr>
            <p:cNvPr id="19" name="Rectangle 42">
              <a:extLst>
                <a:ext uri="{FF2B5EF4-FFF2-40B4-BE49-F238E27FC236}">
                  <a16:creationId xmlns:a16="http://schemas.microsoft.com/office/drawing/2014/main" id="{8F8997B3-2B31-49C3-AE28-6044296CEB72}"/>
                </a:ext>
              </a:extLst>
            </p:cNvPr>
            <p:cNvSpPr/>
            <p:nvPr userDrawn="1"/>
          </p:nvSpPr>
          <p:spPr>
            <a:xfrm>
              <a:off x="-1119893" y="4195949"/>
              <a:ext cx="1000606" cy="468000"/>
            </a:xfrm>
            <a:prstGeom prst="rect">
              <a:avLst/>
            </a:prstGeom>
            <a:solidFill>
              <a:srgbClr val="43B02A"/>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Light Green</a:t>
              </a:r>
            </a:p>
            <a:p>
              <a:pPr algn="ctr"/>
              <a:r>
                <a:rPr lang="en-US" sz="800" b="1" dirty="0">
                  <a:latin typeface="맑은 고딕" panose="020B0503020000020004" pitchFamily="50" charset="-127"/>
                  <a:ea typeface="맑은 고딕" panose="020B0503020000020004" pitchFamily="50" charset="-127"/>
                  <a:cs typeface="Univers for KPMG Cond"/>
                </a:rPr>
                <a:t>67 / 176 / 42</a:t>
              </a:r>
            </a:p>
          </p:txBody>
        </p:sp>
        <p:sp>
          <p:nvSpPr>
            <p:cNvPr id="20" name="Rectangle 43">
              <a:extLst>
                <a:ext uri="{FF2B5EF4-FFF2-40B4-BE49-F238E27FC236}">
                  <a16:creationId xmlns:a16="http://schemas.microsoft.com/office/drawing/2014/main" id="{7F18D1E5-81D0-4091-9CEF-9605E869B2D9}"/>
                </a:ext>
              </a:extLst>
            </p:cNvPr>
            <p:cNvSpPr/>
            <p:nvPr userDrawn="1"/>
          </p:nvSpPr>
          <p:spPr>
            <a:xfrm>
              <a:off x="-1119893" y="4701291"/>
              <a:ext cx="1000606" cy="468000"/>
            </a:xfrm>
            <a:prstGeom prst="rect">
              <a:avLst/>
            </a:prstGeom>
            <a:solidFill>
              <a:srgbClr val="EAAA00"/>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Yellow</a:t>
              </a:r>
            </a:p>
            <a:p>
              <a:pPr algn="ctr"/>
              <a:r>
                <a:rPr lang="en-US" sz="800" b="1" dirty="0">
                  <a:latin typeface="맑은 고딕" panose="020B0503020000020004" pitchFamily="50" charset="-127"/>
                  <a:ea typeface="맑은 고딕" panose="020B0503020000020004" pitchFamily="50" charset="-127"/>
                  <a:cs typeface="Univers for KPMG Cond"/>
                </a:rPr>
                <a:t>234 / 170 / 0</a:t>
              </a:r>
            </a:p>
          </p:txBody>
        </p:sp>
        <p:sp>
          <p:nvSpPr>
            <p:cNvPr id="21" name="Rectangle 44">
              <a:extLst>
                <a:ext uri="{FF2B5EF4-FFF2-40B4-BE49-F238E27FC236}">
                  <a16:creationId xmlns:a16="http://schemas.microsoft.com/office/drawing/2014/main" id="{B471F2CD-9C88-4665-B807-7DE6ECCD3648}"/>
                </a:ext>
              </a:extLst>
            </p:cNvPr>
            <p:cNvSpPr/>
            <p:nvPr userDrawn="1"/>
          </p:nvSpPr>
          <p:spPr>
            <a:xfrm>
              <a:off x="-1119893" y="5200726"/>
              <a:ext cx="1000606" cy="468000"/>
            </a:xfrm>
            <a:prstGeom prst="rect">
              <a:avLst/>
            </a:prstGeom>
            <a:solidFill>
              <a:srgbClr val="F68D2E"/>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Orange</a:t>
              </a:r>
            </a:p>
            <a:p>
              <a:pPr algn="ctr"/>
              <a:r>
                <a:rPr lang="en-US" sz="800" b="1" dirty="0">
                  <a:latin typeface="맑은 고딕" panose="020B0503020000020004" pitchFamily="50" charset="-127"/>
                  <a:ea typeface="맑은 고딕" panose="020B0503020000020004" pitchFamily="50" charset="-127"/>
                  <a:cs typeface="Univers for KPMG Cond"/>
                </a:rPr>
                <a:t>246 / 141 / 46</a:t>
              </a:r>
            </a:p>
          </p:txBody>
        </p:sp>
        <p:sp>
          <p:nvSpPr>
            <p:cNvPr id="22" name="Rectangle 45">
              <a:extLst>
                <a:ext uri="{FF2B5EF4-FFF2-40B4-BE49-F238E27FC236}">
                  <a16:creationId xmlns:a16="http://schemas.microsoft.com/office/drawing/2014/main" id="{8B5FAD2F-B9E1-4906-BCE4-2686F552BB13}"/>
                </a:ext>
              </a:extLst>
            </p:cNvPr>
            <p:cNvSpPr/>
            <p:nvPr userDrawn="1"/>
          </p:nvSpPr>
          <p:spPr>
            <a:xfrm>
              <a:off x="-1119893" y="5707881"/>
              <a:ext cx="1000606" cy="468000"/>
            </a:xfrm>
            <a:prstGeom prst="rect">
              <a:avLst/>
            </a:prstGeom>
            <a:solidFill>
              <a:srgbClr val="BC204B"/>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Red</a:t>
              </a:r>
            </a:p>
            <a:p>
              <a:pPr algn="ctr"/>
              <a:r>
                <a:rPr lang="en-US" sz="800" b="1" dirty="0">
                  <a:latin typeface="맑은 고딕" panose="020B0503020000020004" pitchFamily="50" charset="-127"/>
                  <a:ea typeface="맑은 고딕" panose="020B0503020000020004" pitchFamily="50" charset="-127"/>
                  <a:cs typeface="Univers for KPMG Cond"/>
                </a:rPr>
                <a:t>188 / 32 / 75</a:t>
              </a:r>
            </a:p>
          </p:txBody>
        </p:sp>
        <p:sp>
          <p:nvSpPr>
            <p:cNvPr id="23" name="Rectangle 46">
              <a:extLst>
                <a:ext uri="{FF2B5EF4-FFF2-40B4-BE49-F238E27FC236}">
                  <a16:creationId xmlns:a16="http://schemas.microsoft.com/office/drawing/2014/main" id="{FFA1825A-BC2E-45C0-9C15-3A296F1002E9}"/>
                </a:ext>
              </a:extLst>
            </p:cNvPr>
            <p:cNvSpPr/>
            <p:nvPr userDrawn="1"/>
          </p:nvSpPr>
          <p:spPr>
            <a:xfrm>
              <a:off x="-1119893" y="6215036"/>
              <a:ext cx="1000606" cy="468000"/>
            </a:xfrm>
            <a:prstGeom prst="rect">
              <a:avLst/>
            </a:prstGeom>
            <a:solidFill>
              <a:srgbClr val="C6007E"/>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Pink</a:t>
              </a:r>
            </a:p>
            <a:p>
              <a:pPr algn="ctr"/>
              <a:r>
                <a:rPr lang="en-US" sz="800" b="1" dirty="0">
                  <a:latin typeface="맑은 고딕" panose="020B0503020000020004" pitchFamily="50" charset="-127"/>
                  <a:ea typeface="맑은 고딕" panose="020B0503020000020004" pitchFamily="50" charset="-127"/>
                  <a:cs typeface="Univers for KPMG Cond"/>
                </a:rPr>
                <a:t>198 / 0 / 126</a:t>
              </a:r>
            </a:p>
          </p:txBody>
        </p:sp>
      </p:grpSp>
      <p:sp>
        <p:nvSpPr>
          <p:cNvPr id="31" name="TextBox 30">
            <a:extLst>
              <a:ext uri="{FF2B5EF4-FFF2-40B4-BE49-F238E27FC236}">
                <a16:creationId xmlns:a16="http://schemas.microsoft.com/office/drawing/2014/main" id="{146E8057-59D1-4E69-A899-95E71B3ACFD6}"/>
              </a:ext>
            </a:extLst>
          </p:cNvPr>
          <p:cNvSpPr txBox="1"/>
          <p:nvPr userDrawn="1"/>
        </p:nvSpPr>
        <p:spPr>
          <a:xfrm>
            <a:off x="-2635135" y="129406"/>
            <a:ext cx="1467435" cy="1477328"/>
          </a:xfrm>
          <a:prstGeom prst="rect">
            <a:avLst/>
          </a:prstGeom>
          <a:solidFill>
            <a:schemeClr val="bg1"/>
          </a:solidFill>
          <a:ln>
            <a:solidFill>
              <a:schemeClr val="tx2"/>
            </a:solidFill>
          </a:ln>
        </p:spPr>
        <p:txBody>
          <a:bodyPr wrap="square" rtlCol="0">
            <a:spAutoFit/>
          </a:bodyPr>
          <a:lstStyle/>
          <a:p>
            <a:r>
              <a:rPr lang="ko-KR" altLang="en-US" sz="900" dirty="0">
                <a:latin typeface="Arial" panose="020B0604020202020204" pitchFamily="34" charset="0"/>
                <a:ea typeface="+mj-ea"/>
                <a:cs typeface="Arial" panose="020B0604020202020204" pitchFamily="34" charset="0"/>
              </a:rPr>
              <a:t>한글폰트 </a:t>
            </a:r>
            <a:r>
              <a:rPr lang="en-US" altLang="ko-KR" sz="900" dirty="0">
                <a:latin typeface="Arial" panose="020B0604020202020204" pitchFamily="34" charset="0"/>
                <a:ea typeface="+mj-ea"/>
                <a:cs typeface="Arial" panose="020B0604020202020204" pitchFamily="34" charset="0"/>
              </a:rPr>
              <a:t>: </a:t>
            </a:r>
            <a:r>
              <a:rPr lang="ko-KR" altLang="en-US" sz="900" dirty="0">
                <a:latin typeface="Arial" panose="020B0604020202020204" pitchFamily="34" charset="0"/>
                <a:ea typeface="+mj-ea"/>
                <a:cs typeface="Arial" panose="020B0604020202020204" pitchFamily="34" charset="0"/>
              </a:rPr>
              <a:t>맑은 고딕</a:t>
            </a:r>
            <a:endParaRPr lang="en-US" altLang="ko-KR" sz="900" dirty="0">
              <a:latin typeface="Arial" panose="020B0604020202020204" pitchFamily="34" charset="0"/>
              <a:ea typeface="+mj-ea"/>
              <a:cs typeface="Arial" panose="020B0604020202020204" pitchFamily="34" charset="0"/>
            </a:endParaRPr>
          </a:p>
          <a:p>
            <a:r>
              <a:rPr lang="ko-KR" altLang="en-US" sz="900" dirty="0">
                <a:latin typeface="Arial" panose="020B0604020202020204" pitchFamily="34" charset="0"/>
                <a:ea typeface="+mj-ea"/>
                <a:cs typeface="Arial" panose="020B0604020202020204" pitchFamily="34" charset="0"/>
              </a:rPr>
              <a:t>기타폰트 </a:t>
            </a:r>
            <a:r>
              <a:rPr lang="en-US" altLang="ko-KR" sz="900" dirty="0">
                <a:latin typeface="Arial" panose="020B0604020202020204" pitchFamily="34" charset="0"/>
                <a:ea typeface="+mj-ea"/>
                <a:cs typeface="Arial" panose="020B0604020202020204" pitchFamily="34" charset="0"/>
              </a:rPr>
              <a:t>: Arial</a:t>
            </a:r>
            <a:endParaRPr lang="en-US" altLang="ko-KR" sz="900" baseline="0" dirty="0">
              <a:latin typeface="Arial" panose="020B0604020202020204" pitchFamily="34" charset="0"/>
              <a:ea typeface="+mj-ea"/>
              <a:cs typeface="Arial" panose="020B0604020202020204" pitchFamily="34" charset="0"/>
            </a:endParaRPr>
          </a:p>
          <a:p>
            <a:endParaRPr lang="en-US" altLang="ko-KR" sz="900" baseline="0" dirty="0">
              <a:latin typeface="Arial" panose="020B0604020202020204" pitchFamily="34" charset="0"/>
              <a:ea typeface="+mj-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900" kern="1200" baseline="0" dirty="0">
                <a:solidFill>
                  <a:schemeClr val="tx1"/>
                </a:solidFill>
                <a:latin typeface="Arial" panose="020B0604020202020204" pitchFamily="34" charset="0"/>
                <a:ea typeface="+mj-ea"/>
                <a:cs typeface="Arial" panose="020B0604020202020204" pitchFamily="34" charset="0"/>
              </a:rPr>
              <a:t>단위</a:t>
            </a:r>
            <a:r>
              <a:rPr lang="en-US" altLang="ko-KR" sz="900" kern="1200" baseline="0" dirty="0">
                <a:solidFill>
                  <a:schemeClr val="tx1"/>
                </a:solidFill>
                <a:latin typeface="Arial" panose="020B0604020202020204" pitchFamily="34" charset="0"/>
                <a:ea typeface="+mj-ea"/>
                <a:cs typeface="Arial" panose="020B0604020202020204" pitchFamily="34" charset="0"/>
              </a:rPr>
              <a:t>: </a:t>
            </a:r>
            <a:r>
              <a:rPr lang="ko-KR" altLang="en-US" sz="900" kern="1200" baseline="0" dirty="0">
                <a:solidFill>
                  <a:schemeClr val="tx1"/>
                </a:solidFill>
                <a:latin typeface="Arial" panose="020B0604020202020204" pitchFamily="34" charset="0"/>
                <a:ea typeface="+mj-ea"/>
                <a:cs typeface="Arial" panose="020B0604020202020204" pitchFamily="34" charset="0"/>
              </a:rPr>
              <a:t>백만원</a:t>
            </a:r>
            <a:endParaRPr lang="en-US" altLang="ko-KR" sz="900" baseline="0" dirty="0">
              <a:latin typeface="Arial" panose="020B0604020202020204" pitchFamily="34" charset="0"/>
              <a:ea typeface="+mj-ea"/>
              <a:cs typeface="Arial" panose="020B0604020202020204" pitchFamily="34" charset="0"/>
            </a:endParaRPr>
          </a:p>
          <a:p>
            <a:r>
              <a:rPr lang="ko-KR" altLang="en-US" sz="900" baseline="0" dirty="0">
                <a:latin typeface="Arial" panose="020B0604020202020204" pitchFamily="34" charset="0"/>
                <a:ea typeface="+mj-ea"/>
                <a:cs typeface="Arial" panose="020B0604020202020204" pitchFamily="34" charset="0"/>
              </a:rPr>
              <a:t>음수 표기 </a:t>
            </a:r>
            <a:r>
              <a:rPr lang="en-US" altLang="ko-KR" sz="900" baseline="0" dirty="0">
                <a:solidFill>
                  <a:schemeClr val="tx1"/>
                </a:solidFill>
                <a:latin typeface="Arial" panose="020B0604020202020204" pitchFamily="34" charset="0"/>
                <a:ea typeface="+mj-ea"/>
                <a:cs typeface="Arial" panose="020B0604020202020204" pitchFamily="34" charset="0"/>
              </a:rPr>
              <a:t>: (XXX), </a:t>
            </a:r>
            <a:r>
              <a:rPr lang="en-US" altLang="ko-KR" sz="900" i="1" baseline="0" dirty="0">
                <a:solidFill>
                  <a:schemeClr val="tx1"/>
                </a:solidFill>
                <a:latin typeface="Arial" panose="020B0604020202020204" pitchFamily="34" charset="0"/>
                <a:ea typeface="+mj-ea"/>
                <a:cs typeface="Arial" panose="020B0604020202020204" pitchFamily="34" charset="0"/>
              </a:rPr>
              <a:t>(X.X%)</a:t>
            </a:r>
          </a:p>
          <a:p>
            <a:r>
              <a:rPr lang="ko-KR" altLang="en-US" sz="900" baseline="0" dirty="0">
                <a:latin typeface="Arial" panose="020B0604020202020204" pitchFamily="34" charset="0"/>
                <a:ea typeface="+mj-ea"/>
                <a:cs typeface="Arial" panose="020B0604020202020204" pitchFamily="34" charset="0"/>
              </a:rPr>
              <a:t>출처</a:t>
            </a:r>
            <a:r>
              <a:rPr lang="en-US" altLang="ko-KR" sz="900" baseline="0" dirty="0">
                <a:latin typeface="Arial" panose="020B0604020202020204" pitchFamily="34" charset="0"/>
                <a:ea typeface="+mj-ea"/>
                <a:cs typeface="Arial" panose="020B0604020202020204" pitchFamily="34" charset="0"/>
              </a:rPr>
              <a:t> </a:t>
            </a:r>
            <a:r>
              <a:rPr lang="ko-KR" altLang="en-US" sz="900" baseline="0" dirty="0">
                <a:latin typeface="Arial" panose="020B0604020202020204" pitchFamily="34" charset="0"/>
                <a:ea typeface="+mj-ea"/>
                <a:cs typeface="Arial" panose="020B0604020202020204" pitchFamily="34" charset="0"/>
              </a:rPr>
              <a:t>표기 </a:t>
            </a:r>
            <a:r>
              <a:rPr lang="en-US" altLang="ko-KR" sz="900" baseline="0" dirty="0">
                <a:latin typeface="Arial" panose="020B0604020202020204" pitchFamily="34" charset="0"/>
                <a:ea typeface="+mj-ea"/>
                <a:cs typeface="Arial" panose="020B0604020202020204" pitchFamily="34" charset="0"/>
              </a:rPr>
              <a:t>: </a:t>
            </a:r>
            <a:r>
              <a:rPr kumimoji="1" lang="en-US" altLang="ko-KR" sz="900" dirty="0">
                <a:latin typeface="Arial" panose="020B0604020202020204" pitchFamily="34" charset="0"/>
                <a:ea typeface="+mj-ea"/>
                <a:cs typeface="Arial" panose="020B0604020202020204" pitchFamily="34" charset="0"/>
              </a:rPr>
              <a:t>Source: XX</a:t>
            </a:r>
          </a:p>
          <a:p>
            <a:r>
              <a:rPr kumimoji="1" lang="en-US" altLang="ko-KR" sz="900" dirty="0">
                <a:latin typeface="Arial" panose="020B0604020202020204" pitchFamily="34" charset="0"/>
                <a:ea typeface="+mj-ea"/>
                <a:cs typeface="Arial" panose="020B0604020202020204" pitchFamily="34" charset="0"/>
              </a:rPr>
              <a:t>Note </a:t>
            </a:r>
            <a:r>
              <a:rPr kumimoji="1" lang="ko-KR" altLang="en-US" sz="900" dirty="0">
                <a:latin typeface="Arial" panose="020B0604020202020204" pitchFamily="34" charset="0"/>
                <a:ea typeface="+mj-ea"/>
                <a:cs typeface="Arial" panose="020B0604020202020204" pitchFamily="34" charset="0"/>
              </a:rPr>
              <a:t>표기</a:t>
            </a:r>
            <a:r>
              <a:rPr kumimoji="1" lang="en-US" altLang="ko-KR" sz="900" dirty="0">
                <a:latin typeface="Arial" panose="020B0604020202020204" pitchFamily="34" charset="0"/>
                <a:ea typeface="+mj-ea"/>
                <a:cs typeface="Arial" panose="020B0604020202020204" pitchFamily="34" charset="0"/>
              </a:rPr>
              <a:t>: Note:</a:t>
            </a:r>
            <a:r>
              <a:rPr kumimoji="1" lang="ko-KR" altLang="en-US" sz="900" dirty="0">
                <a:latin typeface="Arial" panose="020B0604020202020204" pitchFamily="34" charset="0"/>
                <a:ea typeface="+mj-ea"/>
                <a:cs typeface="Arial" panose="020B0604020202020204" pitchFamily="34" charset="0"/>
              </a:rPr>
              <a:t> </a:t>
            </a:r>
            <a:r>
              <a:rPr kumimoji="1" lang="en-US" altLang="ko-KR" sz="900" dirty="0">
                <a:latin typeface="Arial" panose="020B0604020202020204" pitchFamily="34" charset="0"/>
                <a:ea typeface="+mj-ea"/>
                <a:cs typeface="Arial" panose="020B0604020202020204" pitchFamily="34" charset="0"/>
              </a:rPr>
              <a:t>XX</a:t>
            </a:r>
          </a:p>
          <a:p>
            <a:r>
              <a:rPr kumimoji="1" lang="ko-KR" altLang="en-US" sz="900" dirty="0">
                <a:latin typeface="Arial" panose="020B0604020202020204" pitchFamily="34" charset="0"/>
                <a:ea typeface="+mj-ea"/>
                <a:cs typeface="Arial" panose="020B0604020202020204" pitchFamily="34" charset="0"/>
              </a:rPr>
              <a:t>연도 표기</a:t>
            </a:r>
            <a:r>
              <a:rPr kumimoji="1" lang="en-US" altLang="ko-KR" sz="900" dirty="0">
                <a:latin typeface="Arial" panose="020B0604020202020204" pitchFamily="34" charset="0"/>
                <a:ea typeface="+mj-ea"/>
                <a:cs typeface="Arial" panose="020B0604020202020204" pitchFamily="34" charset="0"/>
              </a:rPr>
              <a:t>:</a:t>
            </a:r>
            <a:r>
              <a:rPr kumimoji="1" lang="ko-KR" altLang="en-US" sz="900" dirty="0">
                <a:latin typeface="Arial" panose="020B0604020202020204" pitchFamily="34" charset="0"/>
                <a:ea typeface="+mj-ea"/>
                <a:cs typeface="Arial" panose="020B0604020202020204" pitchFamily="34" charset="0"/>
              </a:rPr>
              <a:t> </a:t>
            </a:r>
            <a:r>
              <a:rPr kumimoji="1" lang="en-US" altLang="ko-KR" sz="900" dirty="0">
                <a:latin typeface="Arial" panose="020B0604020202020204" pitchFamily="34" charset="0"/>
                <a:ea typeface="+mj-ea"/>
                <a:cs typeface="Arial" panose="020B0604020202020204" pitchFamily="34" charset="0"/>
              </a:rPr>
              <a:t>Dec-21, </a:t>
            </a:r>
            <a:r>
              <a:rPr kumimoji="1" lang="en-US" altLang="ko-KR" sz="900" baseline="0" dirty="0">
                <a:latin typeface="Arial" panose="020B0604020202020204" pitchFamily="34" charset="0"/>
                <a:ea typeface="+mj-ea"/>
                <a:cs typeface="Arial" panose="020B0604020202020204" pitchFamily="34" charset="0"/>
              </a:rPr>
              <a:t>FY21</a:t>
            </a:r>
          </a:p>
          <a:p>
            <a:endParaRPr kumimoji="1" lang="en-US" altLang="ko-KR" sz="900" baseline="0" dirty="0">
              <a:latin typeface="Arial" panose="020B0604020202020204" pitchFamily="34" charset="0"/>
              <a:ea typeface="+mj-ea"/>
              <a:cs typeface="Arial" panose="020B0604020202020204" pitchFamily="34" charset="0"/>
            </a:endParaRPr>
          </a:p>
          <a:p>
            <a:r>
              <a:rPr kumimoji="1" lang="ko-KR" altLang="en-US" sz="900" baseline="0" dirty="0">
                <a:latin typeface="Arial" panose="020B0604020202020204" pitchFamily="34" charset="0"/>
                <a:ea typeface="+mj-ea"/>
                <a:cs typeface="Arial" panose="020B0604020202020204" pitchFamily="34" charset="0"/>
              </a:rPr>
              <a:t>표 여백</a:t>
            </a:r>
            <a:r>
              <a:rPr kumimoji="1" lang="en-US" altLang="ko-KR" sz="900" baseline="0" dirty="0">
                <a:latin typeface="Arial" panose="020B0604020202020204" pitchFamily="34" charset="0"/>
                <a:ea typeface="+mj-ea"/>
                <a:cs typeface="Arial" panose="020B0604020202020204" pitchFamily="34" charset="0"/>
              </a:rPr>
              <a:t>: </a:t>
            </a:r>
            <a:r>
              <a:rPr kumimoji="1" lang="ko-KR" altLang="en-US" sz="900" baseline="0" dirty="0">
                <a:latin typeface="Arial" panose="020B0604020202020204" pitchFamily="34" charset="0"/>
                <a:ea typeface="+mj-ea"/>
                <a:cs typeface="Arial" panose="020B0604020202020204" pitchFamily="34" charset="0"/>
              </a:rPr>
              <a:t>좌우 </a:t>
            </a:r>
            <a:r>
              <a:rPr kumimoji="1" lang="en-US" altLang="ko-KR" sz="900" baseline="0" dirty="0">
                <a:latin typeface="Arial" panose="020B0604020202020204" pitchFamily="34" charset="0"/>
                <a:ea typeface="+mj-ea"/>
                <a:cs typeface="Arial" panose="020B0604020202020204" pitchFamily="34" charset="0"/>
              </a:rPr>
              <a:t>0.1, </a:t>
            </a:r>
            <a:r>
              <a:rPr kumimoji="1" lang="ko-KR" altLang="en-US" sz="900" baseline="0" dirty="0">
                <a:latin typeface="Arial" panose="020B0604020202020204" pitchFamily="34" charset="0"/>
                <a:ea typeface="+mj-ea"/>
                <a:cs typeface="Arial" panose="020B0604020202020204" pitchFamily="34" charset="0"/>
              </a:rPr>
              <a:t>상하 </a:t>
            </a:r>
            <a:r>
              <a:rPr kumimoji="1" lang="en-US" altLang="ko-KR" sz="900" baseline="0" dirty="0">
                <a:latin typeface="Arial" panose="020B0604020202020204" pitchFamily="34" charset="0"/>
                <a:ea typeface="+mj-ea"/>
                <a:cs typeface="Arial" panose="020B0604020202020204" pitchFamily="34" charset="0"/>
              </a:rPr>
              <a:t>0</a:t>
            </a:r>
          </a:p>
        </p:txBody>
      </p:sp>
      <p:sp>
        <p:nvSpPr>
          <p:cNvPr id="24" name="Text Box 30">
            <a:extLst>
              <a:ext uri="{FF2B5EF4-FFF2-40B4-BE49-F238E27FC236}">
                <a16:creationId xmlns:a16="http://schemas.microsoft.com/office/drawing/2014/main" id="{EA995C9F-8B16-469E-8C13-4430A91AAAE8}"/>
              </a:ext>
            </a:extLst>
          </p:cNvPr>
          <p:cNvSpPr txBox="1">
            <a:spLocks noChangeArrowheads="1"/>
          </p:cNvSpPr>
          <p:nvPr userDrawn="1"/>
        </p:nvSpPr>
        <p:spPr bwMode="auto">
          <a:xfrm>
            <a:off x="7607441" y="-12310"/>
            <a:ext cx="2289174"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dirty="0">
                <a:solidFill>
                  <a:srgbClr val="FF0000"/>
                </a:solidFill>
                <a:latin typeface="+mj-ea"/>
                <a:ea typeface="+mj-ea"/>
              </a:rPr>
              <a:t>Strictly Private &amp; Confidential</a:t>
            </a:r>
          </a:p>
          <a:p>
            <a:pPr algn="r" fontAlgn="ctr">
              <a:spcBef>
                <a:spcPct val="50000"/>
              </a:spcBef>
              <a:buClr>
                <a:srgbClr val="0C2D83"/>
              </a:buClr>
              <a:defRPr/>
            </a:pPr>
            <a:r>
              <a:rPr lang="en-US" altLang="ko-KR" sz="1100" b="1" i="1" dirty="0">
                <a:solidFill>
                  <a:srgbClr val="FF0000"/>
                </a:solidFill>
                <a:latin typeface="+mj-ea"/>
                <a:ea typeface="+mj-ea"/>
              </a:rPr>
              <a:t>Draft</a:t>
            </a:r>
          </a:p>
        </p:txBody>
      </p:sp>
      <p:grpSp>
        <p:nvGrpSpPr>
          <p:cNvPr id="25" name="그룹 24">
            <a:extLst>
              <a:ext uri="{FF2B5EF4-FFF2-40B4-BE49-F238E27FC236}">
                <a16:creationId xmlns:a16="http://schemas.microsoft.com/office/drawing/2014/main" id="{54AC14D9-D54E-4124-BAA4-F4A69F6DE55B}"/>
              </a:ext>
            </a:extLst>
          </p:cNvPr>
          <p:cNvGrpSpPr/>
          <p:nvPr userDrawn="1"/>
        </p:nvGrpSpPr>
        <p:grpSpPr>
          <a:xfrm>
            <a:off x="-2535849" y="1663867"/>
            <a:ext cx="1368150" cy="5019169"/>
            <a:chOff x="-1476150" y="576000"/>
            <a:chExt cx="1368150" cy="3743995"/>
          </a:xfrm>
        </p:grpSpPr>
        <p:grpSp>
          <p:nvGrpSpPr>
            <p:cNvPr id="26" name="그룹 25">
              <a:extLst>
                <a:ext uri="{FF2B5EF4-FFF2-40B4-BE49-F238E27FC236}">
                  <a16:creationId xmlns:a16="http://schemas.microsoft.com/office/drawing/2014/main" id="{F6017A88-5FED-4AD3-9828-DD1BC4EF93B8}"/>
                </a:ext>
              </a:extLst>
            </p:cNvPr>
            <p:cNvGrpSpPr/>
            <p:nvPr userDrawn="1"/>
          </p:nvGrpSpPr>
          <p:grpSpPr>
            <a:xfrm>
              <a:off x="-1476150" y="3743996"/>
              <a:ext cx="1368150" cy="575999"/>
              <a:chOff x="-1476150" y="3743996"/>
              <a:chExt cx="1368150" cy="575999"/>
            </a:xfrm>
          </p:grpSpPr>
          <p:sp>
            <p:nvSpPr>
              <p:cNvPr id="74" name="직사각형 73">
                <a:extLst>
                  <a:ext uri="{FF2B5EF4-FFF2-40B4-BE49-F238E27FC236}">
                    <a16:creationId xmlns:a16="http://schemas.microsoft.com/office/drawing/2014/main" id="{1DEC1DD1-3DF5-48E1-8811-0A977668B564}"/>
                  </a:ext>
                </a:extLst>
              </p:cNvPr>
              <p:cNvSpPr/>
              <p:nvPr/>
            </p:nvSpPr>
            <p:spPr>
              <a:xfrm>
                <a:off x="-1476150" y="4031995"/>
                <a:ext cx="1368150" cy="28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Line Gray</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127 / 127 / 127</a:t>
                </a:r>
              </a:p>
            </p:txBody>
          </p:sp>
          <p:sp>
            <p:nvSpPr>
              <p:cNvPr id="75" name="직사각형 74">
                <a:extLst>
                  <a:ext uri="{FF2B5EF4-FFF2-40B4-BE49-F238E27FC236}">
                    <a16:creationId xmlns:a16="http://schemas.microsoft.com/office/drawing/2014/main" id="{44AF4CF9-2805-4070-8F83-7C69544A4064}"/>
                  </a:ext>
                </a:extLst>
              </p:cNvPr>
              <p:cNvSpPr/>
              <p:nvPr userDrawn="1"/>
            </p:nvSpPr>
            <p:spPr>
              <a:xfrm>
                <a:off x="-1476150" y="3743996"/>
                <a:ext cx="1368150" cy="28800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Neutral Gray</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210 / 210 / 210</a:t>
                </a:r>
              </a:p>
            </p:txBody>
          </p:sp>
        </p:grpSp>
        <p:grpSp>
          <p:nvGrpSpPr>
            <p:cNvPr id="27" name="그룹 26">
              <a:extLst>
                <a:ext uri="{FF2B5EF4-FFF2-40B4-BE49-F238E27FC236}">
                  <a16:creationId xmlns:a16="http://schemas.microsoft.com/office/drawing/2014/main" id="{50493B69-56FA-46CF-96BB-CEC6E8C35A3E}"/>
                </a:ext>
              </a:extLst>
            </p:cNvPr>
            <p:cNvGrpSpPr/>
            <p:nvPr userDrawn="1"/>
          </p:nvGrpSpPr>
          <p:grpSpPr>
            <a:xfrm>
              <a:off x="-1476150" y="576000"/>
              <a:ext cx="1368150" cy="864000"/>
              <a:chOff x="-1476150" y="576000"/>
              <a:chExt cx="1368150" cy="864000"/>
            </a:xfrm>
          </p:grpSpPr>
          <p:sp>
            <p:nvSpPr>
              <p:cNvPr id="62" name="직사각형 61">
                <a:extLst>
                  <a:ext uri="{FF2B5EF4-FFF2-40B4-BE49-F238E27FC236}">
                    <a16:creationId xmlns:a16="http://schemas.microsoft.com/office/drawing/2014/main" id="{FCB34DC6-B330-43A2-BB62-98AFD7DFD763}"/>
                  </a:ext>
                </a:extLst>
              </p:cNvPr>
              <p:cNvSpPr/>
              <p:nvPr userDrawn="1"/>
            </p:nvSpPr>
            <p:spPr>
              <a:xfrm>
                <a:off x="-828000" y="576000"/>
                <a:ext cx="720000" cy="28800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Blue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51 / 141</a:t>
                </a:r>
              </a:p>
            </p:txBody>
          </p:sp>
          <p:sp>
            <p:nvSpPr>
              <p:cNvPr id="63" name="직사각형 62">
                <a:extLst>
                  <a:ext uri="{FF2B5EF4-FFF2-40B4-BE49-F238E27FC236}">
                    <a16:creationId xmlns:a16="http://schemas.microsoft.com/office/drawing/2014/main" id="{978C37F8-C6C8-411E-8D35-B8E0A85DD085}"/>
                  </a:ext>
                </a:extLst>
              </p:cNvPr>
              <p:cNvSpPr/>
              <p:nvPr userDrawn="1"/>
            </p:nvSpPr>
            <p:spPr>
              <a:xfrm>
                <a:off x="-828000" y="864000"/>
                <a:ext cx="720000" cy="28800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M Blue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94 / 184</a:t>
                </a:r>
              </a:p>
            </p:txBody>
          </p:sp>
          <p:sp>
            <p:nvSpPr>
              <p:cNvPr id="64" name="직사각형 63">
                <a:extLst>
                  <a:ext uri="{FF2B5EF4-FFF2-40B4-BE49-F238E27FC236}">
                    <a16:creationId xmlns:a16="http://schemas.microsoft.com/office/drawing/2014/main" id="{845D2129-59E2-4E74-A475-608C08941A28}"/>
                  </a:ext>
                </a:extLst>
              </p:cNvPr>
              <p:cNvSpPr/>
              <p:nvPr userDrawn="1"/>
            </p:nvSpPr>
            <p:spPr>
              <a:xfrm>
                <a:off x="-828000" y="1152000"/>
                <a:ext cx="720000" cy="288000"/>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L Blue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145 / 218</a:t>
                </a:r>
              </a:p>
            </p:txBody>
          </p:sp>
          <p:sp>
            <p:nvSpPr>
              <p:cNvPr id="65" name="직사각형 64">
                <a:extLst>
                  <a:ext uri="{FF2B5EF4-FFF2-40B4-BE49-F238E27FC236}">
                    <a16:creationId xmlns:a16="http://schemas.microsoft.com/office/drawing/2014/main" id="{018E8A6D-CF57-4330-9FF4-2A6308FAFA41}"/>
                  </a:ext>
                </a:extLst>
              </p:cNvPr>
              <p:cNvSpPr/>
              <p:nvPr userDrawn="1"/>
            </p:nvSpPr>
            <p:spPr>
              <a:xfrm>
                <a:off x="-1044000" y="1152000"/>
                <a:ext cx="216000" cy="288000"/>
              </a:xfrm>
              <a:prstGeom prst="rect">
                <a:avLst/>
              </a:prstGeom>
              <a:solidFill>
                <a:srgbClr val="40AD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6" name="직사각형 65">
                <a:extLst>
                  <a:ext uri="{FF2B5EF4-FFF2-40B4-BE49-F238E27FC236}">
                    <a16:creationId xmlns:a16="http://schemas.microsoft.com/office/drawing/2014/main" id="{7EDFC7C2-A1FA-4A3E-B2D3-A71DBE7B1F92}"/>
                  </a:ext>
                </a:extLst>
              </p:cNvPr>
              <p:cNvSpPr/>
              <p:nvPr userDrawn="1"/>
            </p:nvSpPr>
            <p:spPr>
              <a:xfrm>
                <a:off x="-1044000" y="864000"/>
                <a:ext cx="216000" cy="288000"/>
              </a:xfrm>
              <a:prstGeom prst="rect">
                <a:avLst/>
              </a:prstGeom>
              <a:solidFill>
                <a:srgbClr val="4086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7" name="직사각형 66">
                <a:extLst>
                  <a:ext uri="{FF2B5EF4-FFF2-40B4-BE49-F238E27FC236}">
                    <a16:creationId xmlns:a16="http://schemas.microsoft.com/office/drawing/2014/main" id="{7D263018-3B44-4BE4-A1D9-F6EB11FC47FB}"/>
                  </a:ext>
                </a:extLst>
              </p:cNvPr>
              <p:cNvSpPr/>
              <p:nvPr userDrawn="1"/>
            </p:nvSpPr>
            <p:spPr>
              <a:xfrm>
                <a:off x="-1260000" y="1152000"/>
                <a:ext cx="216000" cy="288000"/>
              </a:xfrm>
              <a:prstGeom prst="rect">
                <a:avLst/>
              </a:prstGeom>
              <a:solidFill>
                <a:srgbClr val="7FC8EC"/>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8" name="직사각형 67">
                <a:extLst>
                  <a:ext uri="{FF2B5EF4-FFF2-40B4-BE49-F238E27FC236}">
                    <a16:creationId xmlns:a16="http://schemas.microsoft.com/office/drawing/2014/main" id="{5CFC2E78-DF8E-42AC-A463-0B98406FF874}"/>
                  </a:ext>
                </a:extLst>
              </p:cNvPr>
              <p:cNvSpPr/>
              <p:nvPr userDrawn="1"/>
            </p:nvSpPr>
            <p:spPr>
              <a:xfrm>
                <a:off x="-1260000" y="864000"/>
                <a:ext cx="216000" cy="288000"/>
              </a:xfrm>
              <a:prstGeom prst="rect">
                <a:avLst/>
              </a:prstGeom>
              <a:solidFill>
                <a:srgbClr val="7FAED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9" name="직사각형 68">
                <a:extLst>
                  <a:ext uri="{FF2B5EF4-FFF2-40B4-BE49-F238E27FC236}">
                    <a16:creationId xmlns:a16="http://schemas.microsoft.com/office/drawing/2014/main" id="{9D722D09-4903-41DD-83BF-C507698D09A5}"/>
                  </a:ext>
                </a:extLst>
              </p:cNvPr>
              <p:cNvSpPr/>
              <p:nvPr userDrawn="1"/>
            </p:nvSpPr>
            <p:spPr>
              <a:xfrm>
                <a:off x="-1044000" y="576000"/>
                <a:ext cx="216000" cy="288000"/>
              </a:xfrm>
              <a:prstGeom prst="rect">
                <a:avLst/>
              </a:prstGeom>
              <a:solidFill>
                <a:srgbClr val="4066A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0" name="직사각형 69">
                <a:extLst>
                  <a:ext uri="{FF2B5EF4-FFF2-40B4-BE49-F238E27FC236}">
                    <a16:creationId xmlns:a16="http://schemas.microsoft.com/office/drawing/2014/main" id="{15396578-9B21-468B-A6FA-7FE256A55405}"/>
                  </a:ext>
                </a:extLst>
              </p:cNvPr>
              <p:cNvSpPr/>
              <p:nvPr userDrawn="1"/>
            </p:nvSpPr>
            <p:spPr>
              <a:xfrm>
                <a:off x="-1260000" y="576000"/>
                <a:ext cx="216000" cy="288000"/>
              </a:xfrm>
              <a:prstGeom prst="rect">
                <a:avLst/>
              </a:prstGeom>
              <a:solidFill>
                <a:srgbClr val="7F99C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1" name="직사각형 70">
                <a:extLst>
                  <a:ext uri="{FF2B5EF4-FFF2-40B4-BE49-F238E27FC236}">
                    <a16:creationId xmlns:a16="http://schemas.microsoft.com/office/drawing/2014/main" id="{1FC849FF-C02A-4741-9DA1-96E33D8B2709}"/>
                  </a:ext>
                </a:extLst>
              </p:cNvPr>
              <p:cNvSpPr/>
              <p:nvPr userDrawn="1"/>
            </p:nvSpPr>
            <p:spPr>
              <a:xfrm>
                <a:off x="-1476150" y="1152000"/>
                <a:ext cx="216000" cy="288000"/>
              </a:xfrm>
              <a:prstGeom prst="rect">
                <a:avLst/>
              </a:prstGeom>
              <a:solidFill>
                <a:srgbClr val="BFE3F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2" name="직사각형 71">
                <a:extLst>
                  <a:ext uri="{FF2B5EF4-FFF2-40B4-BE49-F238E27FC236}">
                    <a16:creationId xmlns:a16="http://schemas.microsoft.com/office/drawing/2014/main" id="{632A1C13-922A-4CF6-B867-CCAB73843140}"/>
                  </a:ext>
                </a:extLst>
              </p:cNvPr>
              <p:cNvSpPr/>
              <p:nvPr userDrawn="1"/>
            </p:nvSpPr>
            <p:spPr>
              <a:xfrm>
                <a:off x="-1476150" y="864000"/>
                <a:ext cx="216000" cy="288000"/>
              </a:xfrm>
              <a:prstGeom prst="rect">
                <a:avLst/>
              </a:prstGeom>
              <a:solidFill>
                <a:srgbClr val="BFD7ED"/>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3" name="직사각형 72">
                <a:extLst>
                  <a:ext uri="{FF2B5EF4-FFF2-40B4-BE49-F238E27FC236}">
                    <a16:creationId xmlns:a16="http://schemas.microsoft.com/office/drawing/2014/main" id="{EE8DC877-6938-4C98-896D-4290B933E9E2}"/>
                  </a:ext>
                </a:extLst>
              </p:cNvPr>
              <p:cNvSpPr/>
              <p:nvPr userDrawn="1"/>
            </p:nvSpPr>
            <p:spPr>
              <a:xfrm>
                <a:off x="-1476150" y="576000"/>
                <a:ext cx="216000" cy="288000"/>
              </a:xfrm>
              <a:prstGeom prst="rect">
                <a:avLst/>
              </a:prstGeom>
              <a:solidFill>
                <a:srgbClr val="BFCCE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nvGrpSpPr>
            <p:cNvPr id="28" name="그룹 27">
              <a:extLst>
                <a:ext uri="{FF2B5EF4-FFF2-40B4-BE49-F238E27FC236}">
                  <a16:creationId xmlns:a16="http://schemas.microsoft.com/office/drawing/2014/main" id="{FBA3019A-8DDC-4BE0-A25B-05D63FC025B5}"/>
                </a:ext>
              </a:extLst>
            </p:cNvPr>
            <p:cNvGrpSpPr/>
            <p:nvPr userDrawn="1"/>
          </p:nvGrpSpPr>
          <p:grpSpPr>
            <a:xfrm>
              <a:off x="-1476150" y="1511999"/>
              <a:ext cx="1368150" cy="288000"/>
              <a:chOff x="-1476150" y="1512000"/>
              <a:chExt cx="1368150" cy="288000"/>
            </a:xfrm>
          </p:grpSpPr>
          <p:sp>
            <p:nvSpPr>
              <p:cNvPr id="58" name="직사각형 57">
                <a:extLst>
                  <a:ext uri="{FF2B5EF4-FFF2-40B4-BE49-F238E27FC236}">
                    <a16:creationId xmlns:a16="http://schemas.microsoft.com/office/drawing/2014/main" id="{EBC044C1-4BEB-43E8-9D07-EF384E0D73D7}"/>
                  </a:ext>
                </a:extLst>
              </p:cNvPr>
              <p:cNvSpPr/>
              <p:nvPr userDrawn="1"/>
            </p:nvSpPr>
            <p:spPr>
              <a:xfrm>
                <a:off x="-828000" y="1512000"/>
                <a:ext cx="720000" cy="28800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Green</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163 / 161</a:t>
                </a:r>
              </a:p>
            </p:txBody>
          </p:sp>
          <p:sp>
            <p:nvSpPr>
              <p:cNvPr id="59" name="직사각형 58">
                <a:extLst>
                  <a:ext uri="{FF2B5EF4-FFF2-40B4-BE49-F238E27FC236}">
                    <a16:creationId xmlns:a16="http://schemas.microsoft.com/office/drawing/2014/main" id="{1169D12B-3B2D-43A1-AE76-7A258B18E482}"/>
                  </a:ext>
                </a:extLst>
              </p:cNvPr>
              <p:cNvSpPr/>
              <p:nvPr userDrawn="1"/>
            </p:nvSpPr>
            <p:spPr>
              <a:xfrm>
                <a:off x="-1044000" y="1512000"/>
                <a:ext cx="216000" cy="288000"/>
              </a:xfrm>
              <a:prstGeom prst="rect">
                <a:avLst/>
              </a:prstGeom>
              <a:solidFill>
                <a:srgbClr val="40BAB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0" name="직사각형 59">
                <a:extLst>
                  <a:ext uri="{FF2B5EF4-FFF2-40B4-BE49-F238E27FC236}">
                    <a16:creationId xmlns:a16="http://schemas.microsoft.com/office/drawing/2014/main" id="{75A15022-A944-4AC1-8018-66E0E8A0BC03}"/>
                  </a:ext>
                </a:extLst>
              </p:cNvPr>
              <p:cNvSpPr/>
              <p:nvPr userDrawn="1"/>
            </p:nvSpPr>
            <p:spPr>
              <a:xfrm>
                <a:off x="-1260000" y="1512000"/>
                <a:ext cx="216000" cy="288000"/>
              </a:xfrm>
              <a:prstGeom prst="rect">
                <a:avLst/>
              </a:prstGeom>
              <a:solidFill>
                <a:srgbClr val="7FD1D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1" name="직사각형 60">
                <a:extLst>
                  <a:ext uri="{FF2B5EF4-FFF2-40B4-BE49-F238E27FC236}">
                    <a16:creationId xmlns:a16="http://schemas.microsoft.com/office/drawing/2014/main" id="{542D63B5-A7A7-4C2A-A7EC-65E7A84A3D31}"/>
                  </a:ext>
                </a:extLst>
              </p:cNvPr>
              <p:cNvSpPr/>
              <p:nvPr userDrawn="1"/>
            </p:nvSpPr>
            <p:spPr>
              <a:xfrm>
                <a:off x="-1476150" y="1512000"/>
                <a:ext cx="216000" cy="288000"/>
              </a:xfrm>
              <a:prstGeom prst="rect">
                <a:avLst/>
              </a:prstGeom>
              <a:solidFill>
                <a:srgbClr val="BFE8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nvGrpSpPr>
            <p:cNvPr id="30" name="그룹 29">
              <a:extLst>
                <a:ext uri="{FF2B5EF4-FFF2-40B4-BE49-F238E27FC236}">
                  <a16:creationId xmlns:a16="http://schemas.microsoft.com/office/drawing/2014/main" id="{315A02BA-205B-4165-BF21-6E9DC6246AAC}"/>
                </a:ext>
              </a:extLst>
            </p:cNvPr>
            <p:cNvGrpSpPr/>
            <p:nvPr userDrawn="1"/>
          </p:nvGrpSpPr>
          <p:grpSpPr>
            <a:xfrm>
              <a:off x="-1476150" y="1871998"/>
              <a:ext cx="1368150" cy="863999"/>
              <a:chOff x="-1476150" y="1871999"/>
              <a:chExt cx="1368150" cy="863999"/>
            </a:xfrm>
          </p:grpSpPr>
          <p:sp>
            <p:nvSpPr>
              <p:cNvPr id="46" name="직사각형 45">
                <a:extLst>
                  <a:ext uri="{FF2B5EF4-FFF2-40B4-BE49-F238E27FC236}">
                    <a16:creationId xmlns:a16="http://schemas.microsoft.com/office/drawing/2014/main" id="{CE7F780D-EA77-4D99-AF79-5E8330580FB3}"/>
                  </a:ext>
                </a:extLst>
              </p:cNvPr>
              <p:cNvSpPr/>
              <p:nvPr/>
            </p:nvSpPr>
            <p:spPr>
              <a:xfrm>
                <a:off x="-828000" y="1871999"/>
                <a:ext cx="720000" cy="288000"/>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Purple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71 / 10 / 104</a:t>
                </a:r>
              </a:p>
            </p:txBody>
          </p:sp>
          <p:sp>
            <p:nvSpPr>
              <p:cNvPr id="47" name="직사각형 46">
                <a:extLst>
                  <a:ext uri="{FF2B5EF4-FFF2-40B4-BE49-F238E27FC236}">
                    <a16:creationId xmlns:a16="http://schemas.microsoft.com/office/drawing/2014/main" id="{59BFEAD3-64ED-482D-A3E0-9785B28EE60E}"/>
                  </a:ext>
                </a:extLst>
              </p:cNvPr>
              <p:cNvSpPr/>
              <p:nvPr/>
            </p:nvSpPr>
            <p:spPr>
              <a:xfrm>
                <a:off x="-828000" y="2159999"/>
                <a:ext cx="720000" cy="288000"/>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L Purple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109 / 32 / 119</a:t>
                </a:r>
              </a:p>
            </p:txBody>
          </p:sp>
          <p:sp>
            <p:nvSpPr>
              <p:cNvPr id="48" name="직사각형 47">
                <a:extLst>
                  <a:ext uri="{FF2B5EF4-FFF2-40B4-BE49-F238E27FC236}">
                    <a16:creationId xmlns:a16="http://schemas.microsoft.com/office/drawing/2014/main" id="{5F1EBADA-468D-4A56-B322-1CD4BB4C347E}"/>
                  </a:ext>
                </a:extLst>
              </p:cNvPr>
              <p:cNvSpPr/>
              <p:nvPr userDrawn="1"/>
            </p:nvSpPr>
            <p:spPr>
              <a:xfrm>
                <a:off x="-828000" y="2447998"/>
                <a:ext cx="720000" cy="288000"/>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Violet</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72 / 54 / 152</a:t>
                </a:r>
              </a:p>
            </p:txBody>
          </p:sp>
          <p:sp>
            <p:nvSpPr>
              <p:cNvPr id="49" name="직사각형 48">
                <a:extLst>
                  <a:ext uri="{FF2B5EF4-FFF2-40B4-BE49-F238E27FC236}">
                    <a16:creationId xmlns:a16="http://schemas.microsoft.com/office/drawing/2014/main" id="{7F9E741F-E777-475A-82DE-7C68F1424A33}"/>
                  </a:ext>
                </a:extLst>
              </p:cNvPr>
              <p:cNvSpPr/>
              <p:nvPr userDrawn="1"/>
            </p:nvSpPr>
            <p:spPr>
              <a:xfrm>
                <a:off x="-1044000" y="1871999"/>
                <a:ext cx="216000" cy="288000"/>
              </a:xfrm>
              <a:prstGeom prst="rect">
                <a:avLst/>
              </a:prstGeom>
              <a:solidFill>
                <a:srgbClr val="75478E"/>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0" name="직사각형 49">
                <a:extLst>
                  <a:ext uri="{FF2B5EF4-FFF2-40B4-BE49-F238E27FC236}">
                    <a16:creationId xmlns:a16="http://schemas.microsoft.com/office/drawing/2014/main" id="{F5EDB448-E966-4637-AF5E-BA72FBFD20FC}"/>
                  </a:ext>
                </a:extLst>
              </p:cNvPr>
              <p:cNvSpPr/>
              <p:nvPr userDrawn="1"/>
            </p:nvSpPr>
            <p:spPr>
              <a:xfrm>
                <a:off x="-1260000" y="1871999"/>
                <a:ext cx="216000" cy="288000"/>
              </a:xfrm>
              <a:prstGeom prst="rect">
                <a:avLst/>
              </a:prstGeom>
              <a:solidFill>
                <a:srgbClr val="A384B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1" name="직사각형 50">
                <a:extLst>
                  <a:ext uri="{FF2B5EF4-FFF2-40B4-BE49-F238E27FC236}">
                    <a16:creationId xmlns:a16="http://schemas.microsoft.com/office/drawing/2014/main" id="{025C1782-CFA6-4828-9074-922B863DFDE9}"/>
                  </a:ext>
                </a:extLst>
              </p:cNvPr>
              <p:cNvSpPr/>
              <p:nvPr userDrawn="1"/>
            </p:nvSpPr>
            <p:spPr>
              <a:xfrm>
                <a:off x="-1476150" y="1871999"/>
                <a:ext cx="216000" cy="288000"/>
              </a:xfrm>
              <a:prstGeom prst="rect">
                <a:avLst/>
              </a:prstGeom>
              <a:solidFill>
                <a:srgbClr val="D1C2D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2" name="직사각형 51">
                <a:extLst>
                  <a:ext uri="{FF2B5EF4-FFF2-40B4-BE49-F238E27FC236}">
                    <a16:creationId xmlns:a16="http://schemas.microsoft.com/office/drawing/2014/main" id="{6E68F4D5-961C-4993-A855-CB4ABAFBEE1C}"/>
                  </a:ext>
                </a:extLst>
              </p:cNvPr>
              <p:cNvSpPr/>
              <p:nvPr userDrawn="1"/>
            </p:nvSpPr>
            <p:spPr>
              <a:xfrm>
                <a:off x="-1044000" y="2159999"/>
                <a:ext cx="216000" cy="288000"/>
              </a:xfrm>
              <a:prstGeom prst="rect">
                <a:avLst/>
              </a:prstGeom>
              <a:solidFill>
                <a:srgbClr val="92589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3" name="직사각형 52">
                <a:extLst>
                  <a:ext uri="{FF2B5EF4-FFF2-40B4-BE49-F238E27FC236}">
                    <a16:creationId xmlns:a16="http://schemas.microsoft.com/office/drawing/2014/main" id="{387C3D8A-A0A4-4EA5-B96F-381D41C1CFC1}"/>
                  </a:ext>
                </a:extLst>
              </p:cNvPr>
              <p:cNvSpPr/>
              <p:nvPr userDrawn="1"/>
            </p:nvSpPr>
            <p:spPr>
              <a:xfrm>
                <a:off x="-1260000" y="2159999"/>
                <a:ext cx="216000" cy="288000"/>
              </a:xfrm>
              <a:prstGeom prst="rect">
                <a:avLst/>
              </a:prstGeom>
              <a:solidFill>
                <a:srgbClr val="B68FB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4" name="직사각형 53">
                <a:extLst>
                  <a:ext uri="{FF2B5EF4-FFF2-40B4-BE49-F238E27FC236}">
                    <a16:creationId xmlns:a16="http://schemas.microsoft.com/office/drawing/2014/main" id="{A5207AD9-2199-48EA-91D5-98DA10C7911A}"/>
                  </a:ext>
                </a:extLst>
              </p:cNvPr>
              <p:cNvSpPr/>
              <p:nvPr userDrawn="1"/>
            </p:nvSpPr>
            <p:spPr>
              <a:xfrm>
                <a:off x="-1476150" y="2159999"/>
                <a:ext cx="216000" cy="288000"/>
              </a:xfrm>
              <a:prstGeom prst="rect">
                <a:avLst/>
              </a:prstGeom>
              <a:solidFill>
                <a:srgbClr val="DAC7DD"/>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5" name="직사각형 54">
                <a:extLst>
                  <a:ext uri="{FF2B5EF4-FFF2-40B4-BE49-F238E27FC236}">
                    <a16:creationId xmlns:a16="http://schemas.microsoft.com/office/drawing/2014/main" id="{3F4D2E43-5775-41AD-8AD6-46E1867054DF}"/>
                  </a:ext>
                </a:extLst>
              </p:cNvPr>
              <p:cNvSpPr/>
              <p:nvPr userDrawn="1"/>
            </p:nvSpPr>
            <p:spPr>
              <a:xfrm>
                <a:off x="-1044000" y="2447998"/>
                <a:ext cx="216000" cy="288000"/>
              </a:xfrm>
              <a:prstGeom prst="rect">
                <a:avLst/>
              </a:prstGeom>
              <a:solidFill>
                <a:srgbClr val="7668B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6" name="직사각형 55">
                <a:extLst>
                  <a:ext uri="{FF2B5EF4-FFF2-40B4-BE49-F238E27FC236}">
                    <a16:creationId xmlns:a16="http://schemas.microsoft.com/office/drawing/2014/main" id="{91A422D7-07F8-46F1-8DCC-5BF286EC5ABA}"/>
                  </a:ext>
                </a:extLst>
              </p:cNvPr>
              <p:cNvSpPr/>
              <p:nvPr userDrawn="1"/>
            </p:nvSpPr>
            <p:spPr>
              <a:xfrm>
                <a:off x="-1260000" y="2447998"/>
                <a:ext cx="216000" cy="288000"/>
              </a:xfrm>
              <a:prstGeom prst="rect">
                <a:avLst/>
              </a:prstGeom>
              <a:solidFill>
                <a:srgbClr val="A39AC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7" name="직사각형 56">
                <a:extLst>
                  <a:ext uri="{FF2B5EF4-FFF2-40B4-BE49-F238E27FC236}">
                    <a16:creationId xmlns:a16="http://schemas.microsoft.com/office/drawing/2014/main" id="{2FA04B0B-E1B9-4915-A11E-B18E0004C97A}"/>
                  </a:ext>
                </a:extLst>
              </p:cNvPr>
              <p:cNvSpPr/>
              <p:nvPr userDrawn="1"/>
            </p:nvSpPr>
            <p:spPr>
              <a:xfrm>
                <a:off x="-1476150" y="2447998"/>
                <a:ext cx="216000" cy="288000"/>
              </a:xfrm>
              <a:prstGeom prst="rect">
                <a:avLst/>
              </a:prstGeom>
              <a:solidFill>
                <a:srgbClr val="D1CDE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nvGrpSpPr>
            <p:cNvPr id="33" name="그룹 32">
              <a:extLst>
                <a:ext uri="{FF2B5EF4-FFF2-40B4-BE49-F238E27FC236}">
                  <a16:creationId xmlns:a16="http://schemas.microsoft.com/office/drawing/2014/main" id="{575B5C03-33D4-41D8-B48F-7E3DBA4A8176}"/>
                </a:ext>
              </a:extLst>
            </p:cNvPr>
            <p:cNvGrpSpPr/>
            <p:nvPr userDrawn="1"/>
          </p:nvGrpSpPr>
          <p:grpSpPr>
            <a:xfrm>
              <a:off x="-1476150" y="2807996"/>
              <a:ext cx="1368150" cy="863999"/>
              <a:chOff x="-1476150" y="2807997"/>
              <a:chExt cx="1368150" cy="863999"/>
            </a:xfrm>
          </p:grpSpPr>
          <p:sp>
            <p:nvSpPr>
              <p:cNvPr id="34" name="직사각형 33">
                <a:extLst>
                  <a:ext uri="{FF2B5EF4-FFF2-40B4-BE49-F238E27FC236}">
                    <a16:creationId xmlns:a16="http://schemas.microsoft.com/office/drawing/2014/main" id="{AC1E5EC4-8CDE-4103-8A60-A16EA7EEA6C2}"/>
                  </a:ext>
                </a:extLst>
              </p:cNvPr>
              <p:cNvSpPr/>
              <p:nvPr/>
            </p:nvSpPr>
            <p:spPr>
              <a:xfrm>
                <a:off x="-828000" y="2807997"/>
                <a:ext cx="720000" cy="288000"/>
              </a:xfrm>
              <a:prstGeom prst="rect">
                <a:avLst/>
              </a:prstGeom>
              <a:solidFill>
                <a:srgbClr val="E71C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Red</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231 / 28 / 87</a:t>
                </a:r>
              </a:p>
            </p:txBody>
          </p:sp>
          <p:sp>
            <p:nvSpPr>
              <p:cNvPr id="35" name="직사각형 34">
                <a:extLst>
                  <a:ext uri="{FF2B5EF4-FFF2-40B4-BE49-F238E27FC236}">
                    <a16:creationId xmlns:a16="http://schemas.microsoft.com/office/drawing/2014/main" id="{96F9C98A-0FBE-406B-8551-A97BD0D0A096}"/>
                  </a:ext>
                </a:extLst>
              </p:cNvPr>
              <p:cNvSpPr/>
              <p:nvPr/>
            </p:nvSpPr>
            <p:spPr>
              <a:xfrm>
                <a:off x="-828000" y="3383996"/>
                <a:ext cx="720000" cy="288000"/>
              </a:xfrm>
              <a:prstGeom prst="rect">
                <a:avLst/>
              </a:prstGeom>
              <a:solidFill>
                <a:srgbClr val="FFCE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dirty="0">
                    <a:solidFill>
                      <a:schemeClr val="bg1"/>
                    </a:solidFill>
                    <a:latin typeface="Univers for KPMG" panose="020B0603020202020204" pitchFamily="34" charset="0"/>
                    <a:ea typeface="맑은 고딕" panose="020B0503020000020004" pitchFamily="50" charset="-127"/>
                  </a:rPr>
                  <a:t>Yellow</a:t>
                </a:r>
              </a:p>
              <a:p>
                <a:pPr algn="l">
                  <a:lnSpc>
                    <a:spcPct val="110000"/>
                  </a:lnSpc>
                </a:pPr>
                <a:r>
                  <a:rPr lang="en-US" altLang="ko-KR" sz="700" baseline="0" dirty="0">
                    <a:solidFill>
                      <a:schemeClr val="bg1"/>
                    </a:solidFill>
                    <a:latin typeface="Univers for KPMG" panose="020B0603020202020204" pitchFamily="34" charset="0"/>
                    <a:ea typeface="맑은 고딕" panose="020B0503020000020004" pitchFamily="50" charset="-127"/>
                  </a:rPr>
                  <a:t>255 / 206 / 0</a:t>
                </a:r>
              </a:p>
            </p:txBody>
          </p:sp>
          <p:sp>
            <p:nvSpPr>
              <p:cNvPr id="36" name="직사각형 35">
                <a:extLst>
                  <a:ext uri="{FF2B5EF4-FFF2-40B4-BE49-F238E27FC236}">
                    <a16:creationId xmlns:a16="http://schemas.microsoft.com/office/drawing/2014/main" id="{D5791980-DAF9-460E-80EF-52DE3181F61F}"/>
                  </a:ext>
                </a:extLst>
              </p:cNvPr>
              <p:cNvSpPr/>
              <p:nvPr userDrawn="1"/>
            </p:nvSpPr>
            <p:spPr>
              <a:xfrm>
                <a:off x="-828000" y="3095996"/>
                <a:ext cx="720000" cy="288000"/>
              </a:xfrm>
              <a:prstGeom prst="rect">
                <a:avLst/>
              </a:prstGeom>
              <a:solidFill>
                <a:srgbClr val="FF6F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dirty="0">
                    <a:solidFill>
                      <a:schemeClr val="bg1"/>
                    </a:solidFill>
                    <a:latin typeface="Univers for KPMG" panose="020B0603020202020204" pitchFamily="34" charset="0"/>
                    <a:ea typeface="맑은 고딕" panose="020B0503020000020004" pitchFamily="50" charset="-127"/>
                  </a:rPr>
                  <a:t>Living Coral</a:t>
                </a:r>
              </a:p>
              <a:p>
                <a:pPr algn="l">
                  <a:lnSpc>
                    <a:spcPct val="110000"/>
                  </a:lnSpc>
                </a:pPr>
                <a:r>
                  <a:rPr lang="en-US" altLang="ko-KR" sz="700" baseline="0" dirty="0">
                    <a:solidFill>
                      <a:schemeClr val="bg1"/>
                    </a:solidFill>
                    <a:latin typeface="Univers for KPMG" panose="020B0603020202020204" pitchFamily="34" charset="0"/>
                    <a:ea typeface="맑은 고딕" panose="020B0503020000020004" pitchFamily="50" charset="-127"/>
                  </a:rPr>
                  <a:t>255 / 111 / 97</a:t>
                </a:r>
              </a:p>
            </p:txBody>
          </p:sp>
          <p:sp>
            <p:nvSpPr>
              <p:cNvPr id="37" name="직사각형 36">
                <a:extLst>
                  <a:ext uri="{FF2B5EF4-FFF2-40B4-BE49-F238E27FC236}">
                    <a16:creationId xmlns:a16="http://schemas.microsoft.com/office/drawing/2014/main" id="{A1E1AAFB-55D3-4838-A16E-A60E0820014B}"/>
                  </a:ext>
                </a:extLst>
              </p:cNvPr>
              <p:cNvSpPr/>
              <p:nvPr userDrawn="1"/>
            </p:nvSpPr>
            <p:spPr>
              <a:xfrm>
                <a:off x="-1044000" y="2807997"/>
                <a:ext cx="216000" cy="288000"/>
              </a:xfrm>
              <a:prstGeom prst="rect">
                <a:avLst/>
              </a:prstGeom>
              <a:solidFill>
                <a:srgbClr val="ED558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38" name="직사각형 37">
                <a:extLst>
                  <a:ext uri="{FF2B5EF4-FFF2-40B4-BE49-F238E27FC236}">
                    <a16:creationId xmlns:a16="http://schemas.microsoft.com/office/drawing/2014/main" id="{DCF4E5C7-B2B6-4D50-B5C6-F51581F8A189}"/>
                  </a:ext>
                </a:extLst>
              </p:cNvPr>
              <p:cNvSpPr/>
              <p:nvPr userDrawn="1"/>
            </p:nvSpPr>
            <p:spPr>
              <a:xfrm>
                <a:off x="-1260000" y="2807997"/>
                <a:ext cx="216000" cy="288000"/>
              </a:xfrm>
              <a:prstGeom prst="rect">
                <a:avLst/>
              </a:prstGeom>
              <a:solidFill>
                <a:srgbClr val="F38DA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39" name="직사각형 38">
                <a:extLst>
                  <a:ext uri="{FF2B5EF4-FFF2-40B4-BE49-F238E27FC236}">
                    <a16:creationId xmlns:a16="http://schemas.microsoft.com/office/drawing/2014/main" id="{A733AB71-5E99-4969-9D86-D475E5371136}"/>
                  </a:ext>
                </a:extLst>
              </p:cNvPr>
              <p:cNvSpPr/>
              <p:nvPr userDrawn="1"/>
            </p:nvSpPr>
            <p:spPr>
              <a:xfrm>
                <a:off x="-1476150" y="2807997"/>
                <a:ext cx="216000" cy="288000"/>
              </a:xfrm>
              <a:prstGeom prst="rect">
                <a:avLst/>
              </a:prstGeom>
              <a:solidFill>
                <a:srgbClr val="F9C6D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0" name="직사각형 39">
                <a:extLst>
                  <a:ext uri="{FF2B5EF4-FFF2-40B4-BE49-F238E27FC236}">
                    <a16:creationId xmlns:a16="http://schemas.microsoft.com/office/drawing/2014/main" id="{AF565A17-7278-4EB8-9F6D-0B9A53AD72D8}"/>
                  </a:ext>
                </a:extLst>
              </p:cNvPr>
              <p:cNvSpPr/>
              <p:nvPr userDrawn="1"/>
            </p:nvSpPr>
            <p:spPr>
              <a:xfrm>
                <a:off x="-1044000" y="3095996"/>
                <a:ext cx="216000" cy="288000"/>
              </a:xfrm>
              <a:prstGeom prst="rect">
                <a:avLst/>
              </a:prstGeom>
              <a:solidFill>
                <a:srgbClr val="FF938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1" name="직사각형 40">
                <a:extLst>
                  <a:ext uri="{FF2B5EF4-FFF2-40B4-BE49-F238E27FC236}">
                    <a16:creationId xmlns:a16="http://schemas.microsoft.com/office/drawing/2014/main" id="{C66E43E9-DD4D-4837-AC5E-A9E87B67391B}"/>
                  </a:ext>
                </a:extLst>
              </p:cNvPr>
              <p:cNvSpPr/>
              <p:nvPr userDrawn="1"/>
            </p:nvSpPr>
            <p:spPr>
              <a:xfrm>
                <a:off x="-1260000" y="3095996"/>
                <a:ext cx="216000" cy="288000"/>
              </a:xfrm>
              <a:prstGeom prst="rect">
                <a:avLst/>
              </a:prstGeom>
              <a:solidFill>
                <a:srgbClr val="FFB7B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2" name="직사각형 41">
                <a:extLst>
                  <a:ext uri="{FF2B5EF4-FFF2-40B4-BE49-F238E27FC236}">
                    <a16:creationId xmlns:a16="http://schemas.microsoft.com/office/drawing/2014/main" id="{6E77FFEF-CC8E-4D74-93BF-C900DCE85A66}"/>
                  </a:ext>
                </a:extLst>
              </p:cNvPr>
              <p:cNvSpPr/>
              <p:nvPr userDrawn="1"/>
            </p:nvSpPr>
            <p:spPr>
              <a:xfrm>
                <a:off x="-1476150" y="3095996"/>
                <a:ext cx="216000" cy="288000"/>
              </a:xfrm>
              <a:prstGeom prst="rect">
                <a:avLst/>
              </a:prstGeom>
              <a:solidFill>
                <a:srgbClr val="FFDBD7"/>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3" name="직사각형 42">
                <a:extLst>
                  <a:ext uri="{FF2B5EF4-FFF2-40B4-BE49-F238E27FC236}">
                    <a16:creationId xmlns:a16="http://schemas.microsoft.com/office/drawing/2014/main" id="{80E6FD5B-394E-4B30-A3F6-78636D2CDFD5}"/>
                  </a:ext>
                </a:extLst>
              </p:cNvPr>
              <p:cNvSpPr/>
              <p:nvPr userDrawn="1"/>
            </p:nvSpPr>
            <p:spPr>
              <a:xfrm>
                <a:off x="-1044000" y="3383996"/>
                <a:ext cx="216000" cy="288000"/>
              </a:xfrm>
              <a:prstGeom prst="rect">
                <a:avLst/>
              </a:prstGeom>
              <a:solidFill>
                <a:srgbClr val="FFDA4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4" name="직사각형 43">
                <a:extLst>
                  <a:ext uri="{FF2B5EF4-FFF2-40B4-BE49-F238E27FC236}">
                    <a16:creationId xmlns:a16="http://schemas.microsoft.com/office/drawing/2014/main" id="{F144668C-7C1B-4A06-970B-21F6F80665A3}"/>
                  </a:ext>
                </a:extLst>
              </p:cNvPr>
              <p:cNvSpPr/>
              <p:nvPr userDrawn="1"/>
            </p:nvSpPr>
            <p:spPr>
              <a:xfrm>
                <a:off x="-1260000" y="3383996"/>
                <a:ext cx="216000" cy="288000"/>
              </a:xfrm>
              <a:prstGeom prst="rect">
                <a:avLst/>
              </a:prstGeom>
              <a:solidFill>
                <a:srgbClr val="FFE67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5" name="직사각형 44">
                <a:extLst>
                  <a:ext uri="{FF2B5EF4-FFF2-40B4-BE49-F238E27FC236}">
                    <a16:creationId xmlns:a16="http://schemas.microsoft.com/office/drawing/2014/main" id="{03117C98-9D6F-4D8E-8DFF-ACC4EEE18E33}"/>
                  </a:ext>
                </a:extLst>
              </p:cNvPr>
              <p:cNvSpPr/>
              <p:nvPr userDrawn="1"/>
            </p:nvSpPr>
            <p:spPr>
              <a:xfrm>
                <a:off x="-1476150" y="3383996"/>
                <a:ext cx="216000" cy="288000"/>
              </a:xfrm>
              <a:prstGeom prst="rect">
                <a:avLst/>
              </a:prstGeom>
              <a:solidFill>
                <a:srgbClr val="FFF3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746" r:id="rId3"/>
    <p:sldLayoutId id="2147483745" r:id="rId4"/>
    <p:sldLayoutId id="2147483754" r:id="rId5"/>
    <p:sldLayoutId id="2147483756" r:id="rId6"/>
    <p:sldLayoutId id="2147483758" r:id="rId7"/>
    <p:sldLayoutId id="2147483759" r:id="rId8"/>
  </p:sldLayoutIdLst>
  <p:txStyles>
    <p:titleStyle>
      <a:lvl1pPr algn="l" defTabSz="914400" rtl="0" eaLnBrk="1" latinLnBrk="1" hangingPunct="1">
        <a:lnSpc>
          <a:spcPct val="70000"/>
        </a:lnSpc>
        <a:spcBef>
          <a:spcPct val="0"/>
        </a:spcBef>
        <a:buNone/>
        <a:defRPr sz="5400" kern="1200">
          <a:solidFill>
            <a:schemeClr val="tx2"/>
          </a:solidFill>
          <a:latin typeface="+mj-lt"/>
          <a:ea typeface="+mj-ea"/>
          <a:cs typeface="+mj-cs"/>
        </a:defRPr>
      </a:lvl1pPr>
    </p:titleStyle>
    <p:bodyStyle>
      <a:lvl1pPr marL="0" indent="0" algn="l" defTabSz="914400" rtl="0" eaLnBrk="1" latinLnBrk="1" hangingPunct="1">
        <a:lnSpc>
          <a:spcPct val="100000"/>
        </a:lnSpc>
        <a:spcBef>
          <a:spcPts val="0"/>
        </a:spcBef>
        <a:spcAft>
          <a:spcPts val="600"/>
        </a:spcAft>
        <a:buFontTx/>
        <a:buNone/>
        <a:defRPr sz="1000" b="1" kern="1200">
          <a:solidFill>
            <a:schemeClr val="tx2"/>
          </a:solidFill>
          <a:latin typeface="맑은 고딕" panose="020B0503020000020004" pitchFamily="50" charset="-127"/>
          <a:ea typeface="맑은 고딕" panose="020B0503020000020004" pitchFamily="50" charset="-127"/>
          <a:cs typeface="+mn-cs"/>
        </a:defRPr>
      </a:lvl1pPr>
      <a:lvl2pPr marL="0" indent="0" algn="l" defTabSz="914400" rtl="0" eaLnBrk="1" latinLnBrk="1" hangingPunct="1">
        <a:lnSpc>
          <a:spcPct val="100000"/>
        </a:lnSpc>
        <a:spcBef>
          <a:spcPts val="0"/>
        </a:spcBef>
        <a:spcAft>
          <a:spcPts val="600"/>
        </a:spcAft>
        <a:buFontTx/>
        <a:buNone/>
        <a:defRPr sz="1000" kern="1200">
          <a:solidFill>
            <a:schemeClr val="tx2"/>
          </a:solidFill>
          <a:latin typeface="맑은 고딕" panose="020B0503020000020004" pitchFamily="50" charset="-127"/>
          <a:ea typeface="맑은 고딕" panose="020B0503020000020004" pitchFamily="50" charset="-127"/>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맑은 고딕" panose="020B0503020000020004" pitchFamily="50" charset="-127"/>
          <a:ea typeface="맑은 고딕" panose="020B0503020000020004" pitchFamily="50" charset="-127"/>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맑은 고딕" panose="020B0503020000020004" pitchFamily="50" charset="-127"/>
          <a:ea typeface="맑은 고딕" panose="020B0503020000020004" pitchFamily="50" charset="-127"/>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2"/>
          </a:solidFill>
          <a:latin typeface="맑은 고딕" panose="020B0503020000020004" pitchFamily="50" charset="-127"/>
          <a:ea typeface="맑은 고딕" panose="020B0503020000020004" pitchFamily="50" charset="-127"/>
          <a:cs typeface="+mn-cs"/>
        </a:defRPr>
      </a:lvl5pPr>
      <a:lvl6pPr marL="72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64" userDrawn="1">
          <p15:clr>
            <a:srgbClr val="F26B43"/>
          </p15:clr>
        </p15:guide>
        <p15:guide id="2" pos="312" userDrawn="1">
          <p15:clr>
            <a:srgbClr val="F26B43"/>
          </p15:clr>
        </p15:guide>
        <p15:guide id="3" pos="5940" userDrawn="1">
          <p15:clr>
            <a:srgbClr val="F26B43"/>
          </p15:clr>
        </p15:guide>
        <p15:guide id="4" orient="horz" pos="742" userDrawn="1">
          <p15:clr>
            <a:srgbClr val="F26B43"/>
          </p15:clr>
        </p15:guide>
        <p15:guide id="6" orient="horz" pos="279" userDrawn="1">
          <p15:clr>
            <a:srgbClr val="F26B43"/>
          </p15:clr>
        </p15:guide>
        <p15:guide id="7" orient="horz" pos="948" userDrawn="1">
          <p15:clr>
            <a:srgbClr val="F26B43"/>
          </p15:clr>
        </p15:guide>
        <p15:guide id="8" pos="3192" userDrawn="1">
          <p15:clr>
            <a:srgbClr val="F26B43"/>
          </p15:clr>
        </p15:guide>
        <p15:guide id="9" pos="30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14/relationships/chartEx" Target="../charts/chartEx1.xml"/><Relationship Id="rId7" Type="http://schemas.microsoft.com/office/2014/relationships/chartEx" Target="../charts/chartEx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14/relationships/chartEx" Target="../charts/chartEx2.xml"/><Relationship Id="rId10" Type="http://schemas.openxmlformats.org/officeDocument/2006/relationships/image" Target="../media/image9.png"/><Relationship Id="rId4" Type="http://schemas.openxmlformats.org/officeDocument/2006/relationships/image" Target="../media/image6.png"/><Relationship Id="rId9" Type="http://schemas.microsoft.com/office/2014/relationships/chartEx" Target="../charts/chartEx4.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14/relationships/chartEx" Target="../charts/chartEx5.xml"/><Relationship Id="rId7" Type="http://schemas.microsoft.com/office/2014/relationships/chartEx" Target="../charts/chartEx7.xml"/><Relationship Id="rId12"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png"/><Relationship Id="rId11" Type="http://schemas.microsoft.com/office/2014/relationships/chartEx" Target="../charts/chartEx9.xml"/><Relationship Id="rId5" Type="http://schemas.microsoft.com/office/2014/relationships/chartEx" Target="../charts/chartEx6.xml"/><Relationship Id="rId10" Type="http://schemas.openxmlformats.org/officeDocument/2006/relationships/image" Target="../media/image13.png"/><Relationship Id="rId4" Type="http://schemas.openxmlformats.org/officeDocument/2006/relationships/image" Target="../media/image10.png"/><Relationship Id="rId9" Type="http://schemas.microsoft.com/office/2014/relationships/chartEx" Target="../charts/chartEx8.xml"/></Relationships>
</file>

<file path=ppt/slides/_rels/slide19.xml.rels><?xml version="1.0" encoding="UTF-8" standalone="yes"?>
<Relationships xmlns="http://schemas.openxmlformats.org/package/2006/relationships"><Relationship Id="rId3" Type="http://schemas.microsoft.com/office/2014/relationships/chartEx" Target="../charts/chartEx10.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microsoft.com/office/2014/relationships/chartEx" Target="../charts/chartEx11.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14/relationships/chartEx" Target="../charts/chartEx17.xml"/><Relationship Id="rId3" Type="http://schemas.microsoft.com/office/2014/relationships/chartEx" Target="../charts/chartEx12.xml"/><Relationship Id="rId7" Type="http://schemas.microsoft.com/office/2014/relationships/chartEx" Target="../charts/chartEx14.xml"/><Relationship Id="rId12"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png"/><Relationship Id="rId11" Type="http://schemas.microsoft.com/office/2014/relationships/chartEx" Target="../charts/chartEx16.xml"/><Relationship Id="rId5" Type="http://schemas.microsoft.com/office/2014/relationships/chartEx" Target="../charts/chartEx13.xml"/><Relationship Id="rId10" Type="http://schemas.openxmlformats.org/officeDocument/2006/relationships/image" Target="../media/image18.png"/><Relationship Id="rId4" Type="http://schemas.openxmlformats.org/officeDocument/2006/relationships/image" Target="../media/image150.png"/><Relationship Id="rId9" Type="http://schemas.microsoft.com/office/2014/relationships/chartEx" Target="../charts/chartEx15.xml"/><Relationship Id="rId14"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13" Type="http://schemas.microsoft.com/office/2014/relationships/chartEx" Target="../charts/chartEx23.xml"/><Relationship Id="rId3" Type="http://schemas.microsoft.com/office/2014/relationships/chartEx" Target="../charts/chartEx18.xml"/><Relationship Id="rId7" Type="http://schemas.microsoft.com/office/2014/relationships/chartEx" Target="../charts/chartEx20.xml"/><Relationship Id="rId12"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png"/><Relationship Id="rId11" Type="http://schemas.microsoft.com/office/2014/relationships/chartEx" Target="../charts/chartEx22.xml"/><Relationship Id="rId5" Type="http://schemas.microsoft.com/office/2014/relationships/chartEx" Target="../charts/chartEx19.xml"/><Relationship Id="rId10" Type="http://schemas.openxmlformats.org/officeDocument/2006/relationships/image" Target="../media/image23.png"/><Relationship Id="rId4" Type="http://schemas.openxmlformats.org/officeDocument/2006/relationships/image" Target="../media/image150.png"/><Relationship Id="rId9" Type="http://schemas.microsoft.com/office/2014/relationships/chartEx" Target="../charts/chartEx21.xml"/><Relationship Id="rId1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chart" Target="../charts/chart9.xml"/><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chart" Target="../charts/char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mailto:byeongdookim@kr.kpmg.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13">
            <a:extLst>
              <a:ext uri="{FF2B5EF4-FFF2-40B4-BE49-F238E27FC236}">
                <a16:creationId xmlns:a16="http://schemas.microsoft.com/office/drawing/2014/main" id="{1B9A47B6-2942-41BB-B5EC-41DAD08DCE57}"/>
              </a:ext>
            </a:extLst>
          </p:cNvPr>
          <p:cNvSpPr txBox="1">
            <a:spLocks/>
          </p:cNvSpPr>
          <p:nvPr/>
        </p:nvSpPr>
        <p:spPr>
          <a:xfrm>
            <a:off x="422946" y="2303416"/>
            <a:ext cx="8251454" cy="4052331"/>
          </a:xfrm>
          <a:prstGeom prst="rect">
            <a:avLst/>
          </a:prstGeom>
        </p:spPr>
        <p:txBody>
          <a:bodyPr vert="horz" lIns="0" tIns="0" rIns="0" bIns="0" rtlCol="0" anchor="t" anchorCtr="0">
            <a:noAutofit/>
          </a:bodyPr>
          <a:lstStyle>
            <a:lvl1pPr marL="0" indent="0" algn="l" defTabSz="914400" rtl="0" eaLnBrk="1" latinLnBrk="1" hangingPunct="1">
              <a:lnSpc>
                <a:spcPct val="70000"/>
              </a:lnSpc>
              <a:spcBef>
                <a:spcPts val="0"/>
              </a:spcBef>
              <a:spcAft>
                <a:spcPts val="0"/>
              </a:spcAft>
              <a:buFontTx/>
              <a:buNone/>
              <a:defRPr lang="fr-FR" sz="6531" b="0" kern="1200" dirty="0" smtClean="0">
                <a:solidFill>
                  <a:schemeClr val="bg1"/>
                </a:solidFill>
                <a:latin typeface="KPMG Extralight" panose="020B0303030202040204" pitchFamily="34" charset="0"/>
                <a:ea typeface="맑은 고딕" panose="020B0503020000020004" pitchFamily="50" charset="-127"/>
                <a:cs typeface="KPMG Extralight" panose="020B0303030202040204" pitchFamily="34" charset="0"/>
              </a:defRPr>
            </a:lvl1pPr>
            <a:lvl2pPr marL="0" indent="0" algn="l" defTabSz="914400" rtl="0" eaLnBrk="1" latinLnBrk="1" hangingPunct="1">
              <a:lnSpc>
                <a:spcPct val="100000"/>
              </a:lnSpc>
              <a:spcBef>
                <a:spcPts val="1089"/>
              </a:spcBef>
              <a:spcAft>
                <a:spcPts val="0"/>
              </a:spcAft>
              <a:buFontTx/>
              <a:buNone/>
              <a:defRPr lang="fr-FR" sz="1089" b="1" i="0"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2pPr>
            <a:lvl3pPr marL="0" indent="0" algn="l" defTabSz="914400" rtl="0" eaLnBrk="1" latinLnBrk="1" hangingPunct="1">
              <a:lnSpc>
                <a:spcPct val="100000"/>
              </a:lnSpc>
              <a:spcBef>
                <a:spcPts val="0"/>
              </a:spcBef>
              <a:spcAft>
                <a:spcPts val="0"/>
              </a:spcAft>
              <a:buClr>
                <a:schemeClr val="tx2"/>
              </a:buClr>
              <a:buFont typeface="Arial" panose="020B0604020202020204" pitchFamily="34" charset="0"/>
              <a:buNone/>
              <a:defRPr lang="fr-FR" sz="1089" b="0" i="0"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3pPr>
            <a:lvl4pPr marL="360000" indent="-144000" algn="l" defTabSz="914400" rtl="0" eaLnBrk="1" latinLnBrk="1" hangingPunct="1">
              <a:lnSpc>
                <a:spcPct val="100000"/>
              </a:lnSpc>
              <a:spcBef>
                <a:spcPts val="13608"/>
              </a:spcBef>
              <a:spcAft>
                <a:spcPts val="0"/>
              </a:spcAft>
              <a:buClr>
                <a:schemeClr val="tx2"/>
              </a:buClr>
              <a:buFont typeface="Arial" panose="020B0604020202020204" pitchFamily="34" charset="0"/>
              <a:buChar char="-"/>
              <a:defRPr lang="fr-FR" sz="971" b="0" i="0" kern="1200" dirty="0" smtClean="0">
                <a:solidFill>
                  <a:srgbClr val="00338D"/>
                </a:solidFill>
                <a:latin typeface="Univers for KPMG Light"/>
                <a:ea typeface="맑은 고딕" panose="020B0503020000020004" pitchFamily="50" charset="-127"/>
                <a:cs typeface="Univers for KPMG Light"/>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lang="fr-FR" sz="971" b="0" i="0" kern="1200" baseline="0" dirty="0">
                <a:solidFill>
                  <a:srgbClr val="FFFFFF"/>
                </a:solidFill>
                <a:latin typeface="Univers for KPMG Light"/>
                <a:ea typeface="맑은 고딕" panose="020B0503020000020004" pitchFamily="50" charset="-127"/>
                <a:cs typeface="Univers for KPMG Light"/>
              </a:defRPr>
            </a:lvl5pPr>
            <a:lvl6pPr marL="72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55000"/>
              </a:lnSpc>
            </a:pPr>
            <a:endParaRPr lang="en-US" altLang="ko-KR" sz="3000" dirty="0">
              <a:latin typeface="맑은 고딕" panose="020B0503020000020004" pitchFamily="50" charset="-127"/>
            </a:endParaRPr>
          </a:p>
          <a:p>
            <a:pPr>
              <a:lnSpc>
                <a:spcPct val="55000"/>
              </a:lnSpc>
            </a:pPr>
            <a:r>
              <a:rPr lang="en-US" sz="6000" b="1" dirty="0"/>
              <a:t>Project Blossom</a:t>
            </a:r>
          </a:p>
          <a:p>
            <a:pPr>
              <a:lnSpc>
                <a:spcPct val="55000"/>
              </a:lnSpc>
            </a:pPr>
            <a:endParaRPr lang="en-US" sz="4000" b="1" dirty="0"/>
          </a:p>
          <a:p>
            <a:pPr>
              <a:lnSpc>
                <a:spcPct val="55000"/>
              </a:lnSpc>
            </a:pPr>
            <a:endParaRPr lang="en-US" sz="4000" dirty="0"/>
          </a:p>
          <a:p>
            <a:pPr>
              <a:lnSpc>
                <a:spcPct val="55000"/>
              </a:lnSpc>
            </a:pPr>
            <a:r>
              <a:rPr lang="en-US" sz="4000" dirty="0"/>
              <a:t>Financial Due Diligence</a:t>
            </a:r>
          </a:p>
          <a:p>
            <a:pPr>
              <a:lnSpc>
                <a:spcPct val="100000"/>
              </a:lnSpc>
            </a:pPr>
            <a:r>
              <a:rPr lang="en-US" altLang="ko-KR" sz="4000" dirty="0"/>
              <a:t>[Draft]</a:t>
            </a:r>
          </a:p>
          <a:p>
            <a:pPr>
              <a:lnSpc>
                <a:spcPct val="55000"/>
              </a:lnSpc>
            </a:pPr>
            <a:endParaRPr lang="en-US" sz="3500" dirty="0"/>
          </a:p>
          <a:p>
            <a:pPr>
              <a:lnSpc>
                <a:spcPct val="55000"/>
              </a:lnSpc>
            </a:pPr>
            <a:endParaRPr lang="en-US" sz="4000" dirty="0"/>
          </a:p>
          <a:p>
            <a:pPr>
              <a:lnSpc>
                <a:spcPct val="55000"/>
              </a:lnSpc>
            </a:pPr>
            <a:r>
              <a:rPr lang="en-US" sz="2000" dirty="0"/>
              <a:t>October 2022</a:t>
            </a:r>
          </a:p>
        </p:txBody>
      </p:sp>
    </p:spTree>
    <p:extLst>
      <p:ext uri="{BB962C8B-B14F-4D97-AF65-F5344CB8AC3E}">
        <p14:creationId xmlns:p14="http://schemas.microsoft.com/office/powerpoint/2010/main" val="903143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Headlines (2/3)</a:t>
            </a:r>
          </a:p>
        </p:txBody>
      </p:sp>
      <p:graphicFrame>
        <p:nvGraphicFramePr>
          <p:cNvPr id="7" name="Group 3">
            <a:extLst>
              <a:ext uri="{FF2B5EF4-FFF2-40B4-BE49-F238E27FC236}">
                <a16:creationId xmlns:a16="http://schemas.microsoft.com/office/drawing/2014/main" id="{150CCD18-45D7-4FD1-B2DA-7AECB1F0E25B}"/>
              </a:ext>
            </a:extLst>
          </p:cNvPr>
          <p:cNvGraphicFramePr>
            <a:graphicFrameLocks noGrp="1"/>
          </p:cNvGraphicFramePr>
          <p:nvPr>
            <p:extLst>
              <p:ext uri="{D42A27DB-BD31-4B8C-83A1-F6EECF244321}">
                <p14:modId xmlns:p14="http://schemas.microsoft.com/office/powerpoint/2010/main" val="2454415813"/>
              </p:ext>
            </p:extLst>
          </p:nvPr>
        </p:nvGraphicFramePr>
        <p:xfrm>
          <a:off x="467999" y="1191602"/>
          <a:ext cx="8877338" cy="4991084"/>
        </p:xfrm>
        <a:graphic>
          <a:graphicData uri="http://schemas.openxmlformats.org/drawingml/2006/table">
            <a:tbl>
              <a:tblPr/>
              <a:tblGrid>
                <a:gridCol w="993542">
                  <a:extLst>
                    <a:ext uri="{9D8B030D-6E8A-4147-A177-3AD203B41FA5}">
                      <a16:colId xmlns:a16="http://schemas.microsoft.com/office/drawing/2014/main" val="495417583"/>
                    </a:ext>
                  </a:extLst>
                </a:gridCol>
                <a:gridCol w="442210">
                  <a:extLst>
                    <a:ext uri="{9D8B030D-6E8A-4147-A177-3AD203B41FA5}">
                      <a16:colId xmlns:a16="http://schemas.microsoft.com/office/drawing/2014/main" val="20000"/>
                    </a:ext>
                  </a:extLst>
                </a:gridCol>
                <a:gridCol w="5017166">
                  <a:extLst>
                    <a:ext uri="{9D8B030D-6E8A-4147-A177-3AD203B41FA5}">
                      <a16:colId xmlns:a16="http://schemas.microsoft.com/office/drawing/2014/main" val="20001"/>
                    </a:ext>
                  </a:extLst>
                </a:gridCol>
                <a:gridCol w="1930775">
                  <a:extLst>
                    <a:ext uri="{9D8B030D-6E8A-4147-A177-3AD203B41FA5}">
                      <a16:colId xmlns:a16="http://schemas.microsoft.com/office/drawing/2014/main" val="2480215624"/>
                    </a:ext>
                  </a:extLst>
                </a:gridCol>
                <a:gridCol w="493645">
                  <a:extLst>
                    <a:ext uri="{9D8B030D-6E8A-4147-A177-3AD203B41FA5}">
                      <a16:colId xmlns:a16="http://schemas.microsoft.com/office/drawing/2014/main" val="3193588232"/>
                    </a:ext>
                  </a:extLst>
                </a:gridCol>
              </a:tblGrid>
              <a:tr h="270322">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Category</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a:t>
                      </a:r>
                    </a:p>
                  </a:txBody>
                  <a:tcPr marL="49846" marR="49846" marT="49846" marB="4984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Key Findings and Observations</a:t>
                      </a:r>
                      <a:endPar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49846" marR="49846" marT="49846" marB="4984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Implication</a:t>
                      </a:r>
                      <a:endPar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49846" marR="49846" marT="49846" marB="4984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Ref.</a:t>
                      </a:r>
                    </a:p>
                  </a:txBody>
                  <a:tcPr marL="49846" marR="49846" marT="49846" marB="49846" anchor="ctr" horzOverflow="overflow">
                    <a:lnL w="12700" cap="flat" cmpd="sng" algn="ctr">
                      <a:no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1786901">
                <a:tc rowSpan="3">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Quality of Earnings</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5</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eaLnBrk="0" fontAlgn="base" latinLnBrk="1" hangingPunct="0">
                        <a:lnSpc>
                          <a:spcPct val="120000"/>
                        </a:lnSpc>
                        <a:spcBef>
                          <a:spcPct val="40000"/>
                        </a:spcBef>
                        <a:spcAft>
                          <a:spcPct val="0"/>
                        </a:spcAf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lang="en-US" altLang="ko-KR" sz="900" b="1" u="sng" kern="1200" dirty="0">
                          <a:solidFill>
                            <a:srgbClr val="000000"/>
                          </a:solidFill>
                          <a:latin typeface="Arial" panose="020B0604020202020204" pitchFamily="34" charset="0"/>
                          <a:ea typeface="+mn-ea"/>
                          <a:cs typeface="Arial" panose="020B0604020202020204" pitchFamily="34" charset="0"/>
                        </a:rPr>
                        <a:t>Revenue Movement</a:t>
                      </a: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삼성</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SDI</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ESS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화재 발생으로 인해 생산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line</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 중단되면서 매출이 크게 감소하였으나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라인 증설 및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ESS</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제품에 대한 수요 증가로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년까지 지속적인 매출 증가추세가 유지됨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상반기 삼성</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SDI</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내부 전략방향의 영향에 따른 발주물량 감소로 사업계획 대비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81%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수준의 매출이 발생하였으나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월부터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112Ah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물량 회복 추세에 있음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 사업부의 매출 변동은 대부분 물량 변동에 기인하며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판매단가 변동으로 인한 영향은 미미한 수준임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상반기 부진했던 수요의 회복 여부에 대한 하반기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Status</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Tracking</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필요</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계약서 등 명문화된 문서를 통해 물량보장조항 추가 가능성에 대한 고려</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17~</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18p,</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24~</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26p</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69704163"/>
                  </a:ext>
                </a:extLst>
              </a:tr>
              <a:tr h="1348581">
                <a:tc vMerge="1">
                  <a:txBody>
                    <a:bodyPr/>
                    <a:lstStyle/>
                    <a:p>
                      <a:pPr latinLnBrk="1"/>
                      <a:endParaRPr lang="ko-KR" altLang="en-US"/>
                    </a:p>
                  </a:txBody>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6</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eaLnBrk="0" fontAlgn="base" latinLnBrk="1" hangingPunct="0">
                        <a:lnSpc>
                          <a:spcPct val="120000"/>
                        </a:lnSpc>
                        <a:spcBef>
                          <a:spcPct val="40000"/>
                        </a:spcBef>
                        <a:spcAft>
                          <a:spcPct val="0"/>
                        </a:spcAf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lang="en-US" altLang="ko-KR" sz="900" b="1" u="sng" kern="1200" dirty="0">
                          <a:solidFill>
                            <a:srgbClr val="000000"/>
                          </a:solidFill>
                          <a:latin typeface="Arial" panose="020B0604020202020204" pitchFamily="34" charset="0"/>
                          <a:ea typeface="+mn-ea"/>
                          <a:cs typeface="Arial" panose="020B0604020202020204" pitchFamily="34" charset="0"/>
                        </a:rPr>
                        <a:t>Margin Movement</a:t>
                      </a: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 사업부의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EBITDA%</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(-)12.9%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월말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LTM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마진율이 지속적으로 개선되고 있는 추세임</a:t>
                      </a: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단일 거래처인 삼성</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SDI</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대한 낮은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가격협상력과</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지정 매입업체로부터의 주요 원재료 매입으로 인해 공정효율화</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원가절감 및 고정비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Leverage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효과가 주된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Margin Key-Driver</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해당함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Leverage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효과를 통한 마진율 개선을 위해 지속적인 물량 확보 노력 필요</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Tact-Time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축소 등 지속적인 공정효율화와 원가절감을 통해 제한적인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가격협상력으로</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인한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Margin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불확실성 상쇄 방안 모색</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19p</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19535998"/>
                  </a:ext>
                </a:extLst>
              </a:tr>
              <a:tr h="1585280">
                <a:tc vMerge="1">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7</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eaLnBrk="0" fontAlgn="base" latinLnBrk="1" hangingPunct="0">
                        <a:lnSpc>
                          <a:spcPct val="120000"/>
                        </a:lnSpc>
                        <a:spcBef>
                          <a:spcPct val="40000"/>
                        </a:spcBef>
                        <a:spcAft>
                          <a:spcPct val="0"/>
                        </a:spcAf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lang="en-US" altLang="ko-KR" sz="900" b="1" i="0" u="sng" strike="noStrike" kern="1200" dirty="0">
                          <a:solidFill>
                            <a:srgbClr val="000000"/>
                          </a:solidFill>
                          <a:effectLst/>
                          <a:latin typeface="Arial" panose="020B0604020202020204" pitchFamily="34" charset="0"/>
                          <a:ea typeface="+mn-ea"/>
                          <a:cs typeface="Arial" panose="020B0604020202020204" pitchFamily="34" charset="0"/>
                        </a:rPr>
                        <a:t>ASP-APP Spread</a:t>
                      </a:r>
                      <a:endParaRPr lang="en-US" altLang="ko-KR" sz="900" b="1" u="sng" kern="1200" dirty="0">
                        <a:solidFill>
                          <a:srgbClr val="000000"/>
                        </a:solidFill>
                        <a:latin typeface="Arial" panose="020B0604020202020204" pitchFamily="34" charset="0"/>
                        <a:ea typeface="+mn-ea"/>
                        <a:cs typeface="Arial" panose="020B0604020202020204" pitchFamily="34" charset="0"/>
                      </a:endParaRP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기본적으로 단일 거래처인 삼성</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SDI</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와 경쟁사 신흥</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SEC</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간의 판매가격을 기준으로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ASP</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 결정되고</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정기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CR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및 주요 원재료에 해당하는 구리와 알루미늄의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LME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가격변동 등 국제시세가 일부 반영되는 구조이므로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가격협상력은</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낮은 편에 해당함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삼성</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SDI</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로부터 지정된 원재료 매입업체를 통해서만 거래가 이루어지므로 실질적인 판가 전가 여력은 없으며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Spread</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변동 폭이 크지 않음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최근 변동성이 높은 원재료 국제시세 외에도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직간접적인 영향을 미치는 물가 상승률</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인건비  상승률 등 다양한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Key-Driver</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대한 모니터링을 통한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ASP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적시 반영을 위한 노력 필요</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신규 제품 가격협상 시 이전 제품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Spread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 이상을 확보하기 위한 관리</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27~</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28p</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22043500"/>
                  </a:ext>
                </a:extLst>
              </a:tr>
            </a:tbl>
          </a:graphicData>
        </a:graphic>
      </p:graphicFrame>
      <p:sp>
        <p:nvSpPr>
          <p:cNvPr id="8" name="제목 2">
            <a:extLst>
              <a:ext uri="{FF2B5EF4-FFF2-40B4-BE49-F238E27FC236}">
                <a16:creationId xmlns:a16="http://schemas.microsoft.com/office/drawing/2014/main" id="{E38BABAB-BC3C-49EC-8085-F11FEB853D08}"/>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Executive Summary</a:t>
            </a:r>
          </a:p>
        </p:txBody>
      </p:sp>
    </p:spTree>
    <p:extLst>
      <p:ext uri="{BB962C8B-B14F-4D97-AF65-F5344CB8AC3E}">
        <p14:creationId xmlns:p14="http://schemas.microsoft.com/office/powerpoint/2010/main" val="4044408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Headlines (3/3)</a:t>
            </a:r>
          </a:p>
        </p:txBody>
      </p:sp>
      <p:graphicFrame>
        <p:nvGraphicFramePr>
          <p:cNvPr id="7" name="Group 3">
            <a:extLst>
              <a:ext uri="{FF2B5EF4-FFF2-40B4-BE49-F238E27FC236}">
                <a16:creationId xmlns:a16="http://schemas.microsoft.com/office/drawing/2014/main" id="{150CCD18-45D7-4FD1-B2DA-7AECB1F0E25B}"/>
              </a:ext>
            </a:extLst>
          </p:cNvPr>
          <p:cNvGraphicFramePr>
            <a:graphicFrameLocks noGrp="1"/>
          </p:cNvGraphicFramePr>
          <p:nvPr>
            <p:extLst>
              <p:ext uri="{D42A27DB-BD31-4B8C-83A1-F6EECF244321}">
                <p14:modId xmlns:p14="http://schemas.microsoft.com/office/powerpoint/2010/main" val="921105121"/>
              </p:ext>
            </p:extLst>
          </p:nvPr>
        </p:nvGraphicFramePr>
        <p:xfrm>
          <a:off x="459610" y="1191604"/>
          <a:ext cx="8877338" cy="5212689"/>
        </p:xfrm>
        <a:graphic>
          <a:graphicData uri="http://schemas.openxmlformats.org/drawingml/2006/table">
            <a:tbl>
              <a:tblPr/>
              <a:tblGrid>
                <a:gridCol w="993542">
                  <a:extLst>
                    <a:ext uri="{9D8B030D-6E8A-4147-A177-3AD203B41FA5}">
                      <a16:colId xmlns:a16="http://schemas.microsoft.com/office/drawing/2014/main" val="495417583"/>
                    </a:ext>
                  </a:extLst>
                </a:gridCol>
                <a:gridCol w="442210">
                  <a:extLst>
                    <a:ext uri="{9D8B030D-6E8A-4147-A177-3AD203B41FA5}">
                      <a16:colId xmlns:a16="http://schemas.microsoft.com/office/drawing/2014/main" val="20000"/>
                    </a:ext>
                  </a:extLst>
                </a:gridCol>
                <a:gridCol w="5017166">
                  <a:extLst>
                    <a:ext uri="{9D8B030D-6E8A-4147-A177-3AD203B41FA5}">
                      <a16:colId xmlns:a16="http://schemas.microsoft.com/office/drawing/2014/main" val="20001"/>
                    </a:ext>
                  </a:extLst>
                </a:gridCol>
                <a:gridCol w="1930775">
                  <a:extLst>
                    <a:ext uri="{9D8B030D-6E8A-4147-A177-3AD203B41FA5}">
                      <a16:colId xmlns:a16="http://schemas.microsoft.com/office/drawing/2014/main" val="2480215624"/>
                    </a:ext>
                  </a:extLst>
                </a:gridCol>
                <a:gridCol w="493645">
                  <a:extLst>
                    <a:ext uri="{9D8B030D-6E8A-4147-A177-3AD203B41FA5}">
                      <a16:colId xmlns:a16="http://schemas.microsoft.com/office/drawing/2014/main" val="3193588232"/>
                    </a:ext>
                  </a:extLst>
                </a:gridCol>
              </a:tblGrid>
              <a:tr h="245933">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Category</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a:t>
                      </a:r>
                    </a:p>
                  </a:txBody>
                  <a:tcPr marL="49846" marR="49846" marT="49846" marB="4984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Key Findings and Observations</a:t>
                      </a:r>
                      <a:endPar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49846" marR="49846" marT="49846" marB="4984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Implication</a:t>
                      </a:r>
                      <a:endPar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49846" marR="49846" marT="49846" marB="4984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Ref.</a:t>
                      </a:r>
                    </a:p>
                  </a:txBody>
                  <a:tcPr marL="49846" marR="49846" marT="49846" marB="49846" anchor="ctr" horzOverflow="overflow">
                    <a:lnL w="12700" cap="flat" cmpd="sng" algn="ctr">
                      <a:no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1413767">
                <a:tc rowSpan="3">
                  <a:txBody>
                    <a:bodyPr/>
                    <a:lstStyle/>
                    <a:p>
                      <a:pPr marL="0" marR="0" lvl="0" indent="0" algn="ctr"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Quality of Assets And Liabilities</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8</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eaLnBrk="0" fontAlgn="base" latinLnBrk="1" hangingPunct="0">
                        <a:lnSpc>
                          <a:spcPct val="100000"/>
                        </a:lnSpc>
                        <a:spcBef>
                          <a:spcPct val="40000"/>
                        </a:spcBef>
                        <a:spcAft>
                          <a:spcPct val="0"/>
                        </a:spcAf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lang="en-US" altLang="ko-KR" sz="900" b="1" u="sng" kern="1200" dirty="0">
                          <a:solidFill>
                            <a:srgbClr val="000000"/>
                          </a:solidFill>
                          <a:latin typeface="Arial" panose="020B0604020202020204" pitchFamily="34" charset="0"/>
                          <a:ea typeface="+mn-ea"/>
                          <a:cs typeface="Arial" panose="020B0604020202020204" pitchFamily="34" charset="0"/>
                        </a:rPr>
                        <a:t>Financial Structure</a:t>
                      </a:r>
                    </a:p>
                    <a:p>
                      <a:pPr marL="252000" indent="-171450" algn="just" eaLnBrk="0" fontAlgn="base" hangingPunct="0">
                        <a:lnSpc>
                          <a:spcPct val="10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사업양수도 이후 태화기업 본사 명의 차입금에 대한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Roll-over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및 차입조건 변경 불확실성이 존재하며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이에 따라 </a:t>
                      </a:r>
                      <a:r>
                        <a:rPr kumimoji="0" lang="en-US" altLang="ko-KR"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CapEx</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투자금액 등에 대한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Cash-shortage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발생 가능성이 존재함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52000" indent="-171450" algn="just" eaLnBrk="0" fontAlgn="base" hangingPunct="0">
                        <a:lnSpc>
                          <a:spcPct val="10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해당 사업부는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월말 기준 자본총계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(-)18.4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수준으로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이후 지속적인 자본잠식 상태에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Net Debt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을 구성하는 부채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금융기관차입금 및 본지사채무</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총자산의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95%</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가량 차지하는 높은 수준임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52000" indent="-171450" algn="just" eaLnBrk="0" fontAlgn="base" hangingPunct="0">
                        <a:lnSpc>
                          <a:spcPct val="10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대상기간 연평균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현금및현금성자산의</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잔액이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백만원을 하회하는 수준으로 현금 보유량이 매우 낮은 편에 속함</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사업양수도 시 관련 차입금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Roll-over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불확실성 존재</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자본잠식과 높은 부채비중으로 인해 추가 차입 여력이 용이하지 않을 가능성</a:t>
                      </a: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재무구조 개선 관련 자금수지계획 마련 필요</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5p,</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7p,</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38p</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69704163"/>
                  </a:ext>
                </a:extLst>
              </a:tr>
              <a:tr h="673189">
                <a:tc vMerge="1">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tc>
                <a:tc>
                  <a:txBody>
                    <a:bodyPr/>
                    <a:lstStyle/>
                    <a:p>
                      <a:pPr marL="0" marR="0" lvl="0" indent="0" algn="ctr"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9</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eaLnBrk="0" fontAlgn="base" latinLnBrk="1" hangingPunct="0">
                        <a:lnSpc>
                          <a:spcPct val="100000"/>
                        </a:lnSpc>
                        <a:spcBef>
                          <a:spcPct val="40000"/>
                        </a:spcBef>
                        <a:spcAft>
                          <a:spcPct val="0"/>
                        </a:spcAf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lang="en-US" altLang="ko-KR" sz="900" b="1" u="sng" kern="1200" dirty="0">
                          <a:solidFill>
                            <a:srgbClr val="000000"/>
                          </a:solidFill>
                          <a:latin typeface="Arial" panose="020B0604020202020204" pitchFamily="34" charset="0"/>
                          <a:ea typeface="+mn-ea"/>
                          <a:cs typeface="Arial" panose="020B0604020202020204" pitchFamily="34" charset="0"/>
                        </a:rPr>
                        <a:t>NWC</a:t>
                      </a:r>
                    </a:p>
                    <a:p>
                      <a:pPr marL="252000" indent="-171450" algn="just" eaLnBrk="0" fontAlgn="base" hangingPunct="0">
                        <a:lnSpc>
                          <a:spcPct val="100000"/>
                        </a:lnSpc>
                        <a:spcBef>
                          <a:spcPct val="40000"/>
                        </a:spcBef>
                        <a:spcAft>
                          <a:spcPct val="0"/>
                        </a:spcAft>
                        <a:buFont typeface="Wingdings" panose="05000000000000000000" pitchFamily="2" charset="2"/>
                        <a:buChar char="§"/>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DSO</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10~14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일인데 비해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DPO</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30~69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일로 상대적으로 현금회수기간이 현금지급기간에 비해 짧으며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이는 운전자본의 현금흐름 상 사업부에 유리한 구조에 해당함</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낮은 현금 보유량으로 인한 불안정성을 보완하기 위해 현금흐름에 유리한 운전자본 구조 유지 노력</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39~</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40p</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22043500"/>
                  </a:ext>
                </a:extLst>
              </a:tr>
              <a:tr h="1271348">
                <a:tc vMerge="1">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10</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eaLnBrk="0" fontAlgn="base" latinLnBrk="1" hangingPunct="0">
                        <a:lnSpc>
                          <a:spcPct val="100000"/>
                        </a:lnSpc>
                        <a:spcBef>
                          <a:spcPct val="40000"/>
                        </a:spcBef>
                        <a:spcAft>
                          <a:spcPct val="0"/>
                        </a:spcAf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lang="en-US" altLang="ko-KR" sz="900" b="1" i="0" u="sng" strike="noStrike" kern="1200" dirty="0" err="1">
                          <a:solidFill>
                            <a:srgbClr val="000000"/>
                          </a:solidFill>
                          <a:effectLst/>
                          <a:latin typeface="Arial" panose="020B0604020202020204" pitchFamily="34" charset="0"/>
                          <a:ea typeface="+mn-ea"/>
                          <a:cs typeface="Arial" panose="020B0604020202020204" pitchFamily="34" charset="0"/>
                        </a:rPr>
                        <a:t>CapEx</a:t>
                      </a:r>
                      <a:r>
                        <a:rPr lang="en-US" altLang="ko-KR" sz="900" b="1" i="0" u="sng" strike="noStrike" kern="1200" dirty="0">
                          <a:solidFill>
                            <a:srgbClr val="000000"/>
                          </a:solidFill>
                          <a:effectLst/>
                          <a:latin typeface="Arial" panose="020B0604020202020204" pitchFamily="34" charset="0"/>
                          <a:ea typeface="+mn-ea"/>
                          <a:cs typeface="Arial" panose="020B0604020202020204" pitchFamily="34" charset="0"/>
                        </a:rPr>
                        <a:t>, Capacity &amp; Utilization </a:t>
                      </a:r>
                      <a:r>
                        <a:rPr lang="ko-KR" altLang="en-US" sz="900" b="1" i="0" u="sng" strike="noStrike" kern="1200" dirty="0">
                          <a:solidFill>
                            <a:srgbClr val="000000"/>
                          </a:solidFill>
                          <a:effectLst/>
                          <a:latin typeface="Arial" panose="020B0604020202020204" pitchFamily="34" charset="0"/>
                          <a:ea typeface="+mn-ea"/>
                          <a:cs typeface="Arial" panose="020B0604020202020204" pitchFamily="34" charset="0"/>
                        </a:rPr>
                        <a:t>및 </a:t>
                      </a:r>
                      <a:r>
                        <a:rPr lang="en-US" altLang="ko-KR" sz="900" b="1" i="0" u="sng" strike="noStrike" kern="1200" dirty="0">
                          <a:solidFill>
                            <a:srgbClr val="000000"/>
                          </a:solidFill>
                          <a:effectLst/>
                          <a:latin typeface="Arial" panose="020B0604020202020204" pitchFamily="34" charset="0"/>
                          <a:ea typeface="+mn-ea"/>
                          <a:cs typeface="Arial" panose="020B0604020202020204" pitchFamily="34" charset="0"/>
                        </a:rPr>
                        <a:t>Fraction Defective</a:t>
                      </a:r>
                      <a:endParaRPr lang="en-US" altLang="ko-KR" sz="900" b="1" u="sng" kern="1200" dirty="0">
                        <a:solidFill>
                          <a:srgbClr val="000000"/>
                        </a:solidFill>
                        <a:latin typeface="Arial" panose="020B0604020202020204" pitchFamily="34" charset="0"/>
                        <a:ea typeface="+mn-ea"/>
                        <a:cs typeface="Arial" panose="020B0604020202020204" pitchFamily="34" charset="0"/>
                      </a:endParaRPr>
                    </a:p>
                    <a:p>
                      <a:pPr marL="252000" indent="-171450" algn="just" eaLnBrk="0" fontAlgn="base" hangingPunct="0">
                        <a:lnSpc>
                          <a:spcPct val="10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 사업부의 생산성 향상 관련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Key-Driver</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Tact-Time</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으로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Line of Balance(</a:t>
                      </a:r>
                      <a:r>
                        <a:rPr kumimoji="0" lang="en-US" altLang="ko-KR"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LoB</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조정 등을 통해 생산 효율화를 달성할 수 있음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라인은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Tact-Time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초로 최대 한계효율을 달성한 것으로 파악됨</a:t>
                      </a:r>
                    </a:p>
                    <a:p>
                      <a:pPr marL="252000" indent="-171450" algn="just" eaLnBrk="0" fontAlgn="base" hangingPunct="0">
                        <a:lnSpc>
                          <a:spcPct val="100000"/>
                        </a:lnSpc>
                        <a:spcBef>
                          <a:spcPct val="40000"/>
                        </a:spcBef>
                        <a:spcAft>
                          <a:spcPct val="0"/>
                        </a:spcAft>
                        <a:buFont typeface="Wingdings" panose="05000000000000000000" pitchFamily="2" charset="2"/>
                        <a:buChar char="§"/>
                        <a:defRPr/>
                      </a:pPr>
                      <a:r>
                        <a:rPr kumimoji="0" lang="en-US" altLang="ko-KR"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xEV</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용 서비스 물량인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28Ah</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를 생산하고 있는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라인은 필요에 따라 간헐적으로 운영하고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2022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생산계획은 없고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만대 가량의 물량 수요만 존재함</a:t>
                      </a:r>
                    </a:p>
                    <a:p>
                      <a:pPr marL="252000" indent="-171450" algn="just" eaLnBrk="0" fontAlgn="base" hangingPunct="0">
                        <a:lnSpc>
                          <a:spcPct val="10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비가동</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기간이 존재하는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28Ah</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94Ah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관련 불량률이 일시적으로 높은 경우가 존재함</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en-US" altLang="ko-KR"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LoB</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유지를 통한 한계 효율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Tact-Time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유지 관리</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미국</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진출 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Tact-Time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관리</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라인 설비의 처분시기와 규모 등 관련 계획을 자금수지에 반영</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비가동기간 이후 높은 불량률에 대한 관리 방안 모색 및 모니터링</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41~</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45p</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90339741"/>
                  </a:ext>
                </a:extLst>
              </a:tr>
              <a:tr h="1470734">
                <a:tc>
                  <a:txBody>
                    <a:bodyPr/>
                    <a:lstStyle/>
                    <a:p>
                      <a:pPr marL="0" marR="0" lvl="0" indent="0" algn="ctr"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Other Considerations</a:t>
                      </a:r>
                    </a:p>
                  </a:txBody>
                  <a:tcPr marL="49846" marR="49846" marT="49846" marB="49846" anchor="ctr" horzOverflow="overflow">
                    <a:lnT w="12700" cap="flat" cmpd="sng" algn="ctr">
                      <a:solidFill>
                        <a:schemeClr val="tx2"/>
                      </a:solidFill>
                      <a:prstDash val="solid"/>
                      <a:round/>
                      <a:headEnd type="none" w="med" len="med"/>
                      <a:tailEnd type="none" w="med" len="med"/>
                    </a:lnT>
                  </a:tcPr>
                </a:tc>
                <a:tc>
                  <a:txBody>
                    <a:bodyPr/>
                    <a:lstStyle/>
                    <a:p>
                      <a:pPr marL="0" marR="0" lvl="0" indent="0" algn="ctr"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11</a:t>
                      </a:r>
                    </a:p>
                  </a:txBody>
                  <a:tcPr marL="49846" marR="49846" marT="49846" marB="49846" anchor="ctr" horzOverflow="overflow">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1" hangingPunct="0">
                        <a:lnSpc>
                          <a:spcPct val="100000"/>
                        </a:lnSpc>
                        <a:spcBef>
                          <a:spcPct val="40000"/>
                        </a:spcBef>
                        <a:spcAft>
                          <a:spcPct val="0"/>
                        </a:spcAft>
                        <a:buClrTx/>
                        <a:buSzTx/>
                        <a:buFontTx/>
                        <a:buNone/>
                        <a:tabLs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lang="ko-KR" altLang="en-US" sz="900" b="1" u="sng" kern="1200" dirty="0">
                          <a:solidFill>
                            <a:srgbClr val="000000"/>
                          </a:solidFill>
                          <a:latin typeface="Arial" panose="020B0604020202020204" pitchFamily="34" charset="0"/>
                          <a:ea typeface="+mn-ea"/>
                          <a:cs typeface="Arial" panose="020B0604020202020204" pitchFamily="34" charset="0"/>
                        </a:rPr>
                        <a:t>미국 진출에 따른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 제시 </a:t>
                      </a:r>
                      <a:r>
                        <a:rPr kumimoji="0" lang="en-US" altLang="ko-KR" sz="900" b="1" i="0" u="sng"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CapEx</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Schedule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 필요 자금에 대한 투자처 확보 방안</a:t>
                      </a:r>
                      <a:endParaRPr lang="en-US" altLang="ko-KR" sz="900" b="1" u="sng" kern="1200" dirty="0">
                        <a:solidFill>
                          <a:srgbClr val="000000"/>
                        </a:solidFill>
                        <a:latin typeface="Arial" panose="020B0604020202020204" pitchFamily="34" charset="0"/>
                        <a:ea typeface="+mn-ea"/>
                        <a:cs typeface="Arial" panose="020B0604020202020204" pitchFamily="34" charset="0"/>
                      </a:endParaRPr>
                    </a:p>
                    <a:p>
                      <a:pPr marL="252000" indent="-171450" algn="just" eaLnBrk="0" fontAlgn="base" hangingPunct="0">
                        <a:lnSpc>
                          <a:spcPct val="10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회사가 제시한 </a:t>
                      </a:r>
                      <a:r>
                        <a:rPr kumimoji="0" lang="en-US" altLang="ko-KR"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CapEx</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Schedule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2025</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년까지의 예상 지출액은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930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수준이나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현금및현금성자산과</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회사 제시 자금 조달 계획 상 필요 자금을 확보하지 못하여 적시에 투자가 이루어지지 못할 가능성이 존재함</a:t>
                      </a:r>
                      <a:endParaRPr lang="en-US" altLang="ko-KR" sz="900" b="1" kern="1200" dirty="0">
                        <a:solidFill>
                          <a:srgbClr val="000000"/>
                        </a:solidFill>
                        <a:latin typeface="Arial" panose="020B0604020202020204" pitchFamily="34" charset="0"/>
                        <a:ea typeface="+mn-ea"/>
                        <a:cs typeface="Arial" panose="020B0604020202020204" pitchFamily="34" charset="0"/>
                      </a:endParaRPr>
                    </a:p>
                    <a:p>
                      <a:pPr marL="0" marR="0" lvl="0" indent="0" algn="l" defTabSz="914400" rtl="0" eaLnBrk="0" fontAlgn="base" latinLnBrk="1" hangingPunct="0">
                        <a:lnSpc>
                          <a:spcPct val="100000"/>
                        </a:lnSpc>
                        <a:spcBef>
                          <a:spcPct val="40000"/>
                        </a:spcBef>
                        <a:spcAft>
                          <a:spcPct val="0"/>
                        </a:spcAft>
                        <a:buClrTx/>
                        <a:buSzTx/>
                        <a:buFontTx/>
                        <a:buNone/>
                        <a:tabLs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Business Risk</a:t>
                      </a:r>
                      <a:endParaRPr lang="en-US" altLang="ko-KR" sz="900" b="1" u="sng" kern="1200" dirty="0">
                        <a:solidFill>
                          <a:srgbClr val="000000"/>
                        </a:solidFill>
                        <a:latin typeface="Arial" panose="020B0604020202020204" pitchFamily="34" charset="0"/>
                        <a:ea typeface="+mn-ea"/>
                        <a:cs typeface="Arial" panose="020B0604020202020204" pitchFamily="34" charset="0"/>
                      </a:endParaRPr>
                    </a:p>
                    <a:p>
                      <a:pPr marL="252000" indent="-171450" algn="just" eaLnBrk="0" fontAlgn="base" hangingPunct="0">
                        <a:lnSpc>
                          <a:spcPct val="10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화재</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리콜 등 안전성과 품질 이슈와 관련하여 검사장비 및 생산환경 관리에 대한 중요성이 증가하고 있음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52000" indent="-171450" algn="just" eaLnBrk="0" fontAlgn="base" hangingPunct="0">
                        <a:lnSpc>
                          <a:spcPct val="100000"/>
                        </a:lnSpc>
                        <a:spcBef>
                          <a:spcPct val="40000"/>
                        </a:spcBef>
                        <a:spcAft>
                          <a:spcPct val="0"/>
                        </a:spcAft>
                        <a:buFont typeface="Wingdings" panose="05000000000000000000" pitchFamily="2" charset="2"/>
                        <a:buChar char="§"/>
                        <a:defRPr/>
                      </a:pPr>
                      <a:r>
                        <a:rPr lang="ko-KR" altLang="en-US" sz="900" b="0" kern="1200" dirty="0">
                          <a:solidFill>
                            <a:srgbClr val="000000"/>
                          </a:solidFill>
                          <a:latin typeface="Arial" panose="020B0604020202020204" pitchFamily="34" charset="0"/>
                          <a:ea typeface="+mn-ea"/>
                          <a:cs typeface="Arial" panose="020B0604020202020204" pitchFamily="34" charset="0"/>
                        </a:rPr>
                        <a:t>해외 진출 시 영업구조에 따라 판매단가</a:t>
                      </a:r>
                      <a:r>
                        <a:rPr lang="en-US" altLang="ko-KR" sz="900" b="0" kern="1200" dirty="0">
                          <a:solidFill>
                            <a:srgbClr val="000000"/>
                          </a:solidFill>
                          <a:latin typeface="Arial" panose="020B0604020202020204" pitchFamily="34" charset="0"/>
                          <a:ea typeface="+mn-ea"/>
                          <a:cs typeface="Arial" panose="020B0604020202020204" pitchFamily="34" charset="0"/>
                        </a:rPr>
                        <a:t>, </a:t>
                      </a:r>
                      <a:r>
                        <a:rPr lang="ko-KR" altLang="en-US" sz="900" b="0" kern="1200" dirty="0">
                          <a:solidFill>
                            <a:srgbClr val="000000"/>
                          </a:solidFill>
                          <a:latin typeface="Arial" panose="020B0604020202020204" pitchFamily="34" charset="0"/>
                          <a:ea typeface="+mn-ea"/>
                          <a:cs typeface="Arial" panose="020B0604020202020204" pitchFamily="34" charset="0"/>
                        </a:rPr>
                        <a:t>재료비 등과 관련한 환율 변동 </a:t>
                      </a:r>
                      <a:r>
                        <a:rPr lang="en-US" altLang="ko-KR" sz="900" b="0" kern="1200" dirty="0">
                          <a:solidFill>
                            <a:srgbClr val="000000"/>
                          </a:solidFill>
                          <a:latin typeface="Arial" panose="020B0604020202020204" pitchFamily="34" charset="0"/>
                          <a:ea typeface="+mn-ea"/>
                          <a:cs typeface="Arial" panose="020B0604020202020204" pitchFamily="34" charset="0"/>
                        </a:rPr>
                        <a:t>Risk</a:t>
                      </a:r>
                      <a:r>
                        <a:rPr lang="ko-KR" altLang="en-US" sz="900" b="0" kern="1200" dirty="0">
                          <a:solidFill>
                            <a:srgbClr val="000000"/>
                          </a:solidFill>
                          <a:latin typeface="Arial" panose="020B0604020202020204" pitchFamily="34" charset="0"/>
                          <a:ea typeface="+mn-ea"/>
                          <a:cs typeface="Arial" panose="020B0604020202020204" pitchFamily="34" charset="0"/>
                        </a:rPr>
                        <a:t>가 존재함</a:t>
                      </a:r>
                      <a:endParaRPr lang="en-US" altLang="ko-KR" sz="900" b="0" kern="1200" dirty="0">
                        <a:solidFill>
                          <a:srgbClr val="000000"/>
                        </a:solidFill>
                        <a:latin typeface="Arial" panose="020B0604020202020204" pitchFamily="34" charset="0"/>
                        <a:ea typeface="+mn-ea"/>
                        <a:cs typeface="Arial" panose="020B0604020202020204" pitchFamily="34" charset="0"/>
                      </a:endParaRPr>
                    </a:p>
                    <a:p>
                      <a:pPr marL="252000" indent="-171450" algn="just" eaLnBrk="0" fontAlgn="base" hangingPunct="0">
                        <a:lnSpc>
                          <a:spcPct val="100000"/>
                        </a:lnSpc>
                        <a:spcBef>
                          <a:spcPct val="40000"/>
                        </a:spcBef>
                        <a:spcAft>
                          <a:spcPct val="0"/>
                        </a:spcAft>
                        <a:buFont typeface="Wingdings" panose="05000000000000000000" pitchFamily="2" charset="2"/>
                        <a:buChar char="§"/>
                        <a:defRPr/>
                      </a:pPr>
                      <a:r>
                        <a:rPr lang="ko-KR" altLang="en-US" sz="900" b="0" kern="1200" dirty="0">
                          <a:solidFill>
                            <a:srgbClr val="000000"/>
                          </a:solidFill>
                          <a:latin typeface="Arial" panose="020B0604020202020204" pitchFamily="34" charset="0"/>
                          <a:ea typeface="+mn-ea"/>
                          <a:cs typeface="Arial" panose="020B0604020202020204" pitchFamily="34" charset="0"/>
                        </a:rPr>
                        <a:t>대상기간 클레임으로 인한 보상비용이 잡손실로 약 </a:t>
                      </a:r>
                      <a:r>
                        <a:rPr lang="en-US" altLang="ko-KR" sz="900" b="0" kern="1200" dirty="0">
                          <a:solidFill>
                            <a:srgbClr val="000000"/>
                          </a:solidFill>
                          <a:latin typeface="Arial" panose="020B0604020202020204" pitchFamily="34" charset="0"/>
                          <a:ea typeface="+mn-ea"/>
                          <a:cs typeface="Arial" panose="020B0604020202020204" pitchFamily="34" charset="0"/>
                        </a:rPr>
                        <a:t>4.8</a:t>
                      </a:r>
                      <a:r>
                        <a:rPr lang="ko-KR" altLang="en-US" sz="900" b="0" kern="1200" dirty="0">
                          <a:solidFill>
                            <a:srgbClr val="000000"/>
                          </a:solidFill>
                          <a:latin typeface="Arial" panose="020B0604020202020204" pitchFamily="34" charset="0"/>
                          <a:ea typeface="+mn-ea"/>
                          <a:cs typeface="Arial" panose="020B0604020202020204" pitchFamily="34" charset="0"/>
                        </a:rPr>
                        <a:t>억원 계상되어 있음</a:t>
                      </a:r>
                      <a:endParaRPr lang="en-US" altLang="ko-KR" sz="900" b="0" kern="1200" dirty="0">
                        <a:solidFill>
                          <a:srgbClr val="000000"/>
                        </a:solidFill>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투자계획 달성을 위한 자금조달 방안 마련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ESS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화재 관련 생산물량 수요 부진과 우발부채 발생 가능성 등에 대한 모니터링</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향후 지속적인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Claim</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발생 및 금액적 유의성이 높아지는 경우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영업 관련 비용으로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재분류</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고려 가능성</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20~</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22p,</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46p</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68187929"/>
                  </a:ext>
                </a:extLst>
              </a:tr>
            </a:tbl>
          </a:graphicData>
        </a:graphic>
      </p:graphicFrame>
      <p:sp>
        <p:nvSpPr>
          <p:cNvPr id="8" name="제목 2">
            <a:extLst>
              <a:ext uri="{FF2B5EF4-FFF2-40B4-BE49-F238E27FC236}">
                <a16:creationId xmlns:a16="http://schemas.microsoft.com/office/drawing/2014/main" id="{C9307468-11AC-48BB-ADDE-5C03A252E88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Executive Summary</a:t>
            </a:r>
          </a:p>
        </p:txBody>
      </p:sp>
    </p:spTree>
    <p:extLst>
      <p:ext uri="{BB962C8B-B14F-4D97-AF65-F5344CB8AC3E}">
        <p14:creationId xmlns:p14="http://schemas.microsoft.com/office/powerpoint/2010/main" val="424596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3015161D-0573-4085-A56E-350B7F9FF9B4}"/>
              </a:ext>
            </a:extLst>
          </p:cNvPr>
          <p:cNvGraphicFramePr>
            <a:graphicFrameLocks noGrp="1"/>
          </p:cNvGraphicFramePr>
          <p:nvPr/>
        </p:nvGraphicFramePr>
        <p:xfrm>
          <a:off x="468001" y="1191600"/>
          <a:ext cx="9038334" cy="502464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56361">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64242">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사업부 결산 </a:t>
                      </a:r>
                      <a:r>
                        <a:rPr kumimoji="0" lang="en-US" altLang="ko-KR" sz="10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Process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400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제목 2">
            <a:extLst>
              <a:ext uri="{FF2B5EF4-FFF2-40B4-BE49-F238E27FC236}">
                <a16:creationId xmlns:a16="http://schemas.microsoft.com/office/drawing/2014/main" id="{6F6BAC4B-17C3-4AAF-96F8-A225A0E4EA1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Executive Summary</a:t>
            </a:r>
          </a:p>
        </p:txBody>
      </p:sp>
      <p:sp>
        <p:nvSpPr>
          <p:cNvPr id="12" name="TextBox 11">
            <a:extLst>
              <a:ext uri="{FF2B5EF4-FFF2-40B4-BE49-F238E27FC236}">
                <a16:creationId xmlns:a16="http://schemas.microsoft.com/office/drawing/2014/main" id="{E2A88196-178E-4D6D-9BCA-A99DB717503F}"/>
              </a:ext>
            </a:extLst>
          </p:cNvPr>
          <p:cNvSpPr txBox="1"/>
          <p:nvPr/>
        </p:nvSpPr>
        <p:spPr>
          <a:xfrm>
            <a:off x="2138640" y="4809146"/>
            <a:ext cx="7299353" cy="1407096"/>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태화그룹의 </a:t>
            </a:r>
            <a:r>
              <a:rPr lang="en-US" altLang="ko-KR" sz="900" dirty="0">
                <a:latin typeface="Arial" panose="020B0604020202020204" pitchFamily="34" charset="0"/>
                <a:cs typeface="Arial" panose="020B0604020202020204" pitchFamily="34" charset="0"/>
              </a:rPr>
              <a:t>3</a:t>
            </a:r>
            <a:r>
              <a:rPr lang="ko-KR" altLang="en-US" sz="900" dirty="0">
                <a:latin typeface="Arial" panose="020B0604020202020204" pitchFamily="34" charset="0"/>
                <a:cs typeface="Arial" panose="020B0604020202020204" pitchFamily="34" charset="0"/>
              </a:rPr>
              <a:t>개 사업장</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부산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창원</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울산 소재</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에서는 각각 사업자번호를 별도로 보유하며 자체적으로 원장을 작성함</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태화그룹의 전체 재무제표는 각 사업장 원장의 합산으로 도출됨</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대상 사업부</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울산 사업장</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는 본사</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부산</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창원</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와 물리적</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기능적으로 분리되어 있으며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일부 결산 업무를 제외하면 본사로부터 어떠한 공통기능도 지원받지 않고 있음</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대상 사업부가 본사로부터 배부 받는 공통비는 존재하지 않으며</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본사와의 내부거래도 발생하지 아니함</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대상 사업부의 일부</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비용항목</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인건비</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제조경비</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이자비용 등</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에 대하여 본사가 지급을 대납하고 있음</a:t>
            </a:r>
            <a:r>
              <a:rPr lang="en-US" altLang="ko-KR" sz="900" dirty="0">
                <a:latin typeface="Arial" panose="020B0604020202020204" pitchFamily="34" charset="0"/>
                <a:cs typeface="Arial" panose="020B0604020202020204" pitchFamily="34" charset="0"/>
              </a:rPr>
              <a:t>(B+C). </a:t>
            </a:r>
            <a:r>
              <a:rPr lang="ko-KR" altLang="en-US" sz="900" dirty="0">
                <a:latin typeface="Arial" panose="020B0604020202020204" pitchFamily="34" charset="0"/>
                <a:cs typeface="Arial" panose="020B0604020202020204" pitchFamily="34" charset="0"/>
              </a:rPr>
              <a:t>해당 비용은 사업부의 손익에 즉시 반영되어 회계적 이슈는 없으나</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현금지출이 본지사채무를 상환하는 시점에 이루어지기 때문에 손익과 현금흐름에 기간 차이가 발생함</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a:t>
            </a:r>
            <a:r>
              <a:rPr lang="ko-KR" altLang="en-US" sz="900" dirty="0" err="1">
                <a:latin typeface="Arial" panose="020B0604020202020204" pitchFamily="34" charset="0"/>
                <a:cs typeface="Arial" panose="020B0604020202020204" pitchFamily="34" charset="0"/>
              </a:rPr>
              <a:t>본지사</a:t>
            </a:r>
            <a:r>
              <a:rPr lang="ko-KR" altLang="en-US" sz="900" dirty="0">
                <a:latin typeface="Arial" panose="020B0604020202020204" pitchFamily="34" charset="0"/>
                <a:cs typeface="Arial" panose="020B0604020202020204" pitchFamily="34" charset="0"/>
              </a:rPr>
              <a:t> 계정 수기조정</a:t>
            </a:r>
            <a:r>
              <a:rPr lang="en-US" altLang="ko-KR" sz="900" dirty="0">
                <a:latin typeface="Arial" panose="020B0604020202020204" pitchFamily="34" charset="0"/>
                <a:cs typeface="Arial" panose="020B0604020202020204" pitchFamily="34" charset="0"/>
              </a:rPr>
              <a:t>(C)’</a:t>
            </a:r>
            <a:r>
              <a:rPr lang="ko-KR" altLang="en-US" sz="900" dirty="0">
                <a:latin typeface="Arial" panose="020B0604020202020204" pitchFamily="34" charset="0"/>
                <a:cs typeface="Arial" panose="020B0604020202020204" pitchFamily="34" charset="0"/>
              </a:rPr>
              <a:t> 항목은 본사가 대납한 비용을 본사의 비용으로 잘못 계상하는</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등의 사유로 대상 사업부 원장에서 누락된 것이며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대상 사업부는 결산 시 해당 비용과 자산</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부채를 수기로 조정함</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자세한 조정내역은 </a:t>
            </a:r>
            <a:r>
              <a:rPr lang="en-US" altLang="ko-KR" sz="900" dirty="0">
                <a:latin typeface="Arial" panose="020B0604020202020204" pitchFamily="34" charset="0"/>
                <a:cs typeface="Arial" panose="020B0604020202020204" pitchFamily="34" charset="0"/>
              </a:rPr>
              <a:t>Appendix </a:t>
            </a:r>
            <a:r>
              <a:rPr lang="ko-KR" altLang="en-US" sz="900" dirty="0">
                <a:latin typeface="Arial" panose="020B0604020202020204" pitchFamily="34" charset="0"/>
                <a:cs typeface="Arial" panose="020B0604020202020204" pitchFamily="34" charset="0"/>
              </a:rPr>
              <a:t>참고</a:t>
            </a:r>
            <a:r>
              <a:rPr lang="en-US" altLang="ko-KR" sz="900" dirty="0">
                <a:latin typeface="Arial" panose="020B0604020202020204" pitchFamily="34" charset="0"/>
                <a:cs typeface="Arial" panose="020B0604020202020204" pitchFamily="34" charset="0"/>
              </a:rPr>
              <a:t>)</a:t>
            </a:r>
          </a:p>
        </p:txBody>
      </p:sp>
      <p:sp>
        <p:nvSpPr>
          <p:cNvPr id="14" name="제목 2">
            <a:extLst>
              <a:ext uri="{FF2B5EF4-FFF2-40B4-BE49-F238E27FC236}">
                <a16:creationId xmlns:a16="http://schemas.microsoft.com/office/drawing/2014/main" id="{219A3100-B20C-4CD9-8FC1-A59175892C70}"/>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Accounting</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Process (1/3)</a:t>
            </a:r>
          </a:p>
        </p:txBody>
      </p:sp>
      <p:sp>
        <p:nvSpPr>
          <p:cNvPr id="8" name="TextBox 7">
            <a:extLst>
              <a:ext uri="{FF2B5EF4-FFF2-40B4-BE49-F238E27FC236}">
                <a16:creationId xmlns:a16="http://schemas.microsoft.com/office/drawing/2014/main" id="{EC01E29F-88C7-4727-92AB-585454E8165C}"/>
              </a:ext>
            </a:extLst>
          </p:cNvPr>
          <p:cNvSpPr txBox="1"/>
          <p:nvPr/>
        </p:nvSpPr>
        <p:spPr>
          <a:xfrm>
            <a:off x="2138640" y="4635543"/>
            <a:ext cx="4067698" cy="107722"/>
          </a:xfrm>
          <a:prstGeom prst="rect">
            <a:avLst/>
          </a:prstGeom>
          <a:noFill/>
        </p:spPr>
        <p:txBody>
          <a:bodyPr wrap="square" lIns="0" tIns="0" rIns="0" bIns="0" rtlCol="0">
            <a:spAutoFit/>
          </a:bodyPr>
          <a:lstStyle/>
          <a:p>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graphicFrame>
        <p:nvGraphicFramePr>
          <p:cNvPr id="15" name="표 14">
            <a:extLst>
              <a:ext uri="{FF2B5EF4-FFF2-40B4-BE49-F238E27FC236}">
                <a16:creationId xmlns:a16="http://schemas.microsoft.com/office/drawing/2014/main" id="{9E1A6ED5-8FE4-44B8-86F9-DD20F5BE2EE6}"/>
              </a:ext>
            </a:extLst>
          </p:cNvPr>
          <p:cNvGraphicFramePr>
            <a:graphicFrameLocks noGrp="1"/>
          </p:cNvGraphicFramePr>
          <p:nvPr>
            <p:extLst>
              <p:ext uri="{D42A27DB-BD31-4B8C-83A1-F6EECF244321}">
                <p14:modId xmlns:p14="http://schemas.microsoft.com/office/powerpoint/2010/main" val="4275799661"/>
              </p:ext>
            </p:extLst>
          </p:nvPr>
        </p:nvGraphicFramePr>
        <p:xfrm>
          <a:off x="2138640" y="1574227"/>
          <a:ext cx="7299353" cy="3048000"/>
        </p:xfrm>
        <a:graphic>
          <a:graphicData uri="http://schemas.openxmlformats.org/drawingml/2006/table">
            <a:tbl>
              <a:tblPr/>
              <a:tblGrid>
                <a:gridCol w="123717">
                  <a:extLst>
                    <a:ext uri="{9D8B030D-6E8A-4147-A177-3AD203B41FA5}">
                      <a16:colId xmlns:a16="http://schemas.microsoft.com/office/drawing/2014/main" val="1727862994"/>
                    </a:ext>
                  </a:extLst>
                </a:gridCol>
                <a:gridCol w="123717">
                  <a:extLst>
                    <a:ext uri="{9D8B030D-6E8A-4147-A177-3AD203B41FA5}">
                      <a16:colId xmlns:a16="http://schemas.microsoft.com/office/drawing/2014/main" val="685732660"/>
                    </a:ext>
                  </a:extLst>
                </a:gridCol>
                <a:gridCol w="473711">
                  <a:extLst>
                    <a:ext uri="{9D8B030D-6E8A-4147-A177-3AD203B41FA5}">
                      <a16:colId xmlns:a16="http://schemas.microsoft.com/office/drawing/2014/main" val="1245137912"/>
                    </a:ext>
                  </a:extLst>
                </a:gridCol>
                <a:gridCol w="411138">
                  <a:extLst>
                    <a:ext uri="{9D8B030D-6E8A-4147-A177-3AD203B41FA5}">
                      <a16:colId xmlns:a16="http://schemas.microsoft.com/office/drawing/2014/main" val="3892643375"/>
                    </a:ext>
                  </a:extLst>
                </a:gridCol>
                <a:gridCol w="411138">
                  <a:extLst>
                    <a:ext uri="{9D8B030D-6E8A-4147-A177-3AD203B41FA5}">
                      <a16:colId xmlns:a16="http://schemas.microsoft.com/office/drawing/2014/main" val="2789636866"/>
                    </a:ext>
                  </a:extLst>
                </a:gridCol>
                <a:gridCol w="411138">
                  <a:extLst>
                    <a:ext uri="{9D8B030D-6E8A-4147-A177-3AD203B41FA5}">
                      <a16:colId xmlns:a16="http://schemas.microsoft.com/office/drawing/2014/main" val="2421305346"/>
                    </a:ext>
                  </a:extLst>
                </a:gridCol>
                <a:gridCol w="411138">
                  <a:extLst>
                    <a:ext uri="{9D8B030D-6E8A-4147-A177-3AD203B41FA5}">
                      <a16:colId xmlns:a16="http://schemas.microsoft.com/office/drawing/2014/main" val="3483386598"/>
                    </a:ext>
                  </a:extLst>
                </a:gridCol>
                <a:gridCol w="411138">
                  <a:extLst>
                    <a:ext uri="{9D8B030D-6E8A-4147-A177-3AD203B41FA5}">
                      <a16:colId xmlns:a16="http://schemas.microsoft.com/office/drawing/2014/main" val="2432855030"/>
                    </a:ext>
                  </a:extLst>
                </a:gridCol>
                <a:gridCol w="411138">
                  <a:extLst>
                    <a:ext uri="{9D8B030D-6E8A-4147-A177-3AD203B41FA5}">
                      <a16:colId xmlns:a16="http://schemas.microsoft.com/office/drawing/2014/main" val="608172016"/>
                    </a:ext>
                  </a:extLst>
                </a:gridCol>
                <a:gridCol w="411138">
                  <a:extLst>
                    <a:ext uri="{9D8B030D-6E8A-4147-A177-3AD203B41FA5}">
                      <a16:colId xmlns:a16="http://schemas.microsoft.com/office/drawing/2014/main" val="2011237103"/>
                    </a:ext>
                  </a:extLst>
                </a:gridCol>
                <a:gridCol w="411138">
                  <a:extLst>
                    <a:ext uri="{9D8B030D-6E8A-4147-A177-3AD203B41FA5}">
                      <a16:colId xmlns:a16="http://schemas.microsoft.com/office/drawing/2014/main" val="166438528"/>
                    </a:ext>
                  </a:extLst>
                </a:gridCol>
                <a:gridCol w="411138">
                  <a:extLst>
                    <a:ext uri="{9D8B030D-6E8A-4147-A177-3AD203B41FA5}">
                      <a16:colId xmlns:a16="http://schemas.microsoft.com/office/drawing/2014/main" val="2723015290"/>
                    </a:ext>
                  </a:extLst>
                </a:gridCol>
                <a:gridCol w="411138">
                  <a:extLst>
                    <a:ext uri="{9D8B030D-6E8A-4147-A177-3AD203B41FA5}">
                      <a16:colId xmlns:a16="http://schemas.microsoft.com/office/drawing/2014/main" val="1887284489"/>
                    </a:ext>
                  </a:extLst>
                </a:gridCol>
                <a:gridCol w="411138">
                  <a:extLst>
                    <a:ext uri="{9D8B030D-6E8A-4147-A177-3AD203B41FA5}">
                      <a16:colId xmlns:a16="http://schemas.microsoft.com/office/drawing/2014/main" val="2679062054"/>
                    </a:ext>
                  </a:extLst>
                </a:gridCol>
                <a:gridCol w="411138">
                  <a:extLst>
                    <a:ext uri="{9D8B030D-6E8A-4147-A177-3AD203B41FA5}">
                      <a16:colId xmlns:a16="http://schemas.microsoft.com/office/drawing/2014/main" val="2817108138"/>
                    </a:ext>
                  </a:extLst>
                </a:gridCol>
                <a:gridCol w="411138">
                  <a:extLst>
                    <a:ext uri="{9D8B030D-6E8A-4147-A177-3AD203B41FA5}">
                      <a16:colId xmlns:a16="http://schemas.microsoft.com/office/drawing/2014/main" val="204335961"/>
                    </a:ext>
                  </a:extLst>
                </a:gridCol>
                <a:gridCol w="411138">
                  <a:extLst>
                    <a:ext uri="{9D8B030D-6E8A-4147-A177-3AD203B41FA5}">
                      <a16:colId xmlns:a16="http://schemas.microsoft.com/office/drawing/2014/main" val="2175773783"/>
                    </a:ext>
                  </a:extLst>
                </a:gridCol>
                <a:gridCol w="411138">
                  <a:extLst>
                    <a:ext uri="{9D8B030D-6E8A-4147-A177-3AD203B41FA5}">
                      <a16:colId xmlns:a16="http://schemas.microsoft.com/office/drawing/2014/main" val="2834912801"/>
                    </a:ext>
                  </a:extLst>
                </a:gridCol>
                <a:gridCol w="411138">
                  <a:extLst>
                    <a:ext uri="{9D8B030D-6E8A-4147-A177-3AD203B41FA5}">
                      <a16:colId xmlns:a16="http://schemas.microsoft.com/office/drawing/2014/main" val="669450179"/>
                    </a:ext>
                  </a:extLst>
                </a:gridCol>
              </a:tblGrid>
              <a:tr h="83031">
                <a:tc gridSpan="19">
                  <a:txBody>
                    <a:bodyPr/>
                    <a:lstStyle/>
                    <a:p>
                      <a:pPr algn="l"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결산 </a:t>
                      </a:r>
                      <a:r>
                        <a:rPr lang="en-US" altLang="ko-KR" sz="8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Process_PL</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414882690"/>
                  </a:ext>
                </a:extLst>
              </a:tr>
              <a:tr h="58122">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gridSpan="4">
                  <a:txBody>
                    <a:bodyPr/>
                    <a:lstStyle/>
                    <a:p>
                      <a:pPr algn="ctr"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대상 사업부 단독</a:t>
                      </a: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4">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본사 대납</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4">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본지사계정 수기조정</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4">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조정후</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A+B+C)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725564557"/>
                  </a:ext>
                </a:extLst>
              </a:tr>
              <a:tr h="11247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0" marR="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0" marR="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0" marR="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D9E1F2"/>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9E1F2"/>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9E1F2"/>
                    </a:solidFill>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0" marR="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808970814"/>
                  </a:ext>
                </a:extLst>
              </a:tr>
              <a:tr h="112479">
                <a:tc gridSpan="3">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9E1F2"/>
                    </a:solidFill>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9E1F2"/>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9E1F2"/>
                    </a:solidFill>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D9E1F2"/>
                    </a:solidFill>
                  </a:tcPr>
                </a:tc>
                <a:extLst>
                  <a:ext uri="{0D108BD9-81ED-4DB2-BD59-A6C34878D82A}">
                    <a16:rowId xmlns:a16="http://schemas.microsoft.com/office/drawing/2014/main" val="271420712"/>
                  </a:ext>
                </a:extLst>
              </a:tr>
              <a:tr h="112479">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9,870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18,645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21,087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9,870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9E1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18,672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9E1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21,122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9E1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9E1F2"/>
                    </a:solidFill>
                  </a:tcPr>
                </a:tc>
                <a:extLst>
                  <a:ext uri="{0D108BD9-81ED-4DB2-BD59-A6C34878D82A}">
                    <a16:rowId xmlns:a16="http://schemas.microsoft.com/office/drawing/2014/main" val="1358041605"/>
                  </a:ext>
                </a:extLst>
              </a:tr>
              <a:tr h="5812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제품매출</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9,870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18,632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8,571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9,870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18,632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8,571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D9E1F2"/>
                    </a:solidFill>
                  </a:tcPr>
                </a:tc>
                <a:extLst>
                  <a:ext uri="{0D108BD9-81ED-4DB2-BD59-A6C34878D82A}">
                    <a16:rowId xmlns:a16="http://schemas.microsoft.com/office/drawing/2014/main" val="2200324723"/>
                  </a:ext>
                </a:extLst>
              </a:tr>
              <a:tr h="5812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기타매출</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D9E1F2"/>
                    </a:solidFill>
                  </a:tcPr>
                </a:tc>
                <a:extLst>
                  <a:ext uri="{0D108BD9-81ED-4DB2-BD59-A6C34878D82A}">
                    <a16:rowId xmlns:a16="http://schemas.microsoft.com/office/drawing/2014/main" val="289474721"/>
                  </a:ext>
                </a:extLst>
              </a:tr>
              <a:tr h="112479">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9,284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17,193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7,352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2,624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3,973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1,858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9E1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19,671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9E1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9E1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9E1F2"/>
                    </a:solidFill>
                  </a:tcPr>
                </a:tc>
                <a:extLst>
                  <a:ext uri="{0D108BD9-81ED-4DB2-BD59-A6C34878D82A}">
                    <a16:rowId xmlns:a16="http://schemas.microsoft.com/office/drawing/2014/main" val="1328543140"/>
                  </a:ext>
                </a:extLst>
              </a:tr>
              <a:tr h="5812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재료비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7,709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D9E1F2"/>
                    </a:solidFill>
                  </a:tcPr>
                </a:tc>
                <a:extLst>
                  <a:ext uri="{0D108BD9-81ED-4DB2-BD59-A6C34878D82A}">
                    <a16:rowId xmlns:a16="http://schemas.microsoft.com/office/drawing/2014/main" val="923635859"/>
                  </a:ext>
                </a:extLst>
              </a:tr>
              <a:tr h="5812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노무비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344</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158</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761</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1,987</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3,052</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1,649</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346</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437</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dot"/>
                      <a:round/>
                      <a:headEnd type="none" w="med" len="med"/>
                      <a:tailEnd type="none" w="med" len="med"/>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3,556</a:t>
                      </a:r>
                    </a:p>
                  </a:txBody>
                  <a:tcPr marL="36000" marR="36000" marT="0" marB="0" anchor="ctr">
                    <a:lnL>
                      <a:noFill/>
                    </a:lnL>
                    <a:lnR>
                      <a:noFill/>
                    </a:lnR>
                    <a:lnT>
                      <a:noFill/>
                    </a:lnT>
                    <a:lnB w="6350" cap="flat" cmpd="sng" algn="ctr">
                      <a:noFill/>
                      <a:prstDash val="dot"/>
                      <a:round/>
                      <a:headEnd type="none" w="med" len="med"/>
                      <a:tailEnd type="none" w="med" len="med"/>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2,847</a:t>
                      </a:r>
                    </a:p>
                  </a:txBody>
                  <a:tcPr marL="36000" marR="36000" marT="0" marB="0" anchor="ctr">
                    <a:lnL>
                      <a:noFill/>
                    </a:lnL>
                    <a:lnR>
                      <a:noFill/>
                    </a:lnR>
                    <a:lnT>
                      <a:noFill/>
                    </a:lnT>
                    <a:lnB w="6350" cap="flat" cmpd="sng" algn="ctr">
                      <a:noFill/>
                      <a:prstDash val="dot"/>
                      <a:round/>
                      <a:headEnd type="none" w="med" len="med"/>
                      <a:tailEnd type="none" w="med" len="med"/>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solidFill>
                      <a:srgbClr val="D9E1F2"/>
                    </a:solidFill>
                  </a:tcPr>
                </a:tc>
                <a:extLst>
                  <a:ext uri="{0D108BD9-81ED-4DB2-BD59-A6C34878D82A}">
                    <a16:rowId xmlns:a16="http://schemas.microsoft.com/office/drawing/2014/main" val="256517157"/>
                  </a:ext>
                </a:extLst>
              </a:tr>
              <a:tr h="5812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제조경비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1,512</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1,358</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1,757</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921</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209</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185</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247</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2,464</a:t>
                      </a:r>
                    </a:p>
                  </a:txBody>
                  <a:tcPr marL="36000" marR="36000" marT="0" marB="0" anchor="ctr">
                    <a:lnL>
                      <a:noFill/>
                    </a:lnL>
                    <a:lnR>
                      <a:noFill/>
                    </a:lnR>
                    <a:lnT w="6350" cap="flat" cmpd="sng" algn="ctr">
                      <a:noFill/>
                      <a:prstDash val="dot"/>
                      <a:round/>
                      <a:headEnd type="none" w="med" len="med"/>
                      <a:tailEnd type="none" w="med" len="med"/>
                    </a:lnT>
                    <a:lnB>
                      <a:noFill/>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2,213</a:t>
                      </a:r>
                    </a:p>
                  </a:txBody>
                  <a:tcPr marL="36000" marR="36000" marT="0" marB="0" anchor="ctr">
                    <a:lnL>
                      <a:noFill/>
                    </a:lnL>
                    <a:lnR>
                      <a:noFill/>
                    </a:lnR>
                    <a:lnT w="6350" cap="flat" cmpd="sng" algn="ctr">
                      <a:noFill/>
                      <a:prstDash val="dot"/>
                      <a:round/>
                      <a:headEnd type="none" w="med" len="med"/>
                      <a:tailEnd type="none" w="med" len="med"/>
                    </a:lnT>
                    <a:lnB>
                      <a:noFill/>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solidFill>
                      <a:srgbClr val="D9E1F2"/>
                    </a:solidFill>
                  </a:tcPr>
                </a:tc>
                <a:extLst>
                  <a:ext uri="{0D108BD9-81ED-4DB2-BD59-A6C34878D82A}">
                    <a16:rowId xmlns:a16="http://schemas.microsoft.com/office/drawing/2014/main" val="1494337995"/>
                  </a:ext>
                </a:extLst>
              </a:tr>
              <a:tr h="5812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D9E1F2"/>
                    </a:solidFill>
                  </a:tcPr>
                </a:tc>
                <a:extLst>
                  <a:ext uri="{0D108BD9-81ED-4DB2-BD59-A6C34878D82A}">
                    <a16:rowId xmlns:a16="http://schemas.microsoft.com/office/drawing/2014/main" val="1335776022"/>
                  </a:ext>
                </a:extLst>
              </a:tr>
              <a:tr h="58122">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매출총이익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3,477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3,895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(2,624)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(3,973)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(1,858)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D9E1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9E1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9E1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1827888729"/>
                  </a:ext>
                </a:extLst>
              </a:tr>
              <a:tr h="112479">
                <a:tc gridSpan="3">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매출총이익</a:t>
                      </a: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D9E1F2"/>
                    </a:solidFill>
                  </a:tcPr>
                </a:tc>
                <a:extLst>
                  <a:ext uri="{0D108BD9-81ED-4DB2-BD59-A6C34878D82A}">
                    <a16:rowId xmlns:a16="http://schemas.microsoft.com/office/drawing/2014/main" val="2246297085"/>
                  </a:ext>
                </a:extLst>
              </a:tr>
              <a:tr h="58122">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9E1F2"/>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9E1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9E1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9E1F2"/>
                    </a:solidFill>
                  </a:tcPr>
                </a:tc>
                <a:extLst>
                  <a:ext uri="{0D108BD9-81ED-4DB2-BD59-A6C34878D82A}">
                    <a16:rowId xmlns:a16="http://schemas.microsoft.com/office/drawing/2014/main" val="2304637882"/>
                  </a:ext>
                </a:extLst>
              </a:tr>
              <a:tr h="5812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인건비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D9E1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D9E1F2"/>
                    </a:solidFill>
                  </a:tcPr>
                </a:tc>
                <a:extLst>
                  <a:ext uri="{0D108BD9-81ED-4DB2-BD59-A6C34878D82A}">
                    <a16:rowId xmlns:a16="http://schemas.microsoft.com/office/drawing/2014/main" val="801631546"/>
                  </a:ext>
                </a:extLst>
              </a:tr>
              <a:tr h="5812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endPar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D9E1F2"/>
                    </a:solidFill>
                  </a:tcPr>
                </a:tc>
                <a:extLst>
                  <a:ext uri="{0D108BD9-81ED-4DB2-BD59-A6C34878D82A}">
                    <a16:rowId xmlns:a16="http://schemas.microsoft.com/office/drawing/2014/main" val="3690064916"/>
                  </a:ext>
                </a:extLst>
              </a:tr>
              <a:tr h="58122">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3,305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3,707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(2,624)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(3,973)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(1,858)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(2,385)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D9E1F2"/>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9E1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9E1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1128959071"/>
                  </a:ext>
                </a:extLst>
              </a:tr>
              <a:tr h="112479">
                <a:tc gridSpan="3">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영업이익</a:t>
                      </a: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D9E1F2"/>
                    </a:solidFill>
                  </a:tcPr>
                </a:tc>
                <a:extLst>
                  <a:ext uri="{0D108BD9-81ED-4DB2-BD59-A6C34878D82A}">
                    <a16:rowId xmlns:a16="http://schemas.microsoft.com/office/drawing/2014/main" val="954852919"/>
                  </a:ext>
                </a:extLst>
              </a:tr>
              <a:tr h="58122">
                <a:tc gridSpan="3">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영업외수익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rgbClr val="D9E1F2"/>
                    </a:solidFill>
                  </a:tcPr>
                </a:tc>
                <a:extLst>
                  <a:ext uri="{0D108BD9-81ED-4DB2-BD59-A6C34878D82A}">
                    <a16:rowId xmlns:a16="http://schemas.microsoft.com/office/drawing/2014/main" val="639365598"/>
                  </a:ext>
                </a:extLst>
              </a:tr>
              <a:tr h="58122">
                <a:tc gridSpan="3">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영업외비용</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382</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399</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229</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684</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616</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extLst>
                  <a:ext uri="{0D108BD9-81ED-4DB2-BD59-A6C34878D82A}">
                    <a16:rowId xmlns:a16="http://schemas.microsoft.com/office/drawing/2014/main" val="1492721144"/>
                  </a:ext>
                </a:extLst>
              </a:tr>
              <a:tr h="58122">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당기순이익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(2,693)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(4,203)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extLst>
                  <a:ext uri="{0D108BD9-81ED-4DB2-BD59-A6C34878D82A}">
                    <a16:rowId xmlns:a16="http://schemas.microsoft.com/office/drawing/2014/main" val="3125023566"/>
                  </a:ext>
                </a:extLst>
              </a:tr>
              <a:tr h="58122">
                <a:tc gridSpan="3">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감가상각비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9E1F2"/>
                    </a:solidFill>
                  </a:tcPr>
                </a:tc>
                <a:extLst>
                  <a:ext uri="{0D108BD9-81ED-4DB2-BD59-A6C34878D82A}">
                    <a16:rowId xmlns:a16="http://schemas.microsoft.com/office/drawing/2014/main" val="960697982"/>
                  </a:ext>
                </a:extLst>
              </a:tr>
              <a:tr h="58122">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4,394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4,745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1,778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(2,624)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(3,973)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(1,858)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D9E1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9E1F2"/>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9E1F2"/>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899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1195645148"/>
                  </a:ext>
                </a:extLst>
              </a:tr>
              <a:tr h="112479">
                <a:tc gridSpan="3">
                  <a:txBody>
                    <a:bodyPr/>
                    <a:lstStyle/>
                    <a:p>
                      <a:pPr algn="l" fontAlgn="ct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D9E1F2"/>
                    </a:solidFill>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D9E1F2"/>
                    </a:solidFill>
                  </a:tcPr>
                </a:tc>
                <a:extLst>
                  <a:ext uri="{0D108BD9-81ED-4DB2-BD59-A6C34878D82A}">
                    <a16:rowId xmlns:a16="http://schemas.microsoft.com/office/drawing/2014/main" val="897541065"/>
                  </a:ext>
                </a:extLst>
              </a:tr>
            </a:tbl>
          </a:graphicData>
        </a:graphic>
      </p:graphicFrame>
    </p:spTree>
    <p:extLst>
      <p:ext uri="{BB962C8B-B14F-4D97-AF65-F5344CB8AC3E}">
        <p14:creationId xmlns:p14="http://schemas.microsoft.com/office/powerpoint/2010/main" val="3386255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AEA2E15F-150B-4972-BAD9-836F8451DD6A}"/>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Executive Summary</a:t>
            </a:r>
          </a:p>
        </p:txBody>
      </p:sp>
      <p:graphicFrame>
        <p:nvGraphicFramePr>
          <p:cNvPr id="12" name="Group 3">
            <a:extLst>
              <a:ext uri="{FF2B5EF4-FFF2-40B4-BE49-F238E27FC236}">
                <a16:creationId xmlns:a16="http://schemas.microsoft.com/office/drawing/2014/main" id="{B5F0B98A-57D6-4DF3-8A33-724957BD9041}"/>
              </a:ext>
            </a:extLst>
          </p:cNvPr>
          <p:cNvGraphicFramePr>
            <a:graphicFrameLocks noGrp="1"/>
          </p:cNvGraphicFramePr>
          <p:nvPr>
            <p:extLst>
              <p:ext uri="{D42A27DB-BD31-4B8C-83A1-F6EECF244321}">
                <p14:modId xmlns:p14="http://schemas.microsoft.com/office/powerpoint/2010/main" val="2561644721"/>
              </p:ext>
            </p:extLst>
          </p:nvPr>
        </p:nvGraphicFramePr>
        <p:xfrm>
          <a:off x="468001" y="1191600"/>
          <a:ext cx="9038334" cy="502464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56361">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64242">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본지사채무 </a:t>
                      </a:r>
                      <a:r>
                        <a:rPr kumimoji="0" lang="en-US" altLang="ko-KR" sz="10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Cash Flow</a:t>
                      </a:r>
                      <a:endParaRPr kumimoji="0" lang="en-US" altLang="ko-KR" sz="10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400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r>
                        <a:rPr kumimoji="0" lang="ko-KR" altLang="en-US" sz="8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본지사채무</a:t>
                      </a:r>
                      <a:endParaRPr kumimoji="0" lang="en-US" altLang="ko-KR" sz="8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400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본지사채무는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발생</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과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상환</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외 차입금 증감</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의해서도 잔액이 변동하며</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2019</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년초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858</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백만원에서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월말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1,897</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백만원으로 증가하였음</a:t>
                      </a: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962200" marR="0" lvl="0" indent="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None/>
                        <a:tabLst/>
                        <a:defRPr/>
                      </a:pP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400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defRPr/>
                      </a:pPr>
                      <a:r>
                        <a:rPr kumimoji="0" lang="ko-KR" altLang="en-US" sz="8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발생 </a:t>
                      </a:r>
                      <a:r>
                        <a:rPr kumimoji="0" lang="en-US" altLang="ko-KR" sz="8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8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사업부 지출을 본사에서 대납 </a:t>
                      </a:r>
                      <a:endParaRPr kumimoji="0" lang="en-US" altLang="ko-KR" sz="8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400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2019~2022</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월까지 본사가 사업부 비용을 대납하여 증가한 본지사채무는 총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145</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억원이며 이 중 영업활동은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105</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(72%)</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투자활동은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30</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재무활동은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 해당됨 </a:t>
                      </a: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400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영업활동에서 발생하는 본지사채무는 급여지급</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퇴직급여충당부채 설정</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도급비</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지급 등의 인건비성 항목과 기타 제조경비로 구성되며</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2019~2021</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년까지 매년 약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20~25</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수준의 비용을 본사에서 대납함</a:t>
                      </a: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400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영업활동 외에도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년도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라인</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설비 투자를 위해 본사에서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30</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억원을 대납하였으며</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차입금에 대한 이자비용 중 일부가 본사를 통해 지급되고 있음</a:t>
                      </a: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400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endParaRPr kumimoji="0" lang="en-US" altLang="ko-KR" sz="8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400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defRPr/>
                      </a:pPr>
                      <a:r>
                        <a:rPr kumimoji="0" lang="ko-KR" altLang="en-US" sz="8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상환 </a:t>
                      </a:r>
                      <a:r>
                        <a:rPr kumimoji="0" lang="en-US" altLang="ko-KR" sz="8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8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사업부에서 본사로 현금 대체</a:t>
                      </a:r>
                      <a:endParaRPr kumimoji="0" lang="en-US" altLang="ko-KR" sz="8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400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일반적으로는 사업부 계좌에서 본사 계좌로 전도금을 대체하는 방식으로 본지사채무를 상환하지만</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 사업부 수익에 대한 현금이 본사 계좌로 입금되는 경우에도 본지사채무의 상환이 이루어짐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라인</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매각대금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35</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억원이 본사로 입금되어 본지사채무 상환</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41400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본지사채무 상환은 </a:t>
                      </a:r>
                      <a:r>
                        <a:rPr kumimoji="0" lang="ko-KR" altLang="en-US" sz="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전도금</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대체를 통하여 수시로 이루어지지만</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상환시기나 금액이 규정된 구속력 있는 약정이 존재하지 않음</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41400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2019~2020</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년에는 채무 발생금액보다 상환금액이 더 작았는데</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실적 부진으로 현금흐름이 악화되었던 시기에 본사의 유동성을 이용하여 영업채무 정산을 </a:t>
                      </a:r>
                      <a:r>
                        <a:rPr kumimoji="0" lang="ko-KR" altLang="en-US" sz="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유예시키는</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것이 가능했음을 시사함</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2021</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이후에는 채무 발생액을 초과하는 금액을 상환하고 있음</a:t>
                      </a: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4" name="차트 23">
            <a:extLst>
              <a:ext uri="{FF2B5EF4-FFF2-40B4-BE49-F238E27FC236}">
                <a16:creationId xmlns:a16="http://schemas.microsoft.com/office/drawing/2014/main" id="{ABB4CCAF-A68C-4D17-AF00-4DBF69476A42}"/>
              </a:ext>
            </a:extLst>
          </p:cNvPr>
          <p:cNvGraphicFramePr>
            <a:graphicFrameLocks/>
          </p:cNvGraphicFramePr>
          <p:nvPr/>
        </p:nvGraphicFramePr>
        <p:xfrm>
          <a:off x="2146261" y="4119480"/>
          <a:ext cx="3905290" cy="1980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표 10">
            <a:extLst>
              <a:ext uri="{FF2B5EF4-FFF2-40B4-BE49-F238E27FC236}">
                <a16:creationId xmlns:a16="http://schemas.microsoft.com/office/drawing/2014/main" id="{39644132-E4A5-476D-81BA-7E23BA1DA162}"/>
              </a:ext>
            </a:extLst>
          </p:cNvPr>
          <p:cNvGraphicFramePr>
            <a:graphicFrameLocks noGrp="1"/>
          </p:cNvGraphicFramePr>
          <p:nvPr>
            <p:extLst>
              <p:ext uri="{D42A27DB-BD31-4B8C-83A1-F6EECF244321}">
                <p14:modId xmlns:p14="http://schemas.microsoft.com/office/powerpoint/2010/main" val="1381018391"/>
              </p:ext>
            </p:extLst>
          </p:nvPr>
        </p:nvGraphicFramePr>
        <p:xfrm>
          <a:off x="2138640" y="1575540"/>
          <a:ext cx="3780000" cy="2160000"/>
        </p:xfrm>
        <a:graphic>
          <a:graphicData uri="http://schemas.openxmlformats.org/drawingml/2006/table">
            <a:tbl>
              <a:tblPr/>
              <a:tblGrid>
                <a:gridCol w="108000">
                  <a:extLst>
                    <a:ext uri="{9D8B030D-6E8A-4147-A177-3AD203B41FA5}">
                      <a16:colId xmlns:a16="http://schemas.microsoft.com/office/drawing/2014/main" val="2540370971"/>
                    </a:ext>
                  </a:extLst>
                </a:gridCol>
                <a:gridCol w="108000">
                  <a:extLst>
                    <a:ext uri="{9D8B030D-6E8A-4147-A177-3AD203B41FA5}">
                      <a16:colId xmlns:a16="http://schemas.microsoft.com/office/drawing/2014/main" val="4278630397"/>
                    </a:ext>
                  </a:extLst>
                </a:gridCol>
                <a:gridCol w="1224000">
                  <a:extLst>
                    <a:ext uri="{9D8B030D-6E8A-4147-A177-3AD203B41FA5}">
                      <a16:colId xmlns:a16="http://schemas.microsoft.com/office/drawing/2014/main" val="2732434940"/>
                    </a:ext>
                  </a:extLst>
                </a:gridCol>
                <a:gridCol w="468000">
                  <a:extLst>
                    <a:ext uri="{9D8B030D-6E8A-4147-A177-3AD203B41FA5}">
                      <a16:colId xmlns:a16="http://schemas.microsoft.com/office/drawing/2014/main" val="3305224020"/>
                    </a:ext>
                  </a:extLst>
                </a:gridCol>
                <a:gridCol w="468000">
                  <a:extLst>
                    <a:ext uri="{9D8B030D-6E8A-4147-A177-3AD203B41FA5}">
                      <a16:colId xmlns:a16="http://schemas.microsoft.com/office/drawing/2014/main" val="3084910800"/>
                    </a:ext>
                  </a:extLst>
                </a:gridCol>
                <a:gridCol w="468000">
                  <a:extLst>
                    <a:ext uri="{9D8B030D-6E8A-4147-A177-3AD203B41FA5}">
                      <a16:colId xmlns:a16="http://schemas.microsoft.com/office/drawing/2014/main" val="2178881869"/>
                    </a:ext>
                  </a:extLst>
                </a:gridCol>
                <a:gridCol w="468000">
                  <a:extLst>
                    <a:ext uri="{9D8B030D-6E8A-4147-A177-3AD203B41FA5}">
                      <a16:colId xmlns:a16="http://schemas.microsoft.com/office/drawing/2014/main" val="2283332789"/>
                    </a:ext>
                  </a:extLst>
                </a:gridCol>
                <a:gridCol w="468000">
                  <a:extLst>
                    <a:ext uri="{9D8B030D-6E8A-4147-A177-3AD203B41FA5}">
                      <a16:colId xmlns:a16="http://schemas.microsoft.com/office/drawing/2014/main" val="296732049"/>
                    </a:ext>
                  </a:extLst>
                </a:gridCol>
              </a:tblGrid>
              <a:tr h="144000">
                <a:tc gridSpan="3">
                  <a:txBody>
                    <a:bodyPr/>
                    <a:lstStyle/>
                    <a:p>
                      <a:pPr algn="l"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본지사계정 </a:t>
                      </a: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Cash Flow</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3709287"/>
                  </a:ext>
                </a:extLst>
              </a:tr>
              <a:tr h="126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Total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459544345"/>
                  </a:ext>
                </a:extLst>
              </a:tr>
              <a:tr h="126000">
                <a:tc gridSpan="3">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42mths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01500171"/>
                  </a:ext>
                </a:extLst>
              </a:tr>
              <a:tr h="126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기초 본지사채무</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4,646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81535321"/>
                  </a:ext>
                </a:extLst>
              </a:tr>
              <a:tr h="126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발생</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5,993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4,636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2,864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14,508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68414569"/>
                  </a:ext>
                </a:extLst>
              </a:tr>
              <a:tr h="126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영업활동</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2,651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4,334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2,648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10,541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519612256"/>
                  </a:ext>
                </a:extLst>
              </a:tr>
              <a:tr h="126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급여</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2,562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2,129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7,341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2642665"/>
                  </a:ext>
                </a:extLst>
              </a:tr>
              <a:tr h="126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퇴직급여충당부채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50649832"/>
                  </a:ext>
                </a:extLst>
              </a:tr>
              <a:tr h="126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도급비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1195639"/>
                  </a:ext>
                </a:extLst>
              </a:tr>
              <a:tr h="126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 제조경비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33756087"/>
                  </a:ext>
                </a:extLst>
              </a:tr>
              <a:tr h="126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투자활동</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설비</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2,965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2,966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51552244"/>
                  </a:ext>
                </a:extLst>
              </a:tr>
              <a:tr h="126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재무활동</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대출이자</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86984315"/>
                  </a:ext>
                </a:extLst>
              </a:tr>
              <a:tr h="126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상환</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4,467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3,484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1,938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14,185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235411765"/>
                  </a:ext>
                </a:extLst>
              </a:tr>
              <a:tr h="126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전도금 대체</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3,484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4,296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1,938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10,730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770270016"/>
                  </a:ext>
                </a:extLst>
              </a:tr>
              <a:tr h="126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설비 매각대금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3,454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3,454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46230109"/>
                  </a:ext>
                </a:extLst>
              </a:tr>
              <a:tr h="126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차입금 증가</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감소</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(5,359)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55518772"/>
                  </a:ext>
                </a:extLst>
              </a:tr>
              <a:tr h="126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기말 본지사채무</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(E=A+B-C-D)</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4,646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08871022"/>
                  </a:ext>
                </a:extLst>
              </a:tr>
            </a:tbl>
          </a:graphicData>
        </a:graphic>
      </p:graphicFrame>
      <p:sp>
        <p:nvSpPr>
          <p:cNvPr id="10" name="TextBox 9">
            <a:extLst>
              <a:ext uri="{FF2B5EF4-FFF2-40B4-BE49-F238E27FC236}">
                <a16:creationId xmlns:a16="http://schemas.microsoft.com/office/drawing/2014/main" id="{0453E5B7-19B5-4870-A36C-6D18C98BE711}"/>
              </a:ext>
            </a:extLst>
          </p:cNvPr>
          <p:cNvSpPr txBox="1"/>
          <p:nvPr/>
        </p:nvSpPr>
        <p:spPr>
          <a:xfrm>
            <a:off x="2127620" y="3759651"/>
            <a:ext cx="3791020" cy="107722"/>
          </a:xfrm>
          <a:prstGeom prst="rect">
            <a:avLst/>
          </a:prstGeom>
          <a:noFill/>
        </p:spPr>
        <p:txBody>
          <a:bodyPr wrap="square" lIns="0" tIns="0" rIns="0" bIns="0" rtlCol="0">
            <a:spAutoFit/>
          </a:bodyPr>
          <a:lstStyle/>
          <a:p>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15" name="제목 2">
            <a:extLst>
              <a:ext uri="{FF2B5EF4-FFF2-40B4-BE49-F238E27FC236}">
                <a16:creationId xmlns:a16="http://schemas.microsoft.com/office/drawing/2014/main" id="{EF9F80BF-143A-4207-821C-CA5D168A6409}"/>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Accounting</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Process (2/3)</a:t>
            </a:r>
          </a:p>
        </p:txBody>
      </p:sp>
    </p:spTree>
    <p:extLst>
      <p:ext uri="{BB962C8B-B14F-4D97-AF65-F5344CB8AC3E}">
        <p14:creationId xmlns:p14="http://schemas.microsoft.com/office/powerpoint/2010/main" val="2895419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AEA2E15F-150B-4972-BAD9-836F8451DD6A}"/>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Executive Summary</a:t>
            </a:r>
          </a:p>
        </p:txBody>
      </p:sp>
      <p:graphicFrame>
        <p:nvGraphicFramePr>
          <p:cNvPr id="12" name="Group 3">
            <a:extLst>
              <a:ext uri="{FF2B5EF4-FFF2-40B4-BE49-F238E27FC236}">
                <a16:creationId xmlns:a16="http://schemas.microsoft.com/office/drawing/2014/main" id="{B5F0B98A-57D6-4DF3-8A33-724957BD9041}"/>
              </a:ext>
            </a:extLst>
          </p:cNvPr>
          <p:cNvGraphicFramePr>
            <a:graphicFrameLocks noGrp="1"/>
          </p:cNvGraphicFramePr>
          <p:nvPr>
            <p:extLst>
              <p:ext uri="{D42A27DB-BD31-4B8C-83A1-F6EECF244321}">
                <p14:modId xmlns:p14="http://schemas.microsoft.com/office/powerpoint/2010/main" val="1317210710"/>
              </p:ext>
            </p:extLst>
          </p:nvPr>
        </p:nvGraphicFramePr>
        <p:xfrm>
          <a:off x="468001" y="1191600"/>
          <a:ext cx="9038334" cy="502464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56361">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64242">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본지사채무 </a:t>
                      </a:r>
                      <a:r>
                        <a:rPr kumimoji="0" lang="en-US" altLang="ko-KR" sz="10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Cash Flow (</a:t>
                      </a:r>
                      <a:r>
                        <a:rPr kumimoji="0" lang="ko-KR" altLang="en-US" sz="10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altLang="ko-KR" sz="10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400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defRPr/>
                      </a:pPr>
                      <a:r>
                        <a:rPr kumimoji="0" lang="ko-KR" altLang="en-US" sz="8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차입금 증감</a:t>
                      </a:r>
                      <a:endParaRPr kumimoji="0" lang="en-US" altLang="ko-KR" sz="8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400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차입금은 본사 계좌에서 입</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출금되므로</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차입 및 상환 시점에는 사업부에 직접적인 현금흐름은 발생하지 아니함</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대신 차입금이 증가하면 즉시 본지사채무를 대환하고</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상환할 때는 본지사채무로 상환자금을 조달하는 방식으로 금융기관차입금과 본지사채무를 혼용하여 자금을 관리하고 있음  </a:t>
                      </a: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400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년에는 본지사채무의 발생금액이 상환금액을 초과하였음에도</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약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37</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가량 차입규모가 증가하여 본지사채무는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22</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감소한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(-)13.5</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억원을</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순채권</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기록함</a:t>
                      </a: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400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2020~2021</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동안 지속적으로 차입규모를 감소시켰으며</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이로 인해 본지사채무는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년말 기준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46</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억원까지 증가함  </a:t>
                      </a: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400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 우리은행 차입금의 신규차입으로 본지사채무를 </a:t>
                      </a:r>
                      <a:r>
                        <a:rPr kumimoji="0" lang="ko-KR" altLang="en-US" sz="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대환하였으며</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2022</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년말 기준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억원으로 감소함</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endParaRPr kumimoji="0" lang="en-US" altLang="ko-KR" sz="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400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defRPr/>
                      </a:pPr>
                      <a:endParaRPr kumimoji="0" lang="en-US" altLang="ko-KR" sz="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400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defRPr/>
                      </a:pPr>
                      <a:r>
                        <a:rPr kumimoji="0" lang="en-US" altLang="ko-KR" sz="8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Adjustments</a:t>
                      </a:r>
                    </a:p>
                    <a:p>
                      <a:pPr marL="41400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lang="ko-KR" altLang="en-US" sz="800" dirty="0">
                          <a:latin typeface="Arial" panose="020B0604020202020204" pitchFamily="34" charset="0"/>
                          <a:cs typeface="Arial" panose="020B0604020202020204" pitchFamily="34" charset="0"/>
                        </a:rPr>
                        <a:t>창원 부품사업에서 발생한 </a:t>
                      </a:r>
                      <a:r>
                        <a:rPr lang="en-US" altLang="ko-KR" sz="800" dirty="0">
                          <a:latin typeface="Arial" panose="020B0604020202020204" pitchFamily="34" charset="0"/>
                          <a:cs typeface="Arial" panose="020B0604020202020204" pitchFamily="34" charset="0"/>
                        </a:rPr>
                        <a:t>1,097</a:t>
                      </a:r>
                      <a:r>
                        <a:rPr lang="ko-KR" altLang="en-US" sz="800" dirty="0">
                          <a:latin typeface="Arial" panose="020B0604020202020204" pitchFamily="34" charset="0"/>
                          <a:cs typeface="Arial" panose="020B0604020202020204" pitchFamily="34" charset="0"/>
                        </a:rPr>
                        <a:t>백만원을 실사 조정항목으로 차감 조정함</a:t>
                      </a:r>
                      <a:r>
                        <a:rPr lang="en-US" altLang="ko-KR" sz="800" dirty="0">
                          <a:latin typeface="Arial" panose="020B0604020202020204" pitchFamily="34" charset="0"/>
                          <a:cs typeface="Arial" panose="020B0604020202020204" pitchFamily="34" charset="0"/>
                        </a:rPr>
                        <a:t> </a:t>
                      </a: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400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당초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매도요청권</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약정 상 본지사채무는 영업양수도일의 금액을 기준으로 사업부 매각 이후 정산할 예정이었음</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그러나 대상 사업부에 따르면</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실사조정이 반영된 채무잔액이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월말</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기준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수준에 불과하여 향후 사업을 영위하며 전도금을 대체하는 방식으로 수시 상환할 계획으로 파악됨</a:t>
                      </a: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400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962200" marR="0" lvl="0" indent="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None/>
                        <a:tabLst/>
                        <a:defRPr/>
                      </a:pPr>
                      <a:endParaRPr kumimoji="0" lang="en-US" altLang="ko-KR" sz="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962200" marR="0" lvl="0" indent="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None/>
                        <a:tabLst/>
                        <a:defRPr/>
                      </a:pPr>
                      <a:endParaRPr kumimoji="0" lang="en-US" altLang="ko-KR" sz="8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1" name="표 20">
            <a:extLst>
              <a:ext uri="{FF2B5EF4-FFF2-40B4-BE49-F238E27FC236}">
                <a16:creationId xmlns:a16="http://schemas.microsoft.com/office/drawing/2014/main" id="{E720BE9F-9AB5-481A-A7FE-419CA2F53B30}"/>
              </a:ext>
            </a:extLst>
          </p:cNvPr>
          <p:cNvGraphicFramePr>
            <a:graphicFrameLocks noGrp="1"/>
          </p:cNvGraphicFramePr>
          <p:nvPr>
            <p:extLst>
              <p:ext uri="{D42A27DB-BD31-4B8C-83A1-F6EECF244321}">
                <p14:modId xmlns:p14="http://schemas.microsoft.com/office/powerpoint/2010/main" val="3401834869"/>
              </p:ext>
            </p:extLst>
          </p:nvPr>
        </p:nvGraphicFramePr>
        <p:xfrm>
          <a:off x="2138640" y="1575540"/>
          <a:ext cx="3780000" cy="2160000"/>
        </p:xfrm>
        <a:graphic>
          <a:graphicData uri="http://schemas.openxmlformats.org/drawingml/2006/table">
            <a:tbl>
              <a:tblPr/>
              <a:tblGrid>
                <a:gridCol w="108000">
                  <a:extLst>
                    <a:ext uri="{9D8B030D-6E8A-4147-A177-3AD203B41FA5}">
                      <a16:colId xmlns:a16="http://schemas.microsoft.com/office/drawing/2014/main" val="2540370971"/>
                    </a:ext>
                  </a:extLst>
                </a:gridCol>
                <a:gridCol w="108000">
                  <a:extLst>
                    <a:ext uri="{9D8B030D-6E8A-4147-A177-3AD203B41FA5}">
                      <a16:colId xmlns:a16="http://schemas.microsoft.com/office/drawing/2014/main" val="4278630397"/>
                    </a:ext>
                  </a:extLst>
                </a:gridCol>
                <a:gridCol w="1224000">
                  <a:extLst>
                    <a:ext uri="{9D8B030D-6E8A-4147-A177-3AD203B41FA5}">
                      <a16:colId xmlns:a16="http://schemas.microsoft.com/office/drawing/2014/main" val="2732434940"/>
                    </a:ext>
                  </a:extLst>
                </a:gridCol>
                <a:gridCol w="468000">
                  <a:extLst>
                    <a:ext uri="{9D8B030D-6E8A-4147-A177-3AD203B41FA5}">
                      <a16:colId xmlns:a16="http://schemas.microsoft.com/office/drawing/2014/main" val="3305224020"/>
                    </a:ext>
                  </a:extLst>
                </a:gridCol>
                <a:gridCol w="468000">
                  <a:extLst>
                    <a:ext uri="{9D8B030D-6E8A-4147-A177-3AD203B41FA5}">
                      <a16:colId xmlns:a16="http://schemas.microsoft.com/office/drawing/2014/main" val="3084910800"/>
                    </a:ext>
                  </a:extLst>
                </a:gridCol>
                <a:gridCol w="468000">
                  <a:extLst>
                    <a:ext uri="{9D8B030D-6E8A-4147-A177-3AD203B41FA5}">
                      <a16:colId xmlns:a16="http://schemas.microsoft.com/office/drawing/2014/main" val="2178881869"/>
                    </a:ext>
                  </a:extLst>
                </a:gridCol>
                <a:gridCol w="468000">
                  <a:extLst>
                    <a:ext uri="{9D8B030D-6E8A-4147-A177-3AD203B41FA5}">
                      <a16:colId xmlns:a16="http://schemas.microsoft.com/office/drawing/2014/main" val="2283332789"/>
                    </a:ext>
                  </a:extLst>
                </a:gridCol>
                <a:gridCol w="468000">
                  <a:extLst>
                    <a:ext uri="{9D8B030D-6E8A-4147-A177-3AD203B41FA5}">
                      <a16:colId xmlns:a16="http://schemas.microsoft.com/office/drawing/2014/main" val="296732049"/>
                    </a:ext>
                  </a:extLst>
                </a:gridCol>
              </a:tblGrid>
              <a:tr h="144000">
                <a:tc gridSpan="3">
                  <a:txBody>
                    <a:bodyPr/>
                    <a:lstStyle/>
                    <a:p>
                      <a:pPr algn="l"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본지사계정 </a:t>
                      </a: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Cash Flow</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3709287"/>
                  </a:ext>
                </a:extLst>
              </a:tr>
              <a:tr h="126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Total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459544345"/>
                  </a:ext>
                </a:extLst>
              </a:tr>
              <a:tr h="126000">
                <a:tc gridSpan="3">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42mths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01500171"/>
                  </a:ext>
                </a:extLst>
              </a:tr>
              <a:tr h="126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기초 본지사채무</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4,646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81535321"/>
                  </a:ext>
                </a:extLst>
              </a:tr>
              <a:tr h="126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발생</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5,993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4,636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2,864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14,508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68414569"/>
                  </a:ext>
                </a:extLst>
              </a:tr>
              <a:tr h="126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영업활동</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2,651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4,334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2,648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10,541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519612256"/>
                  </a:ext>
                </a:extLst>
              </a:tr>
              <a:tr h="126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급여</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2,562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2,129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7,341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2642665"/>
                  </a:ext>
                </a:extLst>
              </a:tr>
              <a:tr h="126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퇴직급여충당부채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50649832"/>
                  </a:ext>
                </a:extLst>
              </a:tr>
              <a:tr h="126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도급비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1195639"/>
                  </a:ext>
                </a:extLst>
              </a:tr>
              <a:tr h="126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 제조경비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33756087"/>
                  </a:ext>
                </a:extLst>
              </a:tr>
              <a:tr h="126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투자활동</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설비</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2,965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2,966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51552244"/>
                  </a:ext>
                </a:extLst>
              </a:tr>
              <a:tr h="126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재무활동</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대출이자</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86984315"/>
                  </a:ext>
                </a:extLst>
              </a:tr>
              <a:tr h="126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상환</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4,467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3,484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1,938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14,185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235411765"/>
                  </a:ext>
                </a:extLst>
              </a:tr>
              <a:tr h="126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전도금 대체</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3,484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4,296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1,938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10,730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770270016"/>
                  </a:ext>
                </a:extLst>
              </a:tr>
              <a:tr h="126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설비 매각대금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3,454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3,454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46230109"/>
                  </a:ext>
                </a:extLst>
              </a:tr>
              <a:tr h="126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차입금 증가</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감소</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(5,359)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55518772"/>
                  </a:ext>
                </a:extLst>
              </a:tr>
              <a:tr h="12600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기말 본지사채무</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(E=A+B-C-D)</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4,646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08871022"/>
                  </a:ext>
                </a:extLst>
              </a:tr>
            </a:tbl>
          </a:graphicData>
        </a:graphic>
      </p:graphicFrame>
      <p:sp>
        <p:nvSpPr>
          <p:cNvPr id="10" name="TextBox 9">
            <a:extLst>
              <a:ext uri="{FF2B5EF4-FFF2-40B4-BE49-F238E27FC236}">
                <a16:creationId xmlns:a16="http://schemas.microsoft.com/office/drawing/2014/main" id="{141E4DB6-A00C-4D46-A0B4-7F22453CF7BA}"/>
              </a:ext>
            </a:extLst>
          </p:cNvPr>
          <p:cNvSpPr txBox="1"/>
          <p:nvPr/>
        </p:nvSpPr>
        <p:spPr>
          <a:xfrm>
            <a:off x="2127620" y="3759651"/>
            <a:ext cx="3791020" cy="107722"/>
          </a:xfrm>
          <a:prstGeom prst="rect">
            <a:avLst/>
          </a:prstGeom>
          <a:noFill/>
        </p:spPr>
        <p:txBody>
          <a:bodyPr wrap="square" lIns="0" tIns="0" rIns="0" bIns="0" rtlCol="0">
            <a:spAutoFit/>
          </a:bodyPr>
          <a:lstStyle/>
          <a:p>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13" name="제목 2">
            <a:extLst>
              <a:ext uri="{FF2B5EF4-FFF2-40B4-BE49-F238E27FC236}">
                <a16:creationId xmlns:a16="http://schemas.microsoft.com/office/drawing/2014/main" id="{CA9F1BAD-9B29-4BC3-96F6-9E4251CF132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Accounting</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Process (3/3)</a:t>
            </a:r>
          </a:p>
        </p:txBody>
      </p:sp>
      <p:graphicFrame>
        <p:nvGraphicFramePr>
          <p:cNvPr id="15" name="차트 14">
            <a:extLst>
              <a:ext uri="{FF2B5EF4-FFF2-40B4-BE49-F238E27FC236}">
                <a16:creationId xmlns:a16="http://schemas.microsoft.com/office/drawing/2014/main" id="{7EEA026E-516B-45E1-A6AA-9AA5289B7388}"/>
              </a:ext>
            </a:extLst>
          </p:cNvPr>
          <p:cNvGraphicFramePr>
            <a:graphicFrameLocks/>
          </p:cNvGraphicFramePr>
          <p:nvPr/>
        </p:nvGraphicFramePr>
        <p:xfrm>
          <a:off x="2146261" y="4119480"/>
          <a:ext cx="3905290" cy="19800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49203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Group 3">
            <a:extLst>
              <a:ext uri="{FF2B5EF4-FFF2-40B4-BE49-F238E27FC236}">
                <a16:creationId xmlns:a16="http://schemas.microsoft.com/office/drawing/2014/main" id="{2B861154-3F08-46C7-A52C-5802FC8634E7}"/>
              </a:ext>
            </a:extLst>
          </p:cNvPr>
          <p:cNvGraphicFramePr>
            <a:graphicFrameLocks noGrp="1"/>
          </p:cNvGraphicFramePr>
          <p:nvPr/>
        </p:nvGraphicFramePr>
        <p:xfrm>
          <a:off x="468001" y="1191600"/>
          <a:ext cx="9038334" cy="502464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56361">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64242">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Quality of Earnings</a:t>
                      </a:r>
                      <a:endParaRPr kumimoji="0" lang="en-US" altLang="ko-KR" sz="10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 사업부의 별도 재무제표 기준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2022.1H</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EBITDA%</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10.3%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수준이며</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Adjustment</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를 반영한 후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EBITDA%</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도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10.3%</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차이가 발생하지 아니함</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5" name="TextBox 54">
            <a:extLst>
              <a:ext uri="{FF2B5EF4-FFF2-40B4-BE49-F238E27FC236}">
                <a16:creationId xmlns:a16="http://schemas.microsoft.com/office/drawing/2014/main" id="{561D6162-62D7-4C4A-95B8-145217BA152B}"/>
              </a:ext>
            </a:extLst>
          </p:cNvPr>
          <p:cNvSpPr txBox="1"/>
          <p:nvPr/>
        </p:nvSpPr>
        <p:spPr>
          <a:xfrm>
            <a:off x="6261003" y="1694094"/>
            <a:ext cx="3176996" cy="3543342"/>
          </a:xfrm>
          <a:prstGeom prst="rect">
            <a:avLst/>
          </a:prstGeom>
          <a:noFill/>
        </p:spPr>
        <p:txBody>
          <a:bodyPr wrap="square" lIns="0" tIns="0" rIns="0" bIns="0" rtlCol="0">
            <a:spAutoFit/>
          </a:bodyPr>
          <a:lstStyle/>
          <a:p>
            <a:pPr marL="144000" indent="-144000" latinLnBrk="1">
              <a:lnSpc>
                <a:spcPts val="1000"/>
              </a:lnSpc>
              <a:spcBef>
                <a:spcPts val="300"/>
              </a:spcBef>
              <a:buClr>
                <a:srgbClr val="00338D"/>
              </a:buClr>
              <a:buFont typeface="Wingdings" panose="05000000000000000000" pitchFamily="2" charset="2"/>
              <a:buChar char="§"/>
              <a:defRPr/>
            </a:pPr>
            <a:r>
              <a:rPr lang="ko-KR" altLang="en-US" sz="800" dirty="0">
                <a:solidFill>
                  <a:schemeClr val="dk1"/>
                </a:solidFill>
                <a:latin typeface="Arial" panose="020B0604020202020204" pitchFamily="34" charset="0"/>
                <a:cs typeface="Arial" panose="020B0604020202020204" pitchFamily="34" charset="0"/>
              </a:rPr>
              <a:t> </a:t>
            </a:r>
            <a:r>
              <a:rPr lang="en-US" altLang="ko-KR" sz="900" b="1" dirty="0">
                <a:solidFill>
                  <a:schemeClr val="dk1"/>
                </a:solidFill>
                <a:latin typeface="Arial" panose="020B0604020202020204" pitchFamily="34" charset="0"/>
                <a:cs typeface="Arial" panose="020B0604020202020204" pitchFamily="34" charset="0"/>
              </a:rPr>
              <a:t>Adjustments Details</a:t>
            </a:r>
          </a:p>
          <a:p>
            <a:pPr latinLnBrk="1">
              <a:lnSpc>
                <a:spcPts val="1000"/>
              </a:lnSpc>
              <a:spcBef>
                <a:spcPts val="300"/>
              </a:spcBef>
              <a:buClr>
                <a:srgbClr val="00338D"/>
              </a:buClr>
              <a:defRPr/>
            </a:pPr>
            <a:r>
              <a:rPr lang="en-US" altLang="ko-KR" sz="800" b="1" u="sng" dirty="0">
                <a:solidFill>
                  <a:schemeClr val="dk1"/>
                </a:solidFill>
                <a:latin typeface="Arial" panose="020B0604020202020204" pitchFamily="34" charset="0"/>
                <a:cs typeface="Arial" panose="020B0604020202020204" pitchFamily="34" charset="0"/>
              </a:rPr>
              <a:t>KPMG Adjustments</a:t>
            </a:r>
          </a:p>
          <a:p>
            <a:pPr marL="177800" indent="-177800" latinLnBrk="1">
              <a:lnSpc>
                <a:spcPts val="1000"/>
              </a:lnSpc>
              <a:spcBef>
                <a:spcPts val="300"/>
              </a:spcBef>
              <a:buFont typeface="Wingdings" panose="05000000000000000000" pitchFamily="2" charset="2"/>
              <a:buAutoNum type="arabicPeriod"/>
              <a:defRPr/>
            </a:pPr>
            <a:r>
              <a:rPr lang="ko-KR" altLang="en-US" sz="800" dirty="0" err="1">
                <a:latin typeface="Arial" panose="020B0604020202020204" pitchFamily="34" charset="0"/>
                <a:cs typeface="Arial" panose="020B0604020202020204" pitchFamily="34" charset="0"/>
              </a:rPr>
              <a:t>판관비성</a:t>
            </a:r>
            <a:r>
              <a:rPr lang="ko-KR" altLang="en-US" sz="800" dirty="0">
                <a:latin typeface="Arial" panose="020B0604020202020204" pitchFamily="34" charset="0"/>
                <a:cs typeface="Arial" panose="020B0604020202020204" pitchFamily="34" charset="0"/>
              </a:rPr>
              <a:t> 항목인 포장비가 분류 오류로 인하여 제조경비에 포함되었으며 해당 금액을 판관비로 </a:t>
            </a:r>
            <a:r>
              <a:rPr lang="ko-KR" altLang="en-US" sz="800" dirty="0" err="1">
                <a:latin typeface="Arial" panose="020B0604020202020204" pitchFamily="34" charset="0"/>
                <a:cs typeface="Arial" panose="020B0604020202020204" pitchFamily="34" charset="0"/>
              </a:rPr>
              <a:t>재분류</a:t>
            </a:r>
            <a:r>
              <a:rPr lang="ko-KR" altLang="en-US" sz="800" dirty="0">
                <a:latin typeface="Arial" panose="020B0604020202020204" pitchFamily="34" charset="0"/>
                <a:cs typeface="Arial" panose="020B0604020202020204" pitchFamily="34" charset="0"/>
              </a:rPr>
              <a:t> 하였음</a:t>
            </a:r>
            <a:endParaRPr lang="en-US" altLang="ko-KR" sz="800" dirty="0">
              <a:latin typeface="Arial" panose="020B0604020202020204" pitchFamily="34" charset="0"/>
              <a:cs typeface="Arial" panose="020B0604020202020204" pitchFamily="34" charset="0"/>
            </a:endParaRPr>
          </a:p>
          <a:p>
            <a:pPr marL="177800" indent="-177800" latinLnBrk="1">
              <a:lnSpc>
                <a:spcPts val="1000"/>
              </a:lnSpc>
              <a:spcBef>
                <a:spcPts val="300"/>
              </a:spcBef>
              <a:buFont typeface="Wingdings" panose="05000000000000000000" pitchFamily="2" charset="2"/>
              <a:buAutoNum type="arabicPeriod"/>
              <a:defRPr/>
            </a:pPr>
            <a:r>
              <a:rPr lang="ko-KR" altLang="en-US" sz="800" dirty="0">
                <a:latin typeface="Arial" panose="020B0604020202020204" pitchFamily="34" charset="0"/>
                <a:cs typeface="Arial" panose="020B0604020202020204" pitchFamily="34" charset="0"/>
              </a:rPr>
              <a:t>관리직 인원에 대한 복리후생비가 매출원가에 포함되어 있음</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해당 제시액을 요청하였으나 대상 사업부로부터 </a:t>
            </a:r>
            <a:r>
              <a:rPr lang="ko-KR" altLang="en-US" sz="800" dirty="0" err="1">
                <a:latin typeface="Arial" panose="020B0604020202020204" pitchFamily="34" charset="0"/>
                <a:cs typeface="Arial" panose="020B0604020202020204" pitchFamily="34" charset="0"/>
              </a:rPr>
              <a:t>회신받지</a:t>
            </a:r>
            <a:r>
              <a:rPr lang="ko-KR" altLang="en-US" sz="800" dirty="0">
                <a:latin typeface="Arial" panose="020B0604020202020204" pitchFamily="34" charset="0"/>
                <a:cs typeface="Arial" panose="020B0604020202020204" pitchFamily="34" charset="0"/>
              </a:rPr>
              <a:t> 못함</a:t>
            </a:r>
            <a:endParaRPr lang="en-US" altLang="ko-KR" sz="800" dirty="0">
              <a:latin typeface="Arial" panose="020B0604020202020204" pitchFamily="34" charset="0"/>
              <a:cs typeface="Arial" panose="020B0604020202020204" pitchFamily="34" charset="0"/>
            </a:endParaRPr>
          </a:p>
          <a:p>
            <a:pPr marL="177800" indent="-177800" latinLnBrk="1">
              <a:lnSpc>
                <a:spcPts val="1000"/>
              </a:lnSpc>
              <a:spcBef>
                <a:spcPts val="300"/>
              </a:spcBef>
              <a:buFont typeface="Wingdings" panose="05000000000000000000" pitchFamily="2" charset="2"/>
              <a:buAutoNum type="arabicPeriod"/>
              <a:defRPr/>
            </a:pPr>
            <a:r>
              <a:rPr lang="ko-KR" altLang="en-US" sz="800" dirty="0">
                <a:latin typeface="Arial" panose="020B0604020202020204" pitchFamily="34" charset="0"/>
                <a:cs typeface="Arial" panose="020B0604020202020204" pitchFamily="34" charset="0"/>
              </a:rPr>
              <a:t>부사장 숙소에 대한 지급임차료가 매출원가 상 제조경비</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지급임차료</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에 포함되어 있으며</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이에 따라 해당 금액을 판매관리비로 </a:t>
            </a:r>
            <a:r>
              <a:rPr lang="ko-KR" altLang="en-US" sz="800" dirty="0" err="1">
                <a:latin typeface="Arial" panose="020B0604020202020204" pitchFamily="34" charset="0"/>
                <a:cs typeface="Arial" panose="020B0604020202020204" pitchFamily="34" charset="0"/>
              </a:rPr>
              <a:t>재분류</a:t>
            </a:r>
            <a:r>
              <a:rPr lang="ko-KR" altLang="en-US" sz="800" dirty="0">
                <a:latin typeface="Arial" panose="020B0604020202020204" pitchFamily="34" charset="0"/>
                <a:cs typeface="Arial" panose="020B0604020202020204" pitchFamily="34" charset="0"/>
              </a:rPr>
              <a:t> 하였음</a:t>
            </a:r>
            <a:endParaRPr lang="en-US" altLang="ko-KR" sz="800" dirty="0">
              <a:latin typeface="Arial" panose="020B0604020202020204" pitchFamily="34" charset="0"/>
              <a:cs typeface="Arial" panose="020B0604020202020204" pitchFamily="34" charset="0"/>
            </a:endParaRPr>
          </a:p>
          <a:p>
            <a:pPr marL="177800" indent="-177800" latinLnBrk="1">
              <a:lnSpc>
                <a:spcPts val="1000"/>
              </a:lnSpc>
              <a:spcBef>
                <a:spcPts val="300"/>
              </a:spcBef>
              <a:buFont typeface="Wingdings" panose="05000000000000000000" pitchFamily="2" charset="2"/>
              <a:buAutoNum type="arabicPeriod"/>
              <a:defRPr/>
            </a:pPr>
            <a:r>
              <a:rPr lang="ko-KR" altLang="en-US" sz="800" dirty="0">
                <a:latin typeface="Arial" panose="020B0604020202020204" pitchFamily="34" charset="0"/>
                <a:cs typeface="Arial" panose="020B0604020202020204" pitchFamily="34" charset="0"/>
              </a:rPr>
              <a:t>대상 사업부는 </a:t>
            </a:r>
            <a:r>
              <a:rPr lang="en-US" altLang="ko-KR" sz="800" dirty="0">
                <a:latin typeface="Arial" panose="020B0604020202020204" pitchFamily="34" charset="0"/>
                <a:cs typeface="Arial" panose="020B0604020202020204" pitchFamily="34" charset="0"/>
              </a:rPr>
              <a:t>2018</a:t>
            </a:r>
            <a:r>
              <a:rPr lang="ko-KR" altLang="en-US" sz="800" dirty="0">
                <a:latin typeface="Arial" panose="020B0604020202020204" pitchFamily="34" charset="0"/>
                <a:cs typeface="Arial" panose="020B0604020202020204" pitchFamily="34" charset="0"/>
              </a:rPr>
              <a:t>년 이후 감가상각방법을 정률법에서 정액법으로 일괄 변경하였으나</a:t>
            </a:r>
            <a:r>
              <a:rPr lang="en-US" altLang="ko-KR" sz="800" dirty="0">
                <a:latin typeface="Arial" panose="020B0604020202020204" pitchFamily="34" charset="0"/>
                <a:cs typeface="Arial" panose="020B0604020202020204" pitchFamily="34" charset="0"/>
              </a:rPr>
              <a:t>, </a:t>
            </a:r>
            <a:r>
              <a:rPr lang="ko-KR" altLang="en-US" sz="800" dirty="0" err="1">
                <a:latin typeface="Arial" panose="020B0604020202020204" pitchFamily="34" charset="0"/>
                <a:cs typeface="Arial" panose="020B0604020202020204" pitchFamily="34" charset="0"/>
              </a:rPr>
              <a:t>전진법</a:t>
            </a:r>
            <a:r>
              <a:rPr lang="ko-KR" altLang="en-US" sz="800" dirty="0">
                <a:latin typeface="Arial" panose="020B0604020202020204" pitchFamily="34" charset="0"/>
                <a:cs typeface="Arial" panose="020B0604020202020204" pitchFamily="34" charset="0"/>
              </a:rPr>
              <a:t> 미적용으로 인해 재계산 감가상각비와의 차이가 발생함</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단 해당 금액은 감가상각비 조정으로 </a:t>
            </a:r>
            <a:r>
              <a:rPr lang="en-US" altLang="ko-KR" sz="800" dirty="0">
                <a:latin typeface="Arial" panose="020B0604020202020204" pitchFamily="34" charset="0"/>
                <a:cs typeface="Arial" panose="020B0604020202020204" pitchFamily="34" charset="0"/>
              </a:rPr>
              <a:t>EBITDA</a:t>
            </a:r>
            <a:r>
              <a:rPr lang="ko-KR" altLang="en-US" sz="800" dirty="0">
                <a:latin typeface="Arial" panose="020B0604020202020204" pitchFamily="34" charset="0"/>
                <a:cs typeface="Arial" panose="020B0604020202020204" pitchFamily="34" charset="0"/>
              </a:rPr>
              <a:t>에는 영향을 미치지 않으므로</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조정에는 반영하지 아니함</a:t>
            </a:r>
            <a:endParaRPr lang="en-US" altLang="ko-KR" sz="800" dirty="0">
              <a:latin typeface="Arial" panose="020B0604020202020204" pitchFamily="34" charset="0"/>
              <a:cs typeface="Arial" panose="020B0604020202020204" pitchFamily="34" charset="0"/>
            </a:endParaRPr>
          </a:p>
          <a:p>
            <a:pPr marL="177800" indent="-177800" latinLnBrk="1">
              <a:lnSpc>
                <a:spcPts val="1000"/>
              </a:lnSpc>
              <a:spcBef>
                <a:spcPts val="300"/>
              </a:spcBef>
              <a:buFont typeface="Wingdings" panose="05000000000000000000" pitchFamily="2" charset="2"/>
              <a:buAutoNum type="arabicPeriod"/>
              <a:defRPr/>
            </a:pPr>
            <a:r>
              <a:rPr lang="en-US" altLang="ko-KR" sz="800" dirty="0">
                <a:latin typeface="Arial" panose="020B0604020202020204" pitchFamily="34" charset="0"/>
                <a:cs typeface="Arial" panose="020B0604020202020204" pitchFamily="34" charset="0"/>
              </a:rPr>
              <a:t>2019~2020</a:t>
            </a:r>
            <a:r>
              <a:rPr lang="ko-KR" altLang="en-US" sz="800" dirty="0">
                <a:latin typeface="Arial" panose="020B0604020202020204" pitchFamily="34" charset="0"/>
                <a:cs typeface="Arial" panose="020B0604020202020204" pitchFamily="34" charset="0"/>
              </a:rPr>
              <a:t>년 해당 사업부는 회계담당 인력이 존재하지 않았으며</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이에 따라 해당 기능을 본사로부터 지원받았음</a:t>
            </a:r>
            <a:r>
              <a:rPr lang="en-US" altLang="ko-KR" sz="800" dirty="0">
                <a:latin typeface="Arial" panose="020B0604020202020204" pitchFamily="34" charset="0"/>
                <a:cs typeface="Arial" panose="020B0604020202020204" pitchFamily="34" charset="0"/>
              </a:rPr>
              <a:t>. Normalize </a:t>
            </a:r>
            <a:r>
              <a:rPr lang="ko-KR" altLang="en-US" sz="800" dirty="0">
                <a:latin typeface="Arial" panose="020B0604020202020204" pitchFamily="34" charset="0"/>
                <a:cs typeface="Arial" panose="020B0604020202020204" pitchFamily="34" charset="0"/>
              </a:rPr>
              <a:t>관점에서 </a:t>
            </a:r>
            <a:r>
              <a:rPr lang="en-US" altLang="ko-KR" sz="800" dirty="0">
                <a:latin typeface="Arial" panose="020B0604020202020204" pitchFamily="34" charset="0"/>
                <a:cs typeface="Arial" panose="020B0604020202020204" pitchFamily="34" charset="0"/>
              </a:rPr>
              <a:t>2021</a:t>
            </a:r>
            <a:r>
              <a:rPr lang="ko-KR" altLang="en-US" sz="800" dirty="0">
                <a:latin typeface="Arial" panose="020B0604020202020204" pitchFamily="34" charset="0"/>
                <a:cs typeface="Arial" panose="020B0604020202020204" pitchFamily="34" charset="0"/>
              </a:rPr>
              <a:t>년 신규로 고용한 회계인력의 인건비를 </a:t>
            </a:r>
            <a:r>
              <a:rPr lang="en-US" altLang="ko-KR" sz="800" dirty="0">
                <a:latin typeface="Arial" panose="020B0604020202020204" pitchFamily="34" charset="0"/>
                <a:cs typeface="Arial" panose="020B0604020202020204" pitchFamily="34" charset="0"/>
              </a:rPr>
              <a:t>2019~2020</a:t>
            </a:r>
            <a:r>
              <a:rPr lang="ko-KR" altLang="en-US" sz="800" dirty="0">
                <a:latin typeface="Arial" panose="020B0604020202020204" pitchFamily="34" charset="0"/>
                <a:cs typeface="Arial" panose="020B0604020202020204" pitchFamily="34" charset="0"/>
              </a:rPr>
              <a:t>년 손익에 반영하였음</a:t>
            </a:r>
            <a:endParaRPr lang="en-US" altLang="ko-KR" sz="800" dirty="0">
              <a:latin typeface="Arial" panose="020B0604020202020204" pitchFamily="34" charset="0"/>
              <a:cs typeface="Arial" panose="020B0604020202020204" pitchFamily="34" charset="0"/>
            </a:endParaRPr>
          </a:p>
          <a:p>
            <a:pPr latinLnBrk="1">
              <a:lnSpc>
                <a:spcPts val="1000"/>
              </a:lnSpc>
              <a:spcBef>
                <a:spcPts val="300"/>
              </a:spcBef>
              <a:buClr>
                <a:srgbClr val="00338D"/>
              </a:buClr>
              <a:defRPr/>
            </a:pPr>
            <a:endParaRPr lang="en-US" altLang="ko-KR" sz="800" b="1" u="sng" dirty="0">
              <a:solidFill>
                <a:schemeClr val="dk1"/>
              </a:solidFill>
              <a:latin typeface="Arial" panose="020B0604020202020204" pitchFamily="34" charset="0"/>
              <a:cs typeface="Arial" panose="020B0604020202020204" pitchFamily="34" charset="0"/>
            </a:endParaRPr>
          </a:p>
          <a:p>
            <a:pPr latinLnBrk="1">
              <a:lnSpc>
                <a:spcPts val="1000"/>
              </a:lnSpc>
              <a:spcBef>
                <a:spcPts val="300"/>
              </a:spcBef>
              <a:buClr>
                <a:srgbClr val="00338D"/>
              </a:buClr>
              <a:defRPr/>
            </a:pPr>
            <a:r>
              <a:rPr lang="en-US" altLang="ko-KR" sz="800" b="1" u="sng" dirty="0">
                <a:solidFill>
                  <a:schemeClr val="dk1"/>
                </a:solidFill>
                <a:latin typeface="Arial" panose="020B0604020202020204" pitchFamily="34" charset="0"/>
                <a:cs typeface="Arial" panose="020B0604020202020204" pitchFamily="34" charset="0"/>
              </a:rPr>
              <a:t>Adjustments (Restricted)</a:t>
            </a:r>
          </a:p>
          <a:p>
            <a:pPr marL="177800" indent="-177800" latinLnBrk="1">
              <a:lnSpc>
                <a:spcPts val="1000"/>
              </a:lnSpc>
              <a:spcBef>
                <a:spcPts val="300"/>
              </a:spcBef>
              <a:buFont typeface="Wingdings" panose="05000000000000000000" pitchFamily="2" charset="2"/>
              <a:buAutoNum type="arabicPeriod"/>
              <a:defRPr/>
            </a:pPr>
            <a:r>
              <a:rPr lang="en-US" altLang="ko-KR" sz="800" dirty="0">
                <a:latin typeface="Arial" panose="020B0604020202020204" pitchFamily="34" charset="0"/>
                <a:cs typeface="Arial" panose="020B0604020202020204" pitchFamily="34" charset="0"/>
              </a:rPr>
              <a:t>2020~2021</a:t>
            </a:r>
            <a:r>
              <a:rPr lang="ko-KR" altLang="en-US" sz="800" dirty="0">
                <a:latin typeface="Arial" panose="020B0604020202020204" pitchFamily="34" charset="0"/>
                <a:cs typeface="Arial" panose="020B0604020202020204" pitchFamily="34" charset="0"/>
              </a:rPr>
              <a:t>년에 창원공장에서 부품</a:t>
            </a:r>
            <a:r>
              <a:rPr lang="en-US" altLang="ko-KR" sz="800" dirty="0">
                <a:latin typeface="Arial" panose="020B0604020202020204" pitchFamily="34" charset="0"/>
                <a:cs typeface="Arial" panose="020B0604020202020204" pitchFamily="34" charset="0"/>
              </a:rPr>
              <a:t>(CP)</a:t>
            </a:r>
            <a:r>
              <a:rPr lang="ko-KR" altLang="en-US" sz="800" dirty="0">
                <a:latin typeface="Arial" panose="020B0604020202020204" pitchFamily="34" charset="0"/>
                <a:cs typeface="Arial" panose="020B0604020202020204" pitchFamily="34" charset="0"/>
              </a:rPr>
              <a:t>을 자체제작</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및 사용하고자 하였으나</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 적정 수준의 손익을 확보하지 못하여 해당 사업을 중단하였음</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관련 사업의 중단으로 인한 </a:t>
            </a:r>
            <a:r>
              <a:rPr lang="ko-KR" altLang="en-US" sz="800" dirty="0" err="1">
                <a:latin typeface="Arial" panose="020B0604020202020204" pitchFamily="34" charset="0"/>
                <a:cs typeface="Arial" panose="020B0604020202020204" pitchFamily="34" charset="0"/>
              </a:rPr>
              <a:t>증분손익을</a:t>
            </a:r>
            <a:r>
              <a:rPr lang="ko-KR" altLang="en-US" sz="800" dirty="0">
                <a:latin typeface="Arial" panose="020B0604020202020204" pitchFamily="34" charset="0"/>
                <a:cs typeface="Arial" panose="020B0604020202020204" pitchFamily="34" charset="0"/>
              </a:rPr>
              <a:t> 하기와 같이 수령하였으나</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 외부 재료비 등에 대한 세부 계산근거를 수령하지 못하여 제한적 조정사항에 포함하였음</a:t>
            </a:r>
            <a:endParaRPr lang="en-US" altLang="ko-KR" sz="800" dirty="0">
              <a:latin typeface="Arial" panose="020B0604020202020204" pitchFamily="34" charset="0"/>
              <a:cs typeface="Arial" panose="020B0604020202020204" pitchFamily="34" charset="0"/>
            </a:endParaRPr>
          </a:p>
        </p:txBody>
      </p:sp>
      <p:sp>
        <p:nvSpPr>
          <p:cNvPr id="16" name="제목 2">
            <a:extLst>
              <a:ext uri="{FF2B5EF4-FFF2-40B4-BE49-F238E27FC236}">
                <a16:creationId xmlns:a16="http://schemas.microsoft.com/office/drawing/2014/main" id="{D78B2952-30C1-421E-9FBD-A1FC0FEFAD51}"/>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Quality of Earnings</a:t>
            </a:r>
          </a:p>
        </p:txBody>
      </p:sp>
      <p:graphicFrame>
        <p:nvGraphicFramePr>
          <p:cNvPr id="13" name="표 12">
            <a:extLst>
              <a:ext uri="{FF2B5EF4-FFF2-40B4-BE49-F238E27FC236}">
                <a16:creationId xmlns:a16="http://schemas.microsoft.com/office/drawing/2014/main" id="{159AAB6C-8AD7-4F98-B268-F9BD12EFA1AB}"/>
              </a:ext>
            </a:extLst>
          </p:cNvPr>
          <p:cNvGraphicFramePr>
            <a:graphicFrameLocks noGrp="1"/>
          </p:cNvGraphicFramePr>
          <p:nvPr>
            <p:extLst>
              <p:ext uri="{D42A27DB-BD31-4B8C-83A1-F6EECF244321}">
                <p14:modId xmlns:p14="http://schemas.microsoft.com/office/powerpoint/2010/main" val="2431807371"/>
              </p:ext>
            </p:extLst>
          </p:nvPr>
        </p:nvGraphicFramePr>
        <p:xfrm>
          <a:off x="2134252" y="1809246"/>
          <a:ext cx="4046414" cy="4046742"/>
        </p:xfrm>
        <a:graphic>
          <a:graphicData uri="http://schemas.openxmlformats.org/drawingml/2006/table">
            <a:tbl>
              <a:tblPr/>
              <a:tblGrid>
                <a:gridCol w="143954">
                  <a:extLst>
                    <a:ext uri="{9D8B030D-6E8A-4147-A177-3AD203B41FA5}">
                      <a16:colId xmlns:a16="http://schemas.microsoft.com/office/drawing/2014/main" val="3319425287"/>
                    </a:ext>
                  </a:extLst>
                </a:gridCol>
                <a:gridCol w="1188894">
                  <a:extLst>
                    <a:ext uri="{9D8B030D-6E8A-4147-A177-3AD203B41FA5}">
                      <a16:colId xmlns:a16="http://schemas.microsoft.com/office/drawing/2014/main" val="1481198154"/>
                    </a:ext>
                  </a:extLst>
                </a:gridCol>
                <a:gridCol w="452261">
                  <a:extLst>
                    <a:ext uri="{9D8B030D-6E8A-4147-A177-3AD203B41FA5}">
                      <a16:colId xmlns:a16="http://schemas.microsoft.com/office/drawing/2014/main" val="3939282019"/>
                    </a:ext>
                  </a:extLst>
                </a:gridCol>
                <a:gridCol w="452261">
                  <a:extLst>
                    <a:ext uri="{9D8B030D-6E8A-4147-A177-3AD203B41FA5}">
                      <a16:colId xmlns:a16="http://schemas.microsoft.com/office/drawing/2014/main" val="4020452564"/>
                    </a:ext>
                  </a:extLst>
                </a:gridCol>
                <a:gridCol w="452261">
                  <a:extLst>
                    <a:ext uri="{9D8B030D-6E8A-4147-A177-3AD203B41FA5}">
                      <a16:colId xmlns:a16="http://schemas.microsoft.com/office/drawing/2014/main" val="3833314757"/>
                    </a:ext>
                  </a:extLst>
                </a:gridCol>
                <a:gridCol w="452261">
                  <a:extLst>
                    <a:ext uri="{9D8B030D-6E8A-4147-A177-3AD203B41FA5}">
                      <a16:colId xmlns:a16="http://schemas.microsoft.com/office/drawing/2014/main" val="842207795"/>
                    </a:ext>
                  </a:extLst>
                </a:gridCol>
                <a:gridCol w="452261">
                  <a:extLst>
                    <a:ext uri="{9D8B030D-6E8A-4147-A177-3AD203B41FA5}">
                      <a16:colId xmlns:a16="http://schemas.microsoft.com/office/drawing/2014/main" val="321319447"/>
                    </a:ext>
                  </a:extLst>
                </a:gridCol>
                <a:gridCol w="452261">
                  <a:extLst>
                    <a:ext uri="{9D8B030D-6E8A-4147-A177-3AD203B41FA5}">
                      <a16:colId xmlns:a16="http://schemas.microsoft.com/office/drawing/2014/main" val="3858833717"/>
                    </a:ext>
                  </a:extLst>
                </a:gridCol>
              </a:tblGrid>
              <a:tr h="125392">
                <a:tc gridSpan="2">
                  <a:txBody>
                    <a:bodyPr/>
                    <a:lstStyle/>
                    <a:p>
                      <a:pPr algn="l" rtl="0" fontAlgn="ctr"/>
                      <a:r>
                        <a:rPr lang="en-US" altLang="ko-KR" sz="800" b="1" i="0" u="none" strike="noStrike" dirty="0">
                          <a:solidFill>
                            <a:srgbClr val="FFFFFF"/>
                          </a:solidFill>
                          <a:effectLst/>
                          <a:latin typeface="Arial" panose="020B0604020202020204" pitchFamily="34" charset="0"/>
                          <a:ea typeface="+mn-ea"/>
                          <a:cs typeface="Arial" panose="020B0604020202020204" pitchFamily="34" charset="0"/>
                        </a:rPr>
                        <a:t>Adjusted 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ctr" rtl="0" fontAlgn="ctr"/>
                      <a:endParaRPr lang="en-US" sz="800" b="1" i="0" u="none" strike="noStrike" dirty="0">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endParaRPr lang="en-US" sz="800" b="1" i="0" u="none" strike="noStrike" dirty="0">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endParaRPr lang="en-US" sz="800" b="1" i="0" u="none" strike="noStrike" dirty="0">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endParaRPr lang="en-US" sz="800" b="1" i="0" u="none" strike="noStrike" dirty="0">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endParaRPr lang="en-US" sz="800" b="1" i="0" u="none" strike="noStrike" dirty="0">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endParaRPr lang="en-US" sz="800" b="1" i="0" u="none" strike="noStrike" dirty="0">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400769678"/>
                  </a:ext>
                </a:extLst>
              </a:tr>
              <a:tr h="125392">
                <a:tc gridSpan="2">
                  <a:txBody>
                    <a:bodyPr/>
                    <a:lstStyle/>
                    <a:p>
                      <a:pPr algn="l" rtl="0" fontAlgn="ctr"/>
                      <a:endParaRPr lang="ko-KR" alt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2021.1H</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sz="75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68792898"/>
                  </a:ext>
                </a:extLst>
              </a:tr>
              <a:tr h="125392">
                <a:tc gridSpan="2">
                  <a:txBody>
                    <a:bodyPr/>
                    <a:lstStyle/>
                    <a:p>
                      <a:pPr algn="l"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75518185"/>
                  </a:ext>
                </a:extLst>
              </a:tr>
              <a:tr h="125392">
                <a:tc gridSpan="2">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매출</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9,870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18,672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21,122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18,179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11,666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8,723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63335017"/>
                  </a:ext>
                </a:extLst>
              </a:tr>
              <a:tr h="125392">
                <a:tc gridSpan="2">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17,108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10,857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74559354"/>
                  </a:ext>
                </a:extLst>
              </a:tr>
              <a:tr h="125392">
                <a:tc gridSpan="2">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매출총이익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(2,038</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(999</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1,388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1,071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492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250051743"/>
                  </a:ext>
                </a:extLst>
              </a:tr>
              <a:tr h="125392">
                <a:tc gridSpan="2">
                  <a:txBody>
                    <a:bodyPr/>
                    <a:lstStyle/>
                    <a:p>
                      <a:pPr algn="l" rtl="0" fontAlgn="ctr"/>
                      <a:r>
                        <a:rPr lang="en-US" sz="800" b="0" i="1" u="none" strike="noStrike" dirty="0">
                          <a:solidFill>
                            <a:srgbClr val="000000"/>
                          </a:solidFill>
                          <a:effectLst/>
                          <a:latin typeface="Arial" panose="020B0604020202020204" pitchFamily="34" charset="0"/>
                          <a:ea typeface="+mn-ea"/>
                          <a:cs typeface="Arial" panose="020B0604020202020204" pitchFamily="34" charset="0"/>
                        </a:rPr>
                        <a:t> Gross Profit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(20.6</a:t>
                      </a:r>
                      <a:r>
                        <a:rPr lang="en-US" altLang="ko-KR" sz="800" b="0" i="1"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(5.4</a:t>
                      </a:r>
                      <a:r>
                        <a:rPr lang="en-US" altLang="ko-KR" sz="800" b="0" i="1"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5.9%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6.9%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5.6%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71729576"/>
                  </a:ext>
                </a:extLst>
              </a:tr>
              <a:tr h="125392">
                <a:tc gridSpan="2">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판매관리비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347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256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287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93750157"/>
                  </a:ext>
                </a:extLst>
              </a:tr>
              <a:tr h="125392">
                <a:tc gridSpan="2">
                  <a:txBody>
                    <a:bodyPr/>
                    <a:lstStyle/>
                    <a:p>
                      <a:pPr algn="l" rtl="0" fontAlgn="ctr"/>
                      <a:r>
                        <a:rPr lang="en-US" sz="800" b="1" i="0" u="none" strike="noStrike" dirty="0">
                          <a:solidFill>
                            <a:srgbClr val="000000"/>
                          </a:solidFill>
                          <a:effectLst/>
                          <a:latin typeface="Arial" panose="020B0604020202020204" pitchFamily="34" charset="0"/>
                          <a:ea typeface="+mn-ea"/>
                          <a:cs typeface="Arial" panose="020B0604020202020204" pitchFamily="34" charset="0"/>
                        </a:rPr>
                        <a:t>EBIT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(2,385</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(1,255</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866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646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412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688598816"/>
                  </a:ext>
                </a:extLst>
              </a:tr>
              <a:tr h="125392">
                <a:tc gridSpan="2">
                  <a:txBody>
                    <a:bodyPr/>
                    <a:lstStyle/>
                    <a:p>
                      <a:pPr algn="l" rtl="0" fontAlgn="ctr"/>
                      <a:r>
                        <a:rPr lang="en-US" sz="800" b="0" i="1" u="none" strike="noStrike" dirty="0">
                          <a:solidFill>
                            <a:srgbClr val="000000"/>
                          </a:solidFill>
                          <a:effectLst/>
                          <a:latin typeface="Arial" panose="020B0604020202020204" pitchFamily="34" charset="0"/>
                          <a:ea typeface="+mn-ea"/>
                          <a:cs typeface="Arial" panose="020B0604020202020204" pitchFamily="34" charset="0"/>
                        </a:rPr>
                        <a:t> EBIT%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(24.2</a:t>
                      </a:r>
                      <a:r>
                        <a:rPr lang="en-US" altLang="ko-KR" sz="800" b="0" i="1"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(6.7</a:t>
                      </a:r>
                      <a:r>
                        <a:rPr lang="en-US" altLang="ko-KR" sz="800" b="0" i="1"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5.2%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4.8%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5.5%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4.7%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5186694"/>
                  </a:ext>
                </a:extLst>
              </a:tr>
              <a:tr h="125392">
                <a:tc gridSpan="2">
                  <a:txBody>
                    <a:bodyPr/>
                    <a:lstStyle/>
                    <a:p>
                      <a:pPr algn="l" rtl="0" fontAlgn="ctr"/>
                      <a:r>
                        <a:rPr lang="en-US" sz="800" b="0" i="0" u="none" strike="noStrike" dirty="0">
                          <a:solidFill>
                            <a:srgbClr val="000000"/>
                          </a:solidFill>
                          <a:effectLst/>
                          <a:latin typeface="Arial" panose="020B0604020202020204" pitchFamily="34" charset="0"/>
                          <a:ea typeface="+mn-ea"/>
                          <a:cs typeface="Arial" panose="020B0604020202020204" pitchFamily="34" charset="0"/>
                        </a:rPr>
                        <a:t>D&amp;A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551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34262746"/>
                  </a:ext>
                </a:extLst>
              </a:tr>
              <a:tr h="125392">
                <a:tc gridSpan="2">
                  <a:txBody>
                    <a:bodyPr/>
                    <a:lstStyle/>
                    <a:p>
                      <a:pPr algn="l" rtl="0" fontAlgn="ctr"/>
                      <a:r>
                        <a:rPr lang="en-US" sz="800" b="1" i="0" u="none" strike="noStrike" dirty="0">
                          <a:solidFill>
                            <a:srgbClr val="000000"/>
                          </a:solidFill>
                          <a:effectLst/>
                          <a:latin typeface="Arial" panose="020B0604020202020204" pitchFamily="34" charset="0"/>
                          <a:ea typeface="+mn-ea"/>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(1,270</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(140</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2,186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1,196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899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061673626"/>
                  </a:ext>
                </a:extLst>
              </a:tr>
              <a:tr h="125392">
                <a:tc gridSpan="2">
                  <a:txBody>
                    <a:bodyPr/>
                    <a:lstStyle/>
                    <a:p>
                      <a:pPr algn="l" rtl="0" fontAlgn="ctr"/>
                      <a:r>
                        <a:rPr lang="en-US" sz="800" b="0" i="1" u="none" strike="noStrike" dirty="0">
                          <a:solidFill>
                            <a:srgbClr val="000000"/>
                          </a:solidFill>
                          <a:effectLst/>
                          <a:latin typeface="Arial" panose="020B0604020202020204" pitchFamily="34" charset="0"/>
                          <a:ea typeface="+mn-ea"/>
                          <a:cs typeface="Arial" panose="020B0604020202020204" pitchFamily="34" charset="0"/>
                        </a:rPr>
                        <a:t> EBITDA%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(12.9</a:t>
                      </a:r>
                      <a:r>
                        <a:rPr lang="en-US" altLang="ko-KR" sz="800" b="0" i="1"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(0.7</a:t>
                      </a:r>
                      <a:r>
                        <a:rPr lang="en-US" altLang="ko-KR" sz="800" b="0" i="1"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10.4%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10.3%</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10.3%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34365993"/>
                  </a:ext>
                </a:extLst>
              </a:tr>
              <a:tr h="125392">
                <a:tc gridSpan="2">
                  <a:txBody>
                    <a:bodyPr/>
                    <a:lstStyle/>
                    <a:p>
                      <a:pPr algn="l" fontAlgn="ctr"/>
                      <a:r>
                        <a:rPr lang="en-US" sz="800" b="1" i="0" u="none" strike="noStrike" dirty="0">
                          <a:solidFill>
                            <a:srgbClr val="000000"/>
                          </a:solidFill>
                          <a:effectLst/>
                          <a:latin typeface="Arial" panose="020B0604020202020204" pitchFamily="34" charset="0"/>
                          <a:ea typeface="+mn-ea"/>
                          <a:cs typeface="Arial" panose="020B0604020202020204" pitchFamily="34" charset="0"/>
                        </a:rPr>
                        <a:t>KPMG Adjustments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kern="1200">
                          <a:solidFill>
                            <a:srgbClr val="000000"/>
                          </a:solidFill>
                          <a:effectLst/>
                          <a:latin typeface="Arial" panose="020B0604020202020204" pitchFamily="34" charset="0"/>
                          <a:ea typeface="맑은 고딕" panose="020B0503020000020004" pitchFamily="50" charset="-127"/>
                          <a:cs typeface="+mn-cs"/>
                        </a:rPr>
                        <a:t>(27</a:t>
                      </a: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kern="1200">
                          <a:solidFill>
                            <a:srgbClr val="000000"/>
                          </a:solidFill>
                          <a:effectLst/>
                          <a:latin typeface="Arial" panose="020B0604020202020204" pitchFamily="34" charset="0"/>
                          <a:ea typeface="맑은 고딕" panose="020B0503020000020004" pitchFamily="50" charset="-127"/>
                          <a:cs typeface="+mn-cs"/>
                        </a:rPr>
                        <a:t>(27</a:t>
                      </a: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06537227"/>
                  </a:ext>
                </a:extLst>
              </a:tr>
              <a:tr h="125392">
                <a:tc>
                  <a:txBody>
                    <a:bodyPr/>
                    <a:lstStyle/>
                    <a:p>
                      <a:pPr algn="l"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[1] </a:t>
                      </a: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포장비 매출원가 차감</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kern="1200">
                          <a:solidFill>
                            <a:srgbClr val="000000"/>
                          </a:solidFill>
                          <a:effectLst/>
                          <a:latin typeface="Arial" panose="020B0604020202020204" pitchFamily="34" charset="0"/>
                          <a:ea typeface="+mn-ea"/>
                          <a:cs typeface="Arial" panose="020B0604020202020204" pitchFamily="34" charset="0"/>
                        </a:rPr>
                        <a:t>45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92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kern="1200">
                          <a:solidFill>
                            <a:srgbClr val="000000"/>
                          </a:solidFill>
                          <a:effectLst/>
                          <a:latin typeface="Arial" panose="020B0604020202020204" pitchFamily="34" charset="0"/>
                          <a:ea typeface="+mn-ea"/>
                          <a:cs typeface="Arial" panose="020B0604020202020204" pitchFamily="34" charset="0"/>
                        </a:rPr>
                        <a:t>25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kern="1200">
                          <a:solidFill>
                            <a:srgbClr val="000000"/>
                          </a:solidFill>
                          <a:effectLst/>
                          <a:latin typeface="Arial" panose="020B0604020202020204" pitchFamily="34" charset="0"/>
                          <a:ea typeface="+mn-ea"/>
                          <a:cs typeface="Arial" panose="020B0604020202020204" pitchFamily="34" charset="0"/>
                        </a:rPr>
                        <a:t>13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kern="1200">
                          <a:solidFill>
                            <a:srgbClr val="000000"/>
                          </a:solidFill>
                          <a:effectLst/>
                          <a:latin typeface="Arial" panose="020B0604020202020204" pitchFamily="34" charset="0"/>
                          <a:ea typeface="+mn-ea"/>
                          <a:cs typeface="Arial" panose="020B0604020202020204" pitchFamily="34" charset="0"/>
                        </a:rPr>
                        <a:t>18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962222748"/>
                  </a:ext>
                </a:extLst>
              </a:tr>
              <a:tr h="125392">
                <a:tc>
                  <a:txBody>
                    <a:bodyPr/>
                    <a:lstStyle/>
                    <a:p>
                      <a:pPr algn="l" fontAlgn="ct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     </a:t>
                      </a: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포장비 판관비 가산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kern="1200">
                          <a:solidFill>
                            <a:srgbClr val="000000"/>
                          </a:solidFill>
                          <a:effectLst/>
                          <a:latin typeface="Arial" panose="020B0604020202020204" pitchFamily="34" charset="0"/>
                          <a:ea typeface="+mn-ea"/>
                          <a:cs typeface="Arial" panose="020B0604020202020204" pitchFamily="34" charset="0"/>
                        </a:rPr>
                        <a:t>(45</a:t>
                      </a: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a:noFill/>
                    </a:lnB>
                  </a:tcPr>
                </a:tc>
                <a:tc>
                  <a:txBody>
                    <a:bodyPr/>
                    <a:lstStyle/>
                    <a:p>
                      <a:pPr algn="r" rtl="0" fontAlgn="ctr"/>
                      <a:r>
                        <a:rPr lang="en-US" altLang="ko-KR" sz="800" b="0" i="0" u="none" strike="noStrike" kern="1200">
                          <a:solidFill>
                            <a:srgbClr val="000000"/>
                          </a:solidFill>
                          <a:effectLst/>
                          <a:latin typeface="Arial" panose="020B0604020202020204" pitchFamily="34" charset="0"/>
                          <a:ea typeface="+mn-ea"/>
                          <a:cs typeface="Arial" panose="020B0604020202020204" pitchFamily="34" charset="0"/>
                        </a:rPr>
                        <a:t>(92</a:t>
                      </a: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a:noFill/>
                    </a:lnB>
                  </a:tcPr>
                </a:tc>
                <a:tc>
                  <a:txBody>
                    <a:bodyPr/>
                    <a:lstStyle/>
                    <a:p>
                      <a:pPr algn="r" rtl="0" fontAlgn="ctr"/>
                      <a:r>
                        <a:rPr lang="en-US" altLang="ko-KR" sz="800" b="0" i="0" u="none" strike="noStrike" kern="1200">
                          <a:solidFill>
                            <a:srgbClr val="000000"/>
                          </a:solidFill>
                          <a:effectLst/>
                          <a:latin typeface="Arial" panose="020B0604020202020204" pitchFamily="34" charset="0"/>
                          <a:ea typeface="+mn-ea"/>
                          <a:cs typeface="Arial" panose="020B0604020202020204" pitchFamily="34" charset="0"/>
                        </a:rPr>
                        <a:t>(25</a:t>
                      </a: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a:noFill/>
                    </a:lnB>
                  </a:tcPr>
                </a:tc>
                <a:tc>
                  <a:txBody>
                    <a:bodyPr/>
                    <a:lstStyle/>
                    <a:p>
                      <a:pPr algn="r" rtl="0" fontAlgn="ctr"/>
                      <a:r>
                        <a:rPr lang="en-US" altLang="ko-KR" sz="800" b="0" i="0" u="none" strike="noStrike" kern="1200">
                          <a:solidFill>
                            <a:srgbClr val="000000"/>
                          </a:solidFill>
                          <a:effectLst/>
                          <a:latin typeface="Arial" panose="020B0604020202020204" pitchFamily="34" charset="0"/>
                          <a:ea typeface="+mn-ea"/>
                          <a:cs typeface="Arial" panose="020B0604020202020204" pitchFamily="34" charset="0"/>
                        </a:rPr>
                        <a:t>(13</a:t>
                      </a: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kern="1200">
                          <a:solidFill>
                            <a:srgbClr val="000000"/>
                          </a:solidFill>
                          <a:effectLst/>
                          <a:latin typeface="Arial" panose="020B0604020202020204" pitchFamily="34" charset="0"/>
                          <a:ea typeface="+mn-ea"/>
                          <a:cs typeface="Arial" panose="020B0604020202020204" pitchFamily="34" charset="0"/>
                        </a:rPr>
                        <a:t>(18</a:t>
                      </a: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kern="1200">
                          <a:solidFill>
                            <a:srgbClr val="000000"/>
                          </a:solidFill>
                          <a:effectLst/>
                          <a:latin typeface="Arial" panose="020B0604020202020204" pitchFamily="34" charset="0"/>
                          <a:ea typeface="+mn-ea"/>
                          <a:cs typeface="Arial" panose="020B0604020202020204" pitchFamily="34" charset="0"/>
                        </a:rPr>
                        <a:t>(6</a:t>
                      </a: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59482450"/>
                  </a:ext>
                </a:extLst>
              </a:tr>
              <a:tr h="125392">
                <a:tc>
                  <a:txBody>
                    <a:bodyPr/>
                    <a:lstStyle/>
                    <a:p>
                      <a:pPr algn="l" fontAlgn="ct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[2] </a:t>
                      </a:r>
                      <a:r>
                        <a:rPr lang="ko-KR" altLang="en-US" sz="800" b="0" i="0" u="none" strike="noStrike" dirty="0" err="1">
                          <a:solidFill>
                            <a:srgbClr val="000000"/>
                          </a:solidFill>
                          <a:effectLst/>
                          <a:latin typeface="Arial" panose="020B0604020202020204" pitchFamily="34" charset="0"/>
                          <a:ea typeface="+mn-ea"/>
                          <a:cs typeface="Arial" panose="020B0604020202020204" pitchFamily="34" charset="0"/>
                        </a:rPr>
                        <a:t>복후비</a:t>
                      </a: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매출원가 가산</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sz="800" b="0" i="0" u="none" strike="noStrike" kern="1200" dirty="0">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a:noFill/>
                    </a:lnR>
                    <a:lnT>
                      <a:noFill/>
                    </a:lnT>
                    <a:lnB>
                      <a:noFill/>
                    </a:lnB>
                  </a:tcPr>
                </a:tc>
                <a:tc>
                  <a:txBody>
                    <a:bodyPr/>
                    <a:lstStyle/>
                    <a:p>
                      <a:pPr algn="r" rtl="0" fontAlgn="ctr"/>
                      <a:r>
                        <a:rPr lang="en-US" sz="800" b="0" i="0" u="none" strike="noStrike" kern="1200" dirty="0">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a:noFill/>
                    </a:lnR>
                    <a:lnT>
                      <a:noFill/>
                    </a:lnT>
                    <a:lnB>
                      <a:noFill/>
                    </a:lnB>
                  </a:tcPr>
                </a:tc>
                <a:tc>
                  <a:txBody>
                    <a:bodyPr/>
                    <a:lstStyle/>
                    <a:p>
                      <a:pPr algn="r" rtl="0" fontAlgn="ctr"/>
                      <a:r>
                        <a:rPr lang="en-US" sz="800" b="0" i="0" u="none" strike="noStrike" kern="1200" dirty="0">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a:noFill/>
                    </a:lnR>
                    <a:lnT>
                      <a:noFill/>
                    </a:lnT>
                    <a:lnB>
                      <a:noFill/>
                    </a:lnB>
                  </a:tcPr>
                </a:tc>
                <a:tc>
                  <a:txBody>
                    <a:bodyPr/>
                    <a:lstStyle/>
                    <a:p>
                      <a:pPr algn="r" rtl="0" fontAlgn="ctr"/>
                      <a:r>
                        <a:rPr lang="en-US" sz="800" b="0" i="0" u="none" strike="noStrike" kern="1200" dirty="0">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sz="800" b="0" i="0" u="none" strike="noStrike" kern="1200" dirty="0">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sz="800" b="0" i="0" u="none" strike="noStrike" kern="1200" dirty="0">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62627722"/>
                  </a:ext>
                </a:extLst>
              </a:tr>
              <a:tr h="125392">
                <a:tc>
                  <a:txBody>
                    <a:bodyPr/>
                    <a:lstStyle/>
                    <a:p>
                      <a:pPr algn="l" fontAlgn="ct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r>
                        <a:rPr lang="ko-KR" altLang="en-US" sz="800" b="0" i="0" u="none" strike="noStrike" dirty="0" err="1">
                          <a:solidFill>
                            <a:srgbClr val="000000"/>
                          </a:solidFill>
                          <a:effectLst/>
                          <a:latin typeface="Arial" panose="020B0604020202020204" pitchFamily="34" charset="0"/>
                          <a:ea typeface="+mn-ea"/>
                          <a:cs typeface="Arial" panose="020B0604020202020204" pitchFamily="34" charset="0"/>
                        </a:rPr>
                        <a:t>복후비</a:t>
                      </a: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판관비 차감</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sz="800" b="0" i="0" u="none" strike="noStrike" kern="1200" dirty="0">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a:noFill/>
                    </a:lnR>
                    <a:lnT>
                      <a:noFill/>
                    </a:lnT>
                    <a:lnB>
                      <a:noFill/>
                    </a:lnB>
                  </a:tcPr>
                </a:tc>
                <a:tc>
                  <a:txBody>
                    <a:bodyPr/>
                    <a:lstStyle/>
                    <a:p>
                      <a:pPr algn="r" rtl="0" fontAlgn="ctr"/>
                      <a:r>
                        <a:rPr lang="en-US" sz="800" b="0" i="0" u="none" strike="noStrike" kern="1200" dirty="0">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a:noFill/>
                    </a:lnR>
                    <a:lnT>
                      <a:noFill/>
                    </a:lnT>
                    <a:lnB>
                      <a:noFill/>
                    </a:lnB>
                  </a:tcPr>
                </a:tc>
                <a:tc>
                  <a:txBody>
                    <a:bodyPr/>
                    <a:lstStyle/>
                    <a:p>
                      <a:pPr algn="r" rtl="0" fontAlgn="ctr"/>
                      <a:r>
                        <a:rPr lang="en-US" sz="800" b="0" i="0" u="none" strike="noStrike" kern="1200" dirty="0">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a:noFill/>
                    </a:lnR>
                    <a:lnT>
                      <a:noFill/>
                    </a:lnT>
                    <a:lnB>
                      <a:noFill/>
                    </a:lnB>
                  </a:tcPr>
                </a:tc>
                <a:tc>
                  <a:txBody>
                    <a:bodyPr/>
                    <a:lstStyle/>
                    <a:p>
                      <a:pPr algn="r" rtl="0" fontAlgn="ctr"/>
                      <a:r>
                        <a:rPr lang="en-US" sz="800" b="0" i="0" u="none" strike="noStrike" kern="1200" dirty="0">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sz="800" b="0" i="0" u="none" strike="noStrike" kern="1200" dirty="0">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sz="800" b="0" i="0" u="none" strike="noStrike" kern="1200" dirty="0">
                          <a:solidFill>
                            <a:srgbClr val="000000"/>
                          </a:solidFill>
                          <a:effectLst/>
                          <a:latin typeface="Arial" panose="020B0604020202020204" pitchFamily="34" charset="0"/>
                          <a:ea typeface="+mn-ea"/>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07820981"/>
                  </a:ext>
                </a:extLst>
              </a:tr>
              <a:tr h="125392">
                <a:tc>
                  <a:txBody>
                    <a:bodyPr/>
                    <a:lstStyle/>
                    <a:p>
                      <a:pPr algn="l" fontAlgn="ct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[3] </a:t>
                      </a: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임차료 매출원가 차감</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kern="120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a:noFill/>
                    </a:lnB>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a:noFill/>
                    </a:lnB>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4</a:t>
                      </a:r>
                    </a:p>
                  </a:txBody>
                  <a:tcPr marL="36000" marR="36000" marT="0" marB="0" anchor="ctr">
                    <a:lnL>
                      <a:noFill/>
                    </a:lnL>
                    <a:lnR>
                      <a:noFill/>
                    </a:lnR>
                    <a:lnT>
                      <a:noFill/>
                    </a:lnT>
                    <a:lnB>
                      <a:noFill/>
                    </a:lnB>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22067946"/>
                  </a:ext>
                </a:extLst>
              </a:tr>
              <a:tr h="125392">
                <a:tc>
                  <a:txBody>
                    <a:bodyPr/>
                    <a:lstStyle/>
                    <a:p>
                      <a:pPr algn="l" fontAlgn="ct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     </a:t>
                      </a: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임차료 판관비 가산</a:t>
                      </a: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 </a:t>
                      </a: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kern="120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a:noFill/>
                    </a:lnB>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a:noFill/>
                    </a:lnB>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(4)</a:t>
                      </a:r>
                    </a:p>
                  </a:txBody>
                  <a:tcPr marL="36000" marR="36000" marT="0" marB="0" anchor="ctr">
                    <a:lnL>
                      <a:noFill/>
                    </a:lnL>
                    <a:lnR>
                      <a:noFill/>
                    </a:lnR>
                    <a:lnT>
                      <a:noFill/>
                    </a:lnT>
                    <a:lnB>
                      <a:noFill/>
                    </a:lnB>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40620331"/>
                  </a:ext>
                </a:extLst>
              </a:tr>
              <a:tr h="125392">
                <a:tc>
                  <a:txBody>
                    <a:bodyPr/>
                    <a:lstStyle/>
                    <a:p>
                      <a:pPr algn="l" fontAlgn="ct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[4] </a:t>
                      </a: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감가상각비 재계산</a:t>
                      </a:r>
                      <a:r>
                        <a:rPr lang="en-US" altLang="ko-KR" sz="800" b="0" i="0" u="none" strike="noStrike" baseline="30000" dirty="0">
                          <a:solidFill>
                            <a:srgbClr val="000000"/>
                          </a:solidFill>
                          <a:effectLst/>
                          <a:latin typeface="Arial" panose="020B0604020202020204" pitchFamily="34" charset="0"/>
                          <a:ea typeface="+mn-ea"/>
                          <a:cs typeface="Arial" panose="020B0604020202020204" pitchFamily="34" charset="0"/>
                        </a:rPr>
                        <a:t>1</a:t>
                      </a:r>
                      <a:endParaRPr lang="ko-KR" altLang="en-US" sz="800" b="0" i="0" u="none" strike="noStrike" baseline="30000" dirty="0">
                        <a:solidFill>
                          <a:srgbClr val="000000"/>
                        </a:solidFill>
                        <a:effectLst/>
                        <a:latin typeface="Arial" panose="020B0604020202020204" pitchFamily="34" charset="0"/>
                        <a:ea typeface="+mn-ea"/>
                        <a:cs typeface="Arial" panose="020B0604020202020204" pitchFamily="34" charset="0"/>
                      </a:endParaRP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kern="1200">
                          <a:solidFill>
                            <a:srgbClr val="000000"/>
                          </a:solidFill>
                          <a:effectLst/>
                          <a:latin typeface="Arial" panose="020B0604020202020204" pitchFamily="34" charset="0"/>
                          <a:ea typeface="+mn-ea"/>
                          <a:cs typeface="Arial" panose="020B0604020202020204" pitchFamily="34" charset="0"/>
                        </a:rPr>
                        <a:t>154</a:t>
                      </a:r>
                    </a:p>
                  </a:txBody>
                  <a:tcPr marL="36000" marR="36000" marT="0" marB="0" anchor="ctr">
                    <a:lnL>
                      <a:noFill/>
                    </a:lnL>
                    <a:lnR>
                      <a:noFill/>
                    </a:lnR>
                    <a:lnT>
                      <a:noFill/>
                    </a:lnT>
                    <a:lnB>
                      <a:noFill/>
                    </a:lnB>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122</a:t>
                      </a:r>
                    </a:p>
                  </a:txBody>
                  <a:tcPr marL="36000" marR="36000" marT="0" marB="0" anchor="ctr">
                    <a:lnL>
                      <a:noFill/>
                    </a:lnL>
                    <a:lnR>
                      <a:noFill/>
                    </a:lnR>
                    <a:lnT>
                      <a:noFill/>
                    </a:lnT>
                    <a:lnB>
                      <a:noFill/>
                    </a:lnB>
                  </a:tcPr>
                </a:tc>
                <a:tc>
                  <a:txBody>
                    <a:bodyPr/>
                    <a:lstStyle/>
                    <a:p>
                      <a:pPr algn="r" rtl="0" fontAlgn="ctr"/>
                      <a:r>
                        <a:rPr lang="en-US" altLang="ko-KR" sz="800" b="0" i="0" u="none" strike="noStrike" kern="1200">
                          <a:solidFill>
                            <a:srgbClr val="000000"/>
                          </a:solidFill>
                          <a:effectLst/>
                          <a:latin typeface="Arial" panose="020B0604020202020204" pitchFamily="34" charset="0"/>
                          <a:ea typeface="+mn-ea"/>
                          <a:cs typeface="Arial" panose="020B0604020202020204" pitchFamily="34" charset="0"/>
                        </a:rPr>
                        <a:t>17</a:t>
                      </a:r>
                    </a:p>
                  </a:txBody>
                  <a:tcPr marL="36000" marR="36000" marT="0" marB="0" anchor="ctr">
                    <a:lnL>
                      <a:noFill/>
                    </a:lnL>
                    <a:lnR>
                      <a:noFill/>
                    </a:lnR>
                    <a:lnT>
                      <a:noFill/>
                    </a:lnT>
                    <a:lnB>
                      <a:noFill/>
                    </a:lnB>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14915188"/>
                  </a:ext>
                </a:extLst>
              </a:tr>
              <a:tr h="125392">
                <a:tc>
                  <a:txBody>
                    <a:bodyPr/>
                    <a:lstStyle/>
                    <a:p>
                      <a:pPr algn="l"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[5] </a:t>
                      </a: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회계담당 인건비</a:t>
                      </a:r>
                    </a:p>
                  </a:txBody>
                  <a:tcPr marL="36000" marR="36000" marT="9525"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kern="1200">
                          <a:solidFill>
                            <a:srgbClr val="000000"/>
                          </a:solidFill>
                          <a:effectLst/>
                          <a:latin typeface="Arial" panose="020B0604020202020204" pitchFamily="34" charset="0"/>
                          <a:ea typeface="+mn-ea"/>
                          <a:cs typeface="Arial" panose="020B0604020202020204" pitchFamily="34" charset="0"/>
                        </a:rPr>
                        <a:t>(27</a:t>
                      </a: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kern="1200">
                          <a:solidFill>
                            <a:srgbClr val="000000"/>
                          </a:solidFill>
                          <a:effectLst/>
                          <a:latin typeface="Arial" panose="020B0604020202020204" pitchFamily="34" charset="0"/>
                          <a:ea typeface="+mn-ea"/>
                          <a:cs typeface="Arial" panose="020B0604020202020204" pitchFamily="34" charset="0"/>
                        </a:rPr>
                        <a:t>(27</a:t>
                      </a: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kern="120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kern="120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kern="120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18678829"/>
                  </a:ext>
                </a:extLst>
              </a:tr>
              <a:tr h="0">
                <a:tc gridSpan="2">
                  <a:txBody>
                    <a:bodyPr/>
                    <a:lstStyle/>
                    <a:p>
                      <a:pPr algn="l" fontAlgn="ctr"/>
                      <a:r>
                        <a:rPr lang="en-US" sz="800" b="1" i="0" u="none" strike="noStrike" dirty="0">
                          <a:solidFill>
                            <a:srgbClr val="000000"/>
                          </a:solidFill>
                          <a:effectLst/>
                          <a:latin typeface="Arial" panose="020B0604020202020204" pitchFamily="34" charset="0"/>
                          <a:ea typeface="+mn-ea"/>
                          <a:cs typeface="Arial" panose="020B0604020202020204" pitchFamily="34" charset="0"/>
                        </a:rPr>
                        <a:t>Adjusted EBIT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dot"/>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kern="1200">
                          <a:solidFill>
                            <a:srgbClr val="000000"/>
                          </a:solidFill>
                          <a:effectLst/>
                          <a:latin typeface="Arial" panose="020B0604020202020204" pitchFamily="34" charset="0"/>
                          <a:ea typeface="맑은 고딕" panose="020B0503020000020004" pitchFamily="50" charset="-127"/>
                          <a:cs typeface="+mn-cs"/>
                        </a:rPr>
                        <a:t>(2,258</a:t>
                      </a: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kern="1200">
                          <a:solidFill>
                            <a:srgbClr val="000000"/>
                          </a:solidFill>
                          <a:effectLst/>
                          <a:latin typeface="Arial" panose="020B0604020202020204" pitchFamily="34" charset="0"/>
                          <a:ea typeface="맑은 고딕" panose="020B0503020000020004" pitchFamily="50" charset="-127"/>
                          <a:cs typeface="+mn-cs"/>
                        </a:rPr>
                        <a:t>(1,155</a:t>
                      </a: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1,133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kern="1200">
                          <a:solidFill>
                            <a:srgbClr val="000000"/>
                          </a:solidFill>
                          <a:effectLst/>
                          <a:latin typeface="Arial" panose="020B0604020202020204" pitchFamily="34" charset="0"/>
                          <a:ea typeface="맑은 고딕" panose="020B0503020000020004" pitchFamily="50" charset="-127"/>
                          <a:cs typeface="+mn-cs"/>
                        </a:rPr>
                        <a:t>875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654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409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00548429"/>
                  </a:ext>
                </a:extLst>
              </a:tr>
              <a:tr h="125392">
                <a:tc>
                  <a:txBody>
                    <a:bodyPr/>
                    <a:lstStyle/>
                    <a:p>
                      <a:pPr algn="l" fontAlgn="ctr"/>
                      <a:endParaRPr lang="en-US" sz="800" b="0" i="1"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 Adjusted EBIT%</a:t>
                      </a:r>
                      <a:endParaRPr lang="en-US" sz="800" b="0" i="1"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kern="1200">
                          <a:solidFill>
                            <a:srgbClr val="000000"/>
                          </a:solidFill>
                          <a:effectLst/>
                          <a:latin typeface="Arial" panose="020B0604020202020204" pitchFamily="34" charset="0"/>
                          <a:ea typeface="맑은 고딕" panose="020B0503020000020004" pitchFamily="50" charset="-127"/>
                          <a:cs typeface="+mn-cs"/>
                        </a:rPr>
                        <a:t>(22.9</a:t>
                      </a: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kern="1200">
                          <a:solidFill>
                            <a:srgbClr val="000000"/>
                          </a:solidFill>
                          <a:effectLst/>
                          <a:latin typeface="Arial" panose="020B0604020202020204" pitchFamily="34" charset="0"/>
                          <a:ea typeface="맑은 고딕" panose="020B0503020000020004" pitchFamily="50" charset="-127"/>
                          <a:cs typeface="+mn-cs"/>
                        </a:rPr>
                        <a:t>(6.2</a:t>
                      </a: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mn-cs"/>
                        </a:rPr>
                        <a:t>5.4%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mn-cs"/>
                        </a:rPr>
                        <a:t>4.8%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mn-cs"/>
                        </a:rPr>
                        <a:t>5.6%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mn-cs"/>
                        </a:rPr>
                        <a:t>4.7%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30223783"/>
                  </a:ext>
                </a:extLst>
              </a:tr>
              <a:tr h="125392">
                <a:tc gridSpan="2">
                  <a:txBody>
                    <a:bodyPr/>
                    <a:lstStyle/>
                    <a:p>
                      <a:pPr algn="l" fontAlgn="ctr"/>
                      <a:r>
                        <a:rPr lang="en-US" altLang="ko-KR" sz="800" b="1" i="0" u="none" strike="noStrike" dirty="0">
                          <a:solidFill>
                            <a:srgbClr val="000000"/>
                          </a:solidFill>
                          <a:effectLst/>
                          <a:latin typeface="Arial" panose="020B0604020202020204" pitchFamily="34" charset="0"/>
                          <a:ea typeface="+mn-ea"/>
                          <a:cs typeface="Arial" panose="020B0604020202020204" pitchFamily="34" charset="0"/>
                        </a:rPr>
                        <a:t>Adjusted D&amp;A</a:t>
                      </a:r>
                      <a:endParaRPr lang="en-US" sz="8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961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967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1,021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1,017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542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491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02829430"/>
                  </a:ext>
                </a:extLst>
              </a:tr>
              <a:tr h="125392">
                <a:tc gridSpan="2">
                  <a:txBody>
                    <a:bodyPr/>
                    <a:lstStyle/>
                    <a:p>
                      <a:pPr algn="l" fontAlgn="ctr"/>
                      <a:r>
                        <a:rPr lang="en-US" sz="800" b="1" i="0" u="none" strike="noStrike" dirty="0">
                          <a:solidFill>
                            <a:srgbClr val="000000"/>
                          </a:solidFill>
                          <a:effectLst/>
                          <a:latin typeface="Arial" panose="020B0604020202020204" pitchFamily="34" charset="0"/>
                          <a:ea typeface="+mn-ea"/>
                          <a:cs typeface="Arial" panose="020B0604020202020204" pitchFamily="34" charset="0"/>
                        </a:rPr>
                        <a:t>Adjusted 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kern="1200">
                          <a:solidFill>
                            <a:srgbClr val="000000"/>
                          </a:solidFill>
                          <a:effectLst/>
                          <a:latin typeface="Arial" panose="020B0604020202020204" pitchFamily="34" charset="0"/>
                          <a:ea typeface="맑은 고딕" panose="020B0503020000020004" pitchFamily="50" charset="-127"/>
                          <a:cs typeface="+mn-cs"/>
                        </a:rPr>
                        <a:t>(1,297</a:t>
                      </a: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kern="1200">
                          <a:solidFill>
                            <a:srgbClr val="000000"/>
                          </a:solidFill>
                          <a:effectLst/>
                          <a:latin typeface="Arial" panose="020B0604020202020204" pitchFamily="34" charset="0"/>
                          <a:ea typeface="맑은 고딕" panose="020B0503020000020004" pitchFamily="50" charset="-127"/>
                          <a:cs typeface="+mn-cs"/>
                        </a:rPr>
                        <a:t>(166</a:t>
                      </a: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2,186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1,888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1,196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899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308446512"/>
                  </a:ext>
                </a:extLst>
              </a:tr>
              <a:tr h="125392">
                <a:tc>
                  <a:txBody>
                    <a:bodyPr/>
                    <a:lstStyle/>
                    <a:p>
                      <a:pPr algn="l" fontAlgn="ctr"/>
                      <a:endParaRPr lang="en-US" sz="800" b="0" i="1"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 Adjusted EBITDA%</a:t>
                      </a:r>
                      <a:endParaRPr lang="en-US" sz="800" b="0" i="1"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kern="1200">
                          <a:solidFill>
                            <a:srgbClr val="000000"/>
                          </a:solidFill>
                          <a:effectLst/>
                          <a:latin typeface="Arial" panose="020B0604020202020204" pitchFamily="34" charset="0"/>
                          <a:ea typeface="맑은 고딕" panose="020B0503020000020004" pitchFamily="50" charset="-127"/>
                          <a:cs typeface="+mn-cs"/>
                        </a:rPr>
                        <a:t>(13.1</a:t>
                      </a: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kern="1200">
                          <a:solidFill>
                            <a:srgbClr val="000000"/>
                          </a:solidFill>
                          <a:effectLst/>
                          <a:latin typeface="Arial" panose="020B0604020202020204" pitchFamily="34" charset="0"/>
                          <a:ea typeface="맑은 고딕" panose="020B0503020000020004" pitchFamily="50" charset="-127"/>
                          <a:cs typeface="+mn-cs"/>
                        </a:rPr>
                        <a:t>(0.9</a:t>
                      </a: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mn-cs"/>
                        </a:rPr>
                        <a:t>10.3%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mn-cs"/>
                        </a:rPr>
                        <a:t>10.4%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mn-cs"/>
                        </a:rPr>
                        <a:t>10.3%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mn-cs"/>
                        </a:rPr>
                        <a:t>10.3%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4416782"/>
                  </a:ext>
                </a:extLst>
              </a:tr>
              <a:tr h="0">
                <a:tc gridSpan="2">
                  <a:txBody>
                    <a:bodyPr/>
                    <a:lstStyle/>
                    <a:p>
                      <a:pPr algn="l" fontAlgn="ctr"/>
                      <a:r>
                        <a:rPr lang="en-US" sz="800" b="1" i="0" u="none" strike="noStrike">
                          <a:solidFill>
                            <a:srgbClr val="000000"/>
                          </a:solidFill>
                          <a:effectLst/>
                          <a:latin typeface="Arial" panose="020B0604020202020204" pitchFamily="34" charset="0"/>
                          <a:ea typeface="+mn-ea"/>
                          <a:cs typeface="Arial" panose="020B0604020202020204" pitchFamily="34" charset="0"/>
                        </a:rPr>
                        <a:t>Adjustments(Restricted</a:t>
                      </a:r>
                      <a:r>
                        <a:rPr lang="en-US" sz="800" b="1" i="0" u="none" strike="noStrike" dirty="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dot"/>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1141897"/>
                  </a:ext>
                </a:extLst>
              </a:tr>
              <a:tr h="125392">
                <a:tc>
                  <a:txBody>
                    <a:bodyPr/>
                    <a:lstStyle/>
                    <a:p>
                      <a:pPr algn="l" fontAlgn="ctr"/>
                      <a:r>
                        <a:rPr lang="en-US" sz="800" b="0" i="1"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[1]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사업 철수 </a:t>
                      </a:r>
                      <a:r>
                        <a:rPr kumimoji="0" lang="ko-KR" altLang="en-US" sz="800" b="0" i="0" u="none" strike="noStrike" kern="1200" cap="none" spc="0" normalizeH="0" baseline="0" noProof="0" dirty="0" err="1">
                          <a:ln>
                            <a:noFill/>
                          </a:ln>
                          <a:solidFill>
                            <a:srgbClr val="000000"/>
                          </a:solidFill>
                          <a:effectLst/>
                          <a:uLnTx/>
                          <a:uFillTx/>
                          <a:latin typeface="Arial" panose="020B0604020202020204" pitchFamily="34" charset="0"/>
                          <a:ea typeface="맑은 고딕"/>
                          <a:cs typeface="Arial" panose="020B0604020202020204" pitchFamily="34" charset="0"/>
                        </a:rPr>
                        <a:t>증분손익</a:t>
                      </a: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17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mn-ea"/>
                          <a:cs typeface="Arial" panose="020B0604020202020204" pitchFamily="34" charset="0"/>
                        </a:rPr>
                        <a:t>12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926071"/>
                  </a:ext>
                </a:extLst>
              </a:tr>
              <a:tr h="125392">
                <a:tc gridSpan="2">
                  <a:txBody>
                    <a:bodyPr/>
                    <a:lstStyle/>
                    <a:p>
                      <a:pPr algn="l" fontAlgn="ctr"/>
                      <a:r>
                        <a:rPr lang="en-US" sz="800" b="1" i="0" u="none" strike="noStrike">
                          <a:solidFill>
                            <a:srgbClr val="000000"/>
                          </a:solidFill>
                          <a:effectLst/>
                          <a:latin typeface="Arial" panose="020B0604020202020204" pitchFamily="34" charset="0"/>
                          <a:ea typeface="+mn-ea"/>
                          <a:cs typeface="Arial" panose="020B0604020202020204" pitchFamily="34" charset="0"/>
                        </a:rPr>
                        <a:t>Adjusted EBITDA(after </a:t>
                      </a:r>
                      <a:r>
                        <a:rPr lang="en-US" sz="800" b="1" i="0" u="none" strike="noStrike" dirty="0">
                          <a:solidFill>
                            <a:srgbClr val="000000"/>
                          </a:solidFill>
                          <a:effectLst/>
                          <a:latin typeface="Arial" panose="020B0604020202020204" pitchFamily="34" charset="0"/>
                          <a:ea typeface="+mn-ea"/>
                          <a:cs typeface="Arial" panose="020B0604020202020204" pitchFamily="34" charset="0"/>
                        </a:rPr>
                        <a:t>all Adjustments)</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800" b="1" i="0" u="none" strike="noStrike" kern="1200">
                          <a:solidFill>
                            <a:srgbClr val="000000"/>
                          </a:solidFill>
                          <a:effectLst/>
                          <a:latin typeface="Arial" panose="020B0604020202020204" pitchFamily="34" charset="0"/>
                          <a:ea typeface="맑은 고딕" panose="020B0503020000020004" pitchFamily="50" charset="-127"/>
                          <a:cs typeface="+mn-cs"/>
                        </a:rPr>
                        <a:t>(1,297</a:t>
                      </a: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kern="1200">
                          <a:solidFill>
                            <a:srgbClr val="000000"/>
                          </a:solidFill>
                          <a:effectLst/>
                          <a:latin typeface="Arial" panose="020B0604020202020204" pitchFamily="34" charset="0"/>
                          <a:ea typeface="맑은 고딕" panose="020B0503020000020004" pitchFamily="50" charset="-127"/>
                          <a:cs typeface="+mn-cs"/>
                        </a:rPr>
                        <a:t>(161</a:t>
                      </a: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2,202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1,892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1,209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899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124308984"/>
                  </a:ext>
                </a:extLst>
              </a:tr>
              <a:tr h="125392">
                <a:tc>
                  <a:txBody>
                    <a:bodyPr/>
                    <a:lstStyle/>
                    <a:p>
                      <a:pPr algn="l" fontAlgn="ctr"/>
                      <a:endParaRPr lang="en-US" sz="800" b="0" i="1"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altLang="ko-KR" sz="800" b="0" i="1" u="none" strike="noStrike" dirty="0">
                          <a:solidFill>
                            <a:srgbClr val="000000"/>
                          </a:solidFill>
                          <a:effectLst/>
                          <a:latin typeface="Arial" panose="020B0604020202020204" pitchFamily="34" charset="0"/>
                          <a:ea typeface="+mn-ea"/>
                          <a:cs typeface="Arial" panose="020B0604020202020204" pitchFamily="34" charset="0"/>
                        </a:rPr>
                        <a:t> Adjusted EBITDA%</a:t>
                      </a:r>
                      <a:endParaRPr lang="en-US" sz="800" b="0" i="1"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kern="1200">
                          <a:solidFill>
                            <a:srgbClr val="000000"/>
                          </a:solidFill>
                          <a:effectLst/>
                          <a:latin typeface="Arial" panose="020B0604020202020204" pitchFamily="34" charset="0"/>
                          <a:ea typeface="맑은 고딕" panose="020B0503020000020004" pitchFamily="50" charset="-127"/>
                          <a:cs typeface="+mn-cs"/>
                        </a:rPr>
                        <a:t>(13.1</a:t>
                      </a: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kern="1200">
                          <a:solidFill>
                            <a:srgbClr val="000000"/>
                          </a:solidFill>
                          <a:effectLst/>
                          <a:latin typeface="Arial" panose="020B0604020202020204" pitchFamily="34" charset="0"/>
                          <a:ea typeface="맑은 고딕" panose="020B0503020000020004" pitchFamily="50" charset="-127"/>
                          <a:cs typeface="+mn-cs"/>
                        </a:rPr>
                        <a:t>(0.9</a:t>
                      </a: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kern="1200">
                          <a:solidFill>
                            <a:srgbClr val="000000"/>
                          </a:solidFill>
                          <a:effectLst/>
                          <a:latin typeface="Arial" panose="020B0604020202020204" pitchFamily="34" charset="0"/>
                          <a:ea typeface="맑은 고딕" panose="020B0503020000020004" pitchFamily="50" charset="-127"/>
                          <a:cs typeface="+mn-cs"/>
                        </a:rPr>
                        <a:t>10.4%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mn-cs"/>
                        </a:rPr>
                        <a:t>10.4%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mn-cs"/>
                        </a:rPr>
                        <a:t>10.4%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mn-cs"/>
                        </a:rPr>
                        <a:t>10.3%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3616690"/>
                  </a:ext>
                </a:extLst>
              </a:tr>
            </a:tbl>
          </a:graphicData>
        </a:graphic>
      </p:graphicFrame>
      <p:sp>
        <p:nvSpPr>
          <p:cNvPr id="12" name="직사각형 119">
            <a:extLst>
              <a:ext uri="{FF2B5EF4-FFF2-40B4-BE49-F238E27FC236}">
                <a16:creationId xmlns:a16="http://schemas.microsoft.com/office/drawing/2014/main" id="{434124C9-6CD3-450D-A894-3A63B524E65B}"/>
              </a:ext>
            </a:extLst>
          </p:cNvPr>
          <p:cNvSpPr/>
          <p:nvPr/>
        </p:nvSpPr>
        <p:spPr bwMode="auto">
          <a:xfrm>
            <a:off x="2134252" y="5864376"/>
            <a:ext cx="3034648" cy="220179"/>
          </a:xfrm>
          <a:prstGeom prst="rect">
            <a:avLst/>
          </a:prstGeom>
          <a:noFill/>
          <a:ln w="9525" cap="flat" cmpd="sng" algn="ctr">
            <a:noFill/>
            <a:prstDash val="solid"/>
            <a:round/>
            <a:headEnd type="none" w="med" len="med"/>
            <a:tailEnd type="none" w="med" len="med"/>
          </a:ln>
          <a:effectLst/>
        </p:spPr>
        <p:txBody>
          <a:bodyPr wrap="none" lIns="0" tIns="0" rIns="0" bIns="0" rtlCol="0" anchor="ctr"/>
          <a:lstStyle/>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Source: </a:t>
            </a:r>
            <a:r>
              <a:rPr lang="ko-KR" altLang="en-US" sz="700" dirty="0">
                <a:solidFill>
                  <a:prstClr val="black"/>
                </a:solidFill>
                <a:latin typeface="Arial" panose="020B0604020202020204" pitchFamily="34" charset="0"/>
                <a:cs typeface="Arial" panose="020B0604020202020204" pitchFamily="34" charset="0"/>
              </a:rPr>
              <a:t>회사제시자료</a:t>
            </a:r>
            <a:endParaRPr lang="en-US" altLang="ko-KR" sz="700" dirty="0">
              <a:solidFill>
                <a:prstClr val="black"/>
              </a:solidFill>
              <a:latin typeface="Arial" panose="020B0604020202020204" pitchFamily="34" charset="0"/>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Note 1: </a:t>
            </a:r>
            <a:r>
              <a:rPr lang="ko-KR" altLang="en-US" sz="700" dirty="0">
                <a:solidFill>
                  <a:prstClr val="black"/>
                </a:solidFill>
                <a:latin typeface="Arial" panose="020B0604020202020204" pitchFamily="34" charset="0"/>
                <a:cs typeface="Arial" panose="020B0604020202020204" pitchFamily="34" charset="0"/>
              </a:rPr>
              <a:t>감가상각비 조정은 </a:t>
            </a:r>
            <a:r>
              <a:rPr lang="en-US" altLang="ko-KR" sz="700" dirty="0">
                <a:solidFill>
                  <a:prstClr val="black"/>
                </a:solidFill>
                <a:latin typeface="Arial" panose="020B0604020202020204" pitchFamily="34" charset="0"/>
                <a:cs typeface="Arial" panose="020B0604020202020204" pitchFamily="34" charset="0"/>
              </a:rPr>
              <a:t>EBITDA </a:t>
            </a:r>
            <a:r>
              <a:rPr lang="ko-KR" altLang="en-US" sz="700" dirty="0">
                <a:solidFill>
                  <a:prstClr val="black"/>
                </a:solidFill>
                <a:latin typeface="Arial" panose="020B0604020202020204" pitchFamily="34" charset="0"/>
                <a:cs typeface="Arial" panose="020B0604020202020204" pitchFamily="34" charset="0"/>
              </a:rPr>
              <a:t>변동에 영향을 미치지 않으므로 합산하지 않음</a:t>
            </a:r>
            <a:endParaRPr lang="en-US" altLang="ko-KR" sz="700" dirty="0">
              <a:solidFill>
                <a:prstClr val="black"/>
              </a:solidFill>
              <a:latin typeface="Arial" panose="020B0604020202020204" pitchFamily="34" charset="0"/>
              <a:cs typeface="Arial" panose="020B0604020202020204" pitchFamily="34" charset="0"/>
            </a:endParaRPr>
          </a:p>
        </p:txBody>
      </p:sp>
      <p:sp>
        <p:nvSpPr>
          <p:cNvPr id="14" name="제목 2">
            <a:extLst>
              <a:ext uri="{FF2B5EF4-FFF2-40B4-BE49-F238E27FC236}">
                <a16:creationId xmlns:a16="http://schemas.microsoft.com/office/drawing/2014/main" id="{7B10D221-2B6A-4409-90FC-5D37AE9B5138}"/>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Executive Summary</a:t>
            </a:r>
          </a:p>
        </p:txBody>
      </p:sp>
      <p:graphicFrame>
        <p:nvGraphicFramePr>
          <p:cNvPr id="4" name="표 3">
            <a:extLst>
              <a:ext uri="{FF2B5EF4-FFF2-40B4-BE49-F238E27FC236}">
                <a16:creationId xmlns:a16="http://schemas.microsoft.com/office/drawing/2014/main" id="{0F75C198-1F0F-4875-9D1B-3640CABD54E4}"/>
              </a:ext>
            </a:extLst>
          </p:cNvPr>
          <p:cNvGraphicFramePr>
            <a:graphicFrameLocks noGrp="1"/>
          </p:cNvGraphicFramePr>
          <p:nvPr/>
        </p:nvGraphicFramePr>
        <p:xfrm>
          <a:off x="6416303" y="5109196"/>
          <a:ext cx="2746748" cy="975360"/>
        </p:xfrm>
        <a:graphic>
          <a:graphicData uri="http://schemas.openxmlformats.org/drawingml/2006/table">
            <a:tbl>
              <a:tblPr/>
              <a:tblGrid>
                <a:gridCol w="1306380">
                  <a:extLst>
                    <a:ext uri="{9D8B030D-6E8A-4147-A177-3AD203B41FA5}">
                      <a16:colId xmlns:a16="http://schemas.microsoft.com/office/drawing/2014/main" val="2303997468"/>
                    </a:ext>
                  </a:extLst>
                </a:gridCol>
                <a:gridCol w="720184">
                  <a:extLst>
                    <a:ext uri="{9D8B030D-6E8A-4147-A177-3AD203B41FA5}">
                      <a16:colId xmlns:a16="http://schemas.microsoft.com/office/drawing/2014/main" val="2716583383"/>
                    </a:ext>
                  </a:extLst>
                </a:gridCol>
                <a:gridCol w="720184">
                  <a:extLst>
                    <a:ext uri="{9D8B030D-6E8A-4147-A177-3AD203B41FA5}">
                      <a16:colId xmlns:a16="http://schemas.microsoft.com/office/drawing/2014/main" val="435955581"/>
                    </a:ext>
                  </a:extLst>
                </a:gridCol>
              </a:tblGrid>
              <a:tr h="31639">
                <a:tc>
                  <a:txBody>
                    <a:bodyPr/>
                    <a:lstStyle/>
                    <a:p>
                      <a:pPr algn="l"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614540323"/>
                  </a:ext>
                </a:extLst>
              </a:tr>
              <a:tr h="31639">
                <a:tc>
                  <a:txBody>
                    <a:bodyPr/>
                    <a:lstStyle/>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외부매입 시 </a:t>
                      </a: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재료비 </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(1,567</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(2,429</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noFill/>
                  </a:tcPr>
                </a:tc>
                <a:extLst>
                  <a:ext uri="{0D108BD9-81ED-4DB2-BD59-A6C34878D82A}">
                    <a16:rowId xmlns:a16="http://schemas.microsoft.com/office/drawing/2014/main" val="3328771102"/>
                  </a:ext>
                </a:extLst>
              </a:tr>
              <a:tr h="31639">
                <a:tc>
                  <a:txBody>
                    <a:bodyPr/>
                    <a:lstStyle/>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자작시 발생 </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Cost (B</a:t>
                      </a: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(1,573</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(2,445</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3055967940"/>
                  </a:ext>
                </a:extLst>
              </a:tr>
              <a:tr h="31639">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재료비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(1,157</a:t>
                      </a: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(1,862</a:t>
                      </a: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noFill/>
                  </a:tcPr>
                </a:tc>
                <a:extLst>
                  <a:ext uri="{0D108BD9-81ED-4DB2-BD59-A6C34878D82A}">
                    <a16:rowId xmlns:a16="http://schemas.microsoft.com/office/drawing/2014/main" val="2840545999"/>
                  </a:ext>
                </a:extLst>
              </a:tr>
              <a:tr h="31639">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노무비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(309</a:t>
                      </a: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noFill/>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(419</a:t>
                      </a: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1235292397"/>
                  </a:ext>
                </a:extLst>
              </a:tr>
              <a:tr h="31639">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a:t>
                      </a: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noFill/>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a:t>
                      </a: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3138318461"/>
                  </a:ext>
                </a:extLst>
              </a:tr>
              <a:tr h="31639">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기타매출</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552956009"/>
                  </a:ext>
                </a:extLst>
              </a:tr>
              <a:tr h="31639">
                <a:tc>
                  <a:txBody>
                    <a:bodyPr/>
                    <a:lstStyle/>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사업철수 </a:t>
                      </a:r>
                      <a:r>
                        <a:rPr lang="ko-KR" altLang="en-US" sz="800" b="1"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증분이익</a:t>
                      </a: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(A-B</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3528811303"/>
                  </a:ext>
                </a:extLst>
              </a:tr>
            </a:tbl>
          </a:graphicData>
        </a:graphic>
      </p:graphicFrame>
    </p:spTree>
    <p:extLst>
      <p:ext uri="{BB962C8B-B14F-4D97-AF65-F5344CB8AC3E}">
        <p14:creationId xmlns:p14="http://schemas.microsoft.com/office/powerpoint/2010/main" val="57957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Group 3">
            <a:extLst>
              <a:ext uri="{FF2B5EF4-FFF2-40B4-BE49-F238E27FC236}">
                <a16:creationId xmlns:a16="http://schemas.microsoft.com/office/drawing/2014/main" id="{2B861154-3F08-46C7-A52C-5802FC8634E7}"/>
              </a:ext>
            </a:extLst>
          </p:cNvPr>
          <p:cNvGraphicFramePr>
            <a:graphicFrameLocks noGrp="1"/>
          </p:cNvGraphicFramePr>
          <p:nvPr/>
        </p:nvGraphicFramePr>
        <p:xfrm>
          <a:off x="468001" y="1191600"/>
          <a:ext cx="9038334" cy="502464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56361">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64242">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Quality of net Assets</a:t>
                      </a:r>
                      <a:endParaRPr kumimoji="0" lang="en-US" altLang="ko-KR" sz="10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5" name="TextBox 54">
            <a:extLst>
              <a:ext uri="{FF2B5EF4-FFF2-40B4-BE49-F238E27FC236}">
                <a16:creationId xmlns:a16="http://schemas.microsoft.com/office/drawing/2014/main" id="{561D6162-62D7-4C4A-95B8-145217BA152B}"/>
              </a:ext>
            </a:extLst>
          </p:cNvPr>
          <p:cNvSpPr txBox="1"/>
          <p:nvPr/>
        </p:nvSpPr>
        <p:spPr>
          <a:xfrm>
            <a:off x="5685905" y="1674955"/>
            <a:ext cx="3621106" cy="2976712"/>
          </a:xfrm>
          <a:prstGeom prst="rect">
            <a:avLst/>
          </a:prstGeom>
          <a:noFill/>
        </p:spPr>
        <p:txBody>
          <a:bodyPr wrap="square" lIns="0" tIns="0" rIns="0" bIns="0" rtlCol="0">
            <a:spAutoFit/>
          </a:bodyPr>
          <a:lstStyle/>
          <a:p>
            <a:pPr marL="144000" indent="-144000" latinLnBrk="1">
              <a:lnSpc>
                <a:spcPts val="1000"/>
              </a:lnSpc>
              <a:spcBef>
                <a:spcPts val="300"/>
              </a:spcBef>
              <a:buClr>
                <a:srgbClr val="00338D"/>
              </a:buClr>
              <a:buFont typeface="Wingdings" panose="05000000000000000000" pitchFamily="2" charset="2"/>
              <a:buChar char="§"/>
              <a:defRPr/>
            </a:pPr>
            <a:r>
              <a:rPr lang="en-US" altLang="ko-KR" sz="900" b="1" u="sng" dirty="0">
                <a:solidFill>
                  <a:schemeClr val="dk1"/>
                </a:solidFill>
                <a:latin typeface="Arial" panose="020B0604020202020204" pitchFamily="34" charset="0"/>
                <a:cs typeface="Arial" panose="020B0604020202020204" pitchFamily="34" charset="0"/>
              </a:rPr>
              <a:t>Adjustments Details</a:t>
            </a:r>
          </a:p>
          <a:p>
            <a:pPr latinLnBrk="1">
              <a:lnSpc>
                <a:spcPts val="1000"/>
              </a:lnSpc>
              <a:spcBef>
                <a:spcPts val="300"/>
              </a:spcBef>
              <a:defRPr/>
            </a:pPr>
            <a:endParaRPr lang="en-US" altLang="ko-KR" sz="800" i="1" dirty="0">
              <a:latin typeface="Arial" panose="020B0604020202020204" pitchFamily="34" charset="0"/>
              <a:cs typeface="Arial" panose="020B0604020202020204" pitchFamily="34" charset="0"/>
            </a:endParaRPr>
          </a:p>
          <a:p>
            <a:pPr algn="l" fontAlgn="b"/>
            <a:r>
              <a:rPr lang="en-US" altLang="ko-KR" sz="800" b="1" i="0" u="none" strike="noStrike" dirty="0">
                <a:solidFill>
                  <a:srgbClr val="000000"/>
                </a:solidFill>
                <a:effectLst/>
                <a:latin typeface="맑은 고딕" panose="020B0503020000020004" pitchFamily="50" charset="-127"/>
                <a:ea typeface="맑은 고딕" panose="020B0503020000020004" pitchFamily="50" charset="-127"/>
              </a:rPr>
              <a:t>A. </a:t>
            </a: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창원공장</a:t>
            </a:r>
            <a:r>
              <a:rPr lang="en-US" altLang="ko-KR" sz="800" b="1" i="0" u="none" strike="noStrike" dirty="0">
                <a:solidFill>
                  <a:srgbClr val="000000"/>
                </a:solidFill>
                <a:effectLst/>
                <a:latin typeface="맑은 고딕" panose="020B0503020000020004" pitchFamily="50" charset="-127"/>
                <a:ea typeface="맑은 고딕" panose="020B0503020000020004" pitchFamily="50" charset="-127"/>
              </a:rPr>
              <a:t> </a:t>
            </a: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부품사업</a:t>
            </a:r>
          </a:p>
          <a:p>
            <a:pPr marL="171450" indent="-171450" latinLnBrk="1">
              <a:lnSpc>
                <a:spcPts val="1000"/>
              </a:lnSpc>
              <a:spcBef>
                <a:spcPts val="300"/>
              </a:spcBef>
              <a:buClr>
                <a:srgbClr val="00338D"/>
              </a:buClr>
              <a:buFont typeface="Arial" panose="020B0604020202020204" pitchFamily="34" charset="0"/>
              <a:buChar char="•"/>
              <a:defRPr/>
            </a:pPr>
            <a:r>
              <a:rPr lang="en-US" altLang="ko-KR" sz="800" dirty="0">
                <a:latin typeface="Arial" panose="020B0604020202020204" pitchFamily="34" charset="0"/>
                <a:cs typeface="Arial" panose="020B0604020202020204" pitchFamily="34" charset="0"/>
              </a:rPr>
              <a:t>2020</a:t>
            </a:r>
            <a:r>
              <a:rPr lang="ko-KR" altLang="en-US" sz="800" dirty="0">
                <a:latin typeface="Arial" panose="020B0604020202020204" pitchFamily="34" charset="0"/>
                <a:cs typeface="Arial" panose="020B0604020202020204" pitchFamily="34" charset="0"/>
              </a:rPr>
              <a:t>년 </a:t>
            </a:r>
            <a:r>
              <a:rPr lang="en-US" altLang="ko-KR" sz="800" dirty="0">
                <a:latin typeface="Arial" panose="020B0604020202020204" pitchFamily="34" charset="0"/>
                <a:cs typeface="Arial" panose="020B0604020202020204" pitchFamily="34" charset="0"/>
              </a:rPr>
              <a:t>8</a:t>
            </a:r>
            <a:r>
              <a:rPr lang="ko-KR" altLang="en-US" sz="800" dirty="0">
                <a:latin typeface="Arial" panose="020B0604020202020204" pitchFamily="34" charset="0"/>
                <a:cs typeface="Arial" panose="020B0604020202020204" pitchFamily="34" charset="0"/>
              </a:rPr>
              <a:t>월부터 </a:t>
            </a:r>
            <a:r>
              <a:rPr lang="en-US" altLang="ko-KR" sz="800" dirty="0">
                <a:latin typeface="Arial" panose="020B0604020202020204" pitchFamily="34" charset="0"/>
                <a:cs typeface="Arial" panose="020B0604020202020204" pitchFamily="34" charset="0"/>
              </a:rPr>
              <a:t>2021</a:t>
            </a:r>
            <a:r>
              <a:rPr lang="ko-KR" altLang="en-US" sz="800" dirty="0">
                <a:latin typeface="Arial" panose="020B0604020202020204" pitchFamily="34" charset="0"/>
                <a:cs typeface="Arial" panose="020B0604020202020204" pitchFamily="34" charset="0"/>
              </a:rPr>
              <a:t>년 </a:t>
            </a:r>
            <a:r>
              <a:rPr lang="en-US" altLang="ko-KR" sz="800" dirty="0">
                <a:latin typeface="Arial" panose="020B0604020202020204" pitchFamily="34" charset="0"/>
                <a:cs typeface="Arial" panose="020B0604020202020204" pitchFamily="34" charset="0"/>
              </a:rPr>
              <a:t>8</a:t>
            </a:r>
            <a:r>
              <a:rPr lang="ko-KR" altLang="en-US" sz="800" dirty="0">
                <a:latin typeface="Arial" panose="020B0604020202020204" pitchFamily="34" charset="0"/>
                <a:cs typeface="Arial" panose="020B0604020202020204" pitchFamily="34" charset="0"/>
              </a:rPr>
              <a:t>월까지 창원공장에서 </a:t>
            </a:r>
            <a:r>
              <a:rPr lang="en-US" altLang="ko-KR" sz="800" dirty="0">
                <a:latin typeface="Arial" panose="020B0604020202020204" pitchFamily="34" charset="0"/>
                <a:cs typeface="Arial" panose="020B0604020202020204" pitchFamily="34" charset="0"/>
              </a:rPr>
              <a:t>ESS Cap Assembly</a:t>
            </a:r>
            <a:r>
              <a:rPr lang="ko-KR" altLang="en-US" sz="800" dirty="0">
                <a:latin typeface="Arial" panose="020B0604020202020204" pitchFamily="34" charset="0"/>
                <a:cs typeface="Arial" panose="020B0604020202020204" pitchFamily="34" charset="0"/>
              </a:rPr>
              <a:t> 조립에 투입되는 핵심부품인 </a:t>
            </a:r>
            <a:r>
              <a:rPr lang="en-US" altLang="ko-KR" sz="800" dirty="0">
                <a:latin typeface="Arial" panose="020B0604020202020204" pitchFamily="34" charset="0"/>
                <a:cs typeface="Arial" panose="020B0604020202020204" pitchFamily="34" charset="0"/>
              </a:rPr>
              <a:t>Cap plate</a:t>
            </a:r>
            <a:r>
              <a:rPr lang="ko-KR" altLang="en-US" sz="800" dirty="0">
                <a:latin typeface="Arial" panose="020B0604020202020204" pitchFamily="34" charset="0"/>
                <a:cs typeface="Arial" panose="020B0604020202020204" pitchFamily="34" charset="0"/>
              </a:rPr>
              <a:t>와 </a:t>
            </a:r>
            <a:r>
              <a:rPr lang="en-US" altLang="ko-KR" sz="800" dirty="0">
                <a:latin typeface="Arial" panose="020B0604020202020204" pitchFamily="34" charset="0"/>
                <a:cs typeface="Arial" panose="020B0604020202020204" pitchFamily="34" charset="0"/>
              </a:rPr>
              <a:t>Vent</a:t>
            </a:r>
            <a:r>
              <a:rPr lang="ko-KR" altLang="en-US" sz="800" dirty="0">
                <a:latin typeface="Arial" panose="020B0604020202020204" pitchFamily="34" charset="0"/>
                <a:cs typeface="Arial" panose="020B0604020202020204" pitchFamily="34" charset="0"/>
              </a:rPr>
              <a:t>를 자체 생산하였음</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이 때 일시적으로 발생한 인건비 </a:t>
            </a:r>
            <a:r>
              <a:rPr lang="en-US" altLang="ko-KR" sz="800" dirty="0">
                <a:latin typeface="Arial" panose="020B0604020202020204" pitchFamily="34" charset="0"/>
                <a:cs typeface="Arial" panose="020B0604020202020204" pitchFamily="34" charset="0"/>
              </a:rPr>
              <a:t>728</a:t>
            </a:r>
            <a:r>
              <a:rPr lang="ko-KR" altLang="en-US" sz="800" dirty="0">
                <a:latin typeface="Arial" panose="020B0604020202020204" pitchFamily="34" charset="0"/>
                <a:cs typeface="Arial" panose="020B0604020202020204" pitchFamily="34" charset="0"/>
              </a:rPr>
              <a:t>백만원과</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제조경비 </a:t>
            </a:r>
            <a:r>
              <a:rPr lang="en-US" altLang="ko-KR" sz="800" dirty="0">
                <a:latin typeface="Arial" panose="020B0604020202020204" pitchFamily="34" charset="0"/>
                <a:cs typeface="Arial" panose="020B0604020202020204" pitchFamily="34" charset="0"/>
              </a:rPr>
              <a:t>370</a:t>
            </a:r>
            <a:r>
              <a:rPr lang="ko-KR" altLang="en-US" sz="800" dirty="0">
                <a:latin typeface="Arial" panose="020B0604020202020204" pitchFamily="34" charset="0"/>
                <a:cs typeface="Arial" panose="020B0604020202020204" pitchFamily="34" charset="0"/>
              </a:rPr>
              <a:t>백만원을 본사가 대납하여 </a:t>
            </a:r>
            <a:r>
              <a:rPr lang="en-US" altLang="ko-KR" sz="800" dirty="0">
                <a:latin typeface="Arial" panose="020B0604020202020204" pitchFamily="34" charset="0"/>
                <a:cs typeface="Arial" panose="020B0604020202020204" pitchFamily="34" charset="0"/>
              </a:rPr>
              <a:t>2022</a:t>
            </a:r>
            <a:r>
              <a:rPr lang="ko-KR" altLang="en-US" sz="800" dirty="0">
                <a:latin typeface="Arial" panose="020B0604020202020204" pitchFamily="34" charset="0"/>
                <a:cs typeface="Arial" panose="020B0604020202020204" pitchFamily="34" charset="0"/>
              </a:rPr>
              <a:t>년 </a:t>
            </a:r>
            <a:r>
              <a:rPr lang="en-US" altLang="ko-KR" sz="800" dirty="0">
                <a:latin typeface="Arial" panose="020B0604020202020204" pitchFamily="34" charset="0"/>
                <a:cs typeface="Arial" panose="020B0604020202020204" pitchFamily="34" charset="0"/>
              </a:rPr>
              <a:t>6</a:t>
            </a:r>
            <a:r>
              <a:rPr lang="ko-KR" altLang="en-US" sz="800" dirty="0">
                <a:latin typeface="Arial" panose="020B0604020202020204" pitchFamily="34" charset="0"/>
                <a:cs typeface="Arial" panose="020B0604020202020204" pitchFamily="34" charset="0"/>
              </a:rPr>
              <a:t>월말 기준 본지사채무에 계상되어 있음</a:t>
            </a:r>
            <a:endParaRPr lang="en-US" altLang="ko-KR" sz="800" dirty="0">
              <a:latin typeface="Arial" panose="020B0604020202020204" pitchFamily="34" charset="0"/>
              <a:cs typeface="Arial" panose="020B0604020202020204" pitchFamily="34" charset="0"/>
            </a:endParaRPr>
          </a:p>
          <a:p>
            <a:pPr marL="171450" indent="-171450" latinLnBrk="1">
              <a:lnSpc>
                <a:spcPts val="1000"/>
              </a:lnSpc>
              <a:spcBef>
                <a:spcPts val="300"/>
              </a:spcBef>
              <a:buClr>
                <a:srgbClr val="00338D"/>
              </a:buClr>
              <a:buFont typeface="Arial" panose="020B0604020202020204" pitchFamily="34" charset="0"/>
              <a:buChar char="•"/>
              <a:defRPr/>
            </a:pPr>
            <a:r>
              <a:rPr lang="ko-KR" altLang="en-US" sz="800" dirty="0">
                <a:latin typeface="Arial" panose="020B0604020202020204" pitchFamily="34" charset="0"/>
                <a:cs typeface="Arial" panose="020B0604020202020204" pitchFamily="34" charset="0"/>
              </a:rPr>
              <a:t>대상 사업부에 따르면 창원공장 부품사업 관련 손익과 자산</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부채는 본건 딜에서 제외되는 사항으로</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대상 사업부가 상환해야 하는 본지사채무 중 창원공장에서 발생한 비용은 제외하기로 합의하였기에</a:t>
            </a:r>
            <a:r>
              <a:rPr lang="en-US" altLang="ko-KR" sz="800" dirty="0">
                <a:latin typeface="Arial" panose="020B0604020202020204" pitchFamily="34" charset="0"/>
                <a:cs typeface="Arial" panose="020B0604020202020204" pitchFamily="34" charset="0"/>
              </a:rPr>
              <a:t> 1,097</a:t>
            </a:r>
            <a:r>
              <a:rPr lang="ko-KR" altLang="en-US" sz="800" dirty="0">
                <a:latin typeface="Arial" panose="020B0604020202020204" pitchFamily="34" charset="0"/>
                <a:cs typeface="Arial" panose="020B0604020202020204" pitchFamily="34" charset="0"/>
              </a:rPr>
              <a:t>백만원의 본지사채무를 차감 조정함</a:t>
            </a:r>
            <a:endParaRPr lang="en-US" altLang="ko-KR" sz="800" dirty="0">
              <a:latin typeface="Arial" panose="020B0604020202020204" pitchFamily="34" charset="0"/>
              <a:cs typeface="Arial" panose="020B0604020202020204" pitchFamily="34" charset="0"/>
            </a:endParaRPr>
          </a:p>
          <a:p>
            <a:pPr latinLnBrk="1">
              <a:lnSpc>
                <a:spcPts val="1000"/>
              </a:lnSpc>
              <a:spcBef>
                <a:spcPts val="300"/>
              </a:spcBef>
              <a:buClr>
                <a:srgbClr val="00338D"/>
              </a:buClr>
              <a:defRPr/>
            </a:pPr>
            <a:endParaRPr lang="en-US" altLang="ko-KR" sz="800" dirty="0">
              <a:latin typeface="Arial" panose="020B0604020202020204" pitchFamily="34" charset="0"/>
              <a:cs typeface="Arial" panose="020B0604020202020204" pitchFamily="34" charset="0"/>
            </a:endParaRPr>
          </a:p>
          <a:p>
            <a:pPr algn="l" fontAlgn="b"/>
            <a:r>
              <a:rPr lang="en-US" altLang="ko-KR" sz="800" b="1" i="0" u="none" strike="noStrike" dirty="0">
                <a:solidFill>
                  <a:srgbClr val="000000"/>
                </a:solidFill>
                <a:effectLst/>
                <a:latin typeface="맑은 고딕" panose="020B0503020000020004" pitchFamily="50" charset="-127"/>
                <a:ea typeface="맑은 고딕" panose="020B0503020000020004" pitchFamily="50" charset="-127"/>
              </a:rPr>
              <a:t>B. </a:t>
            </a: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감가상각비 재계산</a:t>
            </a:r>
          </a:p>
          <a:p>
            <a:pPr marL="171450" indent="-171450" latinLnBrk="1">
              <a:lnSpc>
                <a:spcPts val="1000"/>
              </a:lnSpc>
              <a:spcBef>
                <a:spcPts val="300"/>
              </a:spcBef>
              <a:buClr>
                <a:srgbClr val="00338D"/>
              </a:buClr>
              <a:buFont typeface="Arial" panose="020B0604020202020204" pitchFamily="34" charset="0"/>
              <a:buChar char="•"/>
              <a:defRPr/>
            </a:pPr>
            <a:r>
              <a:rPr lang="en-US" altLang="ko-KR" sz="800" dirty="0">
                <a:latin typeface="Arial" panose="020B0604020202020204" pitchFamily="34" charset="0"/>
                <a:cs typeface="Arial" panose="020B0604020202020204" pitchFamily="34" charset="0"/>
              </a:rPr>
              <a:t>2018</a:t>
            </a:r>
            <a:r>
              <a:rPr lang="ko-KR" altLang="en-US" sz="800" dirty="0">
                <a:latin typeface="Arial" panose="020B0604020202020204" pitchFamily="34" charset="0"/>
                <a:cs typeface="Arial" panose="020B0604020202020204" pitchFamily="34" charset="0"/>
              </a:rPr>
              <a:t>년 해외자회사와 상각방법을 일치시키기 위하여 감가상각방법을 정률법에서 정액법으로 변경시켰으나</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 전진법으로 처리하지 않아 감가상각비 오류가 발생하여 해당 금액에 대한 유형자산 잔액을 조정함</a:t>
            </a:r>
            <a:endParaRPr lang="en-US" altLang="ko-KR" sz="800" dirty="0">
              <a:latin typeface="Arial" panose="020B0604020202020204" pitchFamily="34" charset="0"/>
              <a:cs typeface="Arial" panose="020B0604020202020204" pitchFamily="34" charset="0"/>
            </a:endParaRPr>
          </a:p>
          <a:p>
            <a:pPr latinLnBrk="1">
              <a:lnSpc>
                <a:spcPts val="1000"/>
              </a:lnSpc>
              <a:spcBef>
                <a:spcPts val="300"/>
              </a:spcBef>
              <a:buClr>
                <a:srgbClr val="00338D"/>
              </a:buClr>
              <a:defRPr/>
            </a:pPr>
            <a:endParaRPr lang="en-US" altLang="ko-KR" sz="800" dirty="0">
              <a:latin typeface="Arial" panose="020B0604020202020204" pitchFamily="34" charset="0"/>
              <a:cs typeface="Arial" panose="020B0604020202020204" pitchFamily="34" charset="0"/>
            </a:endParaRPr>
          </a:p>
          <a:p>
            <a:pPr algn="l" fontAlgn="b"/>
            <a:r>
              <a:rPr lang="en-US" altLang="ko-KR" sz="800" b="1" i="0" u="none" strike="noStrike" dirty="0">
                <a:solidFill>
                  <a:srgbClr val="000000"/>
                </a:solidFill>
                <a:effectLst/>
                <a:latin typeface="맑은 고딕" panose="020B0503020000020004" pitchFamily="50" charset="-127"/>
                <a:ea typeface="맑은 고딕" panose="020B0503020000020004" pitchFamily="50" charset="-127"/>
              </a:rPr>
              <a:t>C. </a:t>
            </a: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미지급금 </a:t>
            </a:r>
            <a:r>
              <a:rPr lang="ko-KR" altLang="en-US" sz="800" b="1" i="0" u="none" strike="noStrike" dirty="0" err="1">
                <a:solidFill>
                  <a:srgbClr val="000000"/>
                </a:solidFill>
                <a:effectLst/>
                <a:latin typeface="맑은 고딕" panose="020B0503020000020004" pitchFamily="50" charset="-127"/>
                <a:ea typeface="맑은 고딕" panose="020B0503020000020004" pitchFamily="50" charset="-127"/>
              </a:rPr>
              <a:t>성격별</a:t>
            </a: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 </a:t>
            </a:r>
            <a:r>
              <a:rPr lang="ko-KR" altLang="en-US" sz="800" b="1" i="0" u="none" strike="noStrike" dirty="0" err="1">
                <a:solidFill>
                  <a:srgbClr val="000000"/>
                </a:solidFill>
                <a:effectLst/>
                <a:latin typeface="맑은 고딕" panose="020B0503020000020004" pitchFamily="50" charset="-127"/>
                <a:ea typeface="맑은 고딕" panose="020B0503020000020004" pitchFamily="50" charset="-127"/>
              </a:rPr>
              <a:t>재분류</a:t>
            </a:r>
            <a:endParaRPr lang="ko-KR" altLang="en-US" sz="800" b="1" i="0" u="none" strike="noStrike" dirty="0">
              <a:solidFill>
                <a:srgbClr val="000000"/>
              </a:solidFill>
              <a:effectLst/>
              <a:latin typeface="맑은 고딕" panose="020B0503020000020004" pitchFamily="50" charset="-127"/>
              <a:ea typeface="맑은 고딕" panose="020B0503020000020004" pitchFamily="50" charset="-127"/>
            </a:endParaRPr>
          </a:p>
          <a:p>
            <a:pPr marL="171450" indent="-171450" latinLnBrk="1">
              <a:lnSpc>
                <a:spcPts val="1000"/>
              </a:lnSpc>
              <a:spcBef>
                <a:spcPts val="300"/>
              </a:spcBef>
              <a:buClr>
                <a:srgbClr val="00338D"/>
              </a:buClr>
              <a:buFont typeface="Arial" panose="020B0604020202020204" pitchFamily="34" charset="0"/>
              <a:buChar char="•"/>
              <a:defRPr/>
            </a:pPr>
            <a:r>
              <a:rPr lang="ko-KR" altLang="en-US" sz="800" dirty="0">
                <a:latin typeface="Arial" panose="020B0604020202020204" pitchFamily="34" charset="0"/>
                <a:cs typeface="Arial" panose="020B0604020202020204" pitchFamily="34" charset="0"/>
              </a:rPr>
              <a:t>부가세 예수금 성격의 미지급금 </a:t>
            </a:r>
            <a:r>
              <a:rPr lang="en-US" altLang="ko-KR" sz="800" dirty="0">
                <a:latin typeface="Arial" panose="020B0604020202020204" pitchFamily="34" charset="0"/>
                <a:cs typeface="Arial" panose="020B0604020202020204" pitchFamily="34" charset="0"/>
              </a:rPr>
              <a:t>93</a:t>
            </a:r>
            <a:r>
              <a:rPr lang="ko-KR" altLang="en-US" sz="800" dirty="0">
                <a:latin typeface="Arial" panose="020B0604020202020204" pitchFamily="34" charset="0"/>
                <a:cs typeface="Arial" panose="020B0604020202020204" pitchFamily="34" charset="0"/>
              </a:rPr>
              <a:t>백만원을 순운전자본에서 </a:t>
            </a:r>
            <a:r>
              <a:rPr lang="ko-KR" altLang="en-US" sz="800" dirty="0" err="1">
                <a:latin typeface="Arial" panose="020B0604020202020204" pitchFamily="34" charset="0"/>
                <a:cs typeface="Arial" panose="020B0604020202020204" pitchFamily="34" charset="0"/>
              </a:rPr>
              <a:t>기타유동부채로</a:t>
            </a:r>
            <a:r>
              <a:rPr lang="ko-KR" altLang="en-US" sz="800" dirty="0">
                <a:latin typeface="Arial" panose="020B0604020202020204" pitchFamily="34" charset="0"/>
                <a:cs typeface="Arial" panose="020B0604020202020204" pitchFamily="34" charset="0"/>
              </a:rPr>
              <a:t> </a:t>
            </a:r>
            <a:r>
              <a:rPr lang="ko-KR" altLang="en-US" sz="800" dirty="0" err="1">
                <a:latin typeface="Arial" panose="020B0604020202020204" pitchFamily="34" charset="0"/>
                <a:cs typeface="Arial" panose="020B0604020202020204" pitchFamily="34" charset="0"/>
              </a:rPr>
              <a:t>재분류</a:t>
            </a:r>
            <a:r>
              <a:rPr lang="ko-KR" altLang="en-US" sz="800" dirty="0">
                <a:latin typeface="Arial" panose="020B0604020202020204" pitchFamily="34" charset="0"/>
                <a:cs typeface="Arial" panose="020B0604020202020204" pitchFamily="34" charset="0"/>
              </a:rPr>
              <a:t> 조정함</a:t>
            </a:r>
            <a:endParaRPr lang="en-US" altLang="ko-KR" sz="800" dirty="0">
              <a:latin typeface="Arial" panose="020B0604020202020204" pitchFamily="34" charset="0"/>
              <a:cs typeface="Arial" panose="020B0604020202020204" pitchFamily="34" charset="0"/>
            </a:endParaRPr>
          </a:p>
          <a:p>
            <a:pPr latinLnBrk="1">
              <a:lnSpc>
                <a:spcPts val="1000"/>
              </a:lnSpc>
              <a:spcBef>
                <a:spcPts val="300"/>
              </a:spcBef>
              <a:buClr>
                <a:srgbClr val="00338D"/>
              </a:buClr>
              <a:defRPr/>
            </a:pPr>
            <a:endParaRPr lang="ko-KR" altLang="en-US" sz="800" dirty="0">
              <a:latin typeface="Arial" panose="020B0604020202020204" pitchFamily="34" charset="0"/>
              <a:cs typeface="Arial" panose="020B0604020202020204" pitchFamily="34" charset="0"/>
            </a:endParaRPr>
          </a:p>
        </p:txBody>
      </p:sp>
      <p:sp>
        <p:nvSpPr>
          <p:cNvPr id="16" name="제목 2">
            <a:extLst>
              <a:ext uri="{FF2B5EF4-FFF2-40B4-BE49-F238E27FC236}">
                <a16:creationId xmlns:a16="http://schemas.microsoft.com/office/drawing/2014/main" id="{D78B2952-30C1-421E-9FBD-A1FC0FEFAD51}"/>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Quality of net Assets</a:t>
            </a:r>
          </a:p>
        </p:txBody>
      </p:sp>
      <p:graphicFrame>
        <p:nvGraphicFramePr>
          <p:cNvPr id="3" name="표 2">
            <a:extLst>
              <a:ext uri="{FF2B5EF4-FFF2-40B4-BE49-F238E27FC236}">
                <a16:creationId xmlns:a16="http://schemas.microsoft.com/office/drawing/2014/main" id="{6766FECF-64B0-49DF-ABAC-EFACFC0C284E}"/>
              </a:ext>
            </a:extLst>
          </p:cNvPr>
          <p:cNvGraphicFramePr>
            <a:graphicFrameLocks noGrp="1"/>
          </p:cNvGraphicFramePr>
          <p:nvPr>
            <p:extLst>
              <p:ext uri="{D42A27DB-BD31-4B8C-83A1-F6EECF244321}">
                <p14:modId xmlns:p14="http://schemas.microsoft.com/office/powerpoint/2010/main" val="2907693666"/>
              </p:ext>
            </p:extLst>
          </p:nvPr>
        </p:nvGraphicFramePr>
        <p:xfrm>
          <a:off x="2138400" y="1576800"/>
          <a:ext cx="3204000" cy="2880000"/>
        </p:xfrm>
        <a:graphic>
          <a:graphicData uri="http://schemas.openxmlformats.org/drawingml/2006/table">
            <a:tbl>
              <a:tblPr/>
              <a:tblGrid>
                <a:gridCol w="1728000">
                  <a:extLst>
                    <a:ext uri="{9D8B030D-6E8A-4147-A177-3AD203B41FA5}">
                      <a16:colId xmlns:a16="http://schemas.microsoft.com/office/drawing/2014/main" val="601360257"/>
                    </a:ext>
                  </a:extLst>
                </a:gridCol>
                <a:gridCol w="936000">
                  <a:extLst>
                    <a:ext uri="{9D8B030D-6E8A-4147-A177-3AD203B41FA5}">
                      <a16:colId xmlns:a16="http://schemas.microsoft.com/office/drawing/2014/main" val="711907034"/>
                    </a:ext>
                  </a:extLst>
                </a:gridCol>
                <a:gridCol w="540000">
                  <a:extLst>
                    <a:ext uri="{9D8B030D-6E8A-4147-A177-3AD203B41FA5}">
                      <a16:colId xmlns:a16="http://schemas.microsoft.com/office/drawing/2014/main" val="2452746731"/>
                    </a:ext>
                  </a:extLst>
                </a:gridCol>
              </a:tblGrid>
              <a:tr h="144000">
                <a:tc gridSpan="3">
                  <a:txBody>
                    <a:bodyPr/>
                    <a:lstStyle/>
                    <a:p>
                      <a:pPr algn="l"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NAV Adjustment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461429930"/>
                  </a:ext>
                </a:extLst>
              </a:tr>
              <a:tr h="144000">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fontAlgn="b"/>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791053773"/>
                  </a:ext>
                </a:extLst>
              </a:tr>
              <a:tr h="144000">
                <a:tc>
                  <a:txBody>
                    <a:bodyPr/>
                    <a:lstStyle/>
                    <a:p>
                      <a:pPr algn="l"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Jun-30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53562615"/>
                  </a:ext>
                </a:extLst>
              </a:tr>
              <a:tr h="144000">
                <a:tc>
                  <a:txBody>
                    <a:bodyPr/>
                    <a:lstStyle/>
                    <a:p>
                      <a:pPr algn="l" fontAlgn="b"/>
                      <a:r>
                        <a:rPr lang="en-US" altLang="ko-KR" sz="800" b="1"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Reported</a:t>
                      </a:r>
                      <a:endParaRPr lang="ko-KR" altLang="en-US" sz="800" b="1"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fontAlgn="b"/>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b"/>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3918539280"/>
                  </a:ext>
                </a:extLst>
              </a:tr>
              <a:tr h="144000">
                <a:tc>
                  <a:txBody>
                    <a:bodyPr/>
                    <a:lstStyle/>
                    <a:p>
                      <a:pPr algn="l" fontAlgn="b"/>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(7,636)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135680751"/>
                  </a:ext>
                </a:extLst>
              </a:tr>
              <a:tr h="144000">
                <a:tc>
                  <a:txBody>
                    <a:bodyPr/>
                    <a:lstStyle/>
                    <a:p>
                      <a:pPr algn="l"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NWC</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b"/>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89621482"/>
                  </a:ext>
                </a:extLst>
              </a:tr>
              <a:tr h="144000">
                <a:tc>
                  <a:txBody>
                    <a:bodyPr/>
                    <a:lstStyle/>
                    <a:p>
                      <a:pPr algn="l"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PP&amp;E</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b"/>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6,538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90168546"/>
                  </a:ext>
                </a:extLst>
              </a:tr>
              <a:tr h="144000">
                <a:tc>
                  <a:txBody>
                    <a:bodyPr/>
                    <a:lstStyle/>
                    <a:p>
                      <a:pPr algn="l"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Others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11838455"/>
                  </a:ext>
                </a:extLst>
              </a:tr>
              <a:tr h="144000">
                <a:tc>
                  <a:txBody>
                    <a:bodyPr/>
                    <a:lstStyle/>
                    <a:p>
                      <a:pPr algn="l" fontAlgn="b"/>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Asset Value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50680859"/>
                  </a:ext>
                </a:extLst>
              </a:tr>
              <a:tr h="144000">
                <a:tc>
                  <a:txBody>
                    <a:bodyPr/>
                    <a:lstStyle/>
                    <a:p>
                      <a:pPr algn="l" fontAlgn="b"/>
                      <a:r>
                        <a:rPr lang="en-US" sz="800" b="1"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DD Adjustment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fontAlgn="b"/>
                      <a:r>
                        <a:rPr lang="ko-KR" altLang="en-US"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b"/>
                      <a:r>
                        <a:rPr lang="ko-KR" altLang="en-US"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206535576"/>
                  </a:ext>
                </a:extLst>
              </a:tr>
              <a:tr h="144000">
                <a:tc>
                  <a:txBody>
                    <a:bodyPr/>
                    <a:lstStyle/>
                    <a:p>
                      <a:pPr algn="l"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창원공장</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부품사업</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fontAlgn="b"/>
                      <a:r>
                        <a:rPr lang="en-US" sz="800" b="0" i="0" u="none" strike="noStrike" dirty="0">
                          <a:solidFill>
                            <a:srgbClr val="005EB8"/>
                          </a:solidFill>
                          <a:effectLst/>
                          <a:latin typeface="Arial" panose="020B0604020202020204" pitchFamily="34" charset="0"/>
                          <a:ea typeface="맑은 고딕" panose="020B0503020000020004" pitchFamily="50" charset="-127"/>
                          <a:cs typeface="Arial" panose="020B0604020202020204" pitchFamily="34" charset="0"/>
                        </a:rPr>
                        <a:t>Net Debt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725826988"/>
                  </a:ext>
                </a:extLst>
              </a:tr>
              <a:tr h="144000">
                <a:tc>
                  <a:txBody>
                    <a:bodyPr/>
                    <a:lstStyle/>
                    <a:p>
                      <a:pPr algn="l"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감가상각비 재계산</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b"/>
                      <a:r>
                        <a:rPr lang="en-US" sz="800" b="0"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PP&amp;E</a:t>
                      </a:r>
                    </a:p>
                  </a:txBody>
                  <a:tcPr marL="36000" marR="36000" marT="0" marB="0" anchor="ctr">
                    <a:lnL>
                      <a:noFill/>
                    </a:lnL>
                    <a:lnR>
                      <a:noFill/>
                    </a:lnR>
                    <a:lnT>
                      <a:noFill/>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82870241"/>
                  </a:ext>
                </a:extLst>
              </a:tr>
              <a:tr h="144000">
                <a:tc>
                  <a:txBody>
                    <a:bodyPr/>
                    <a:lstStyle/>
                    <a:p>
                      <a:pPr algn="l"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 성격별 재분류</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b"/>
                      <a:r>
                        <a:rPr lang="en-US" sz="800" b="0"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NWC,Others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32099500"/>
                  </a:ext>
                </a:extLst>
              </a:tr>
              <a:tr h="144000">
                <a:tc>
                  <a:txBody>
                    <a:bodyPr/>
                    <a:lstStyle/>
                    <a:p>
                      <a:pPr algn="l" fontAlgn="b"/>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Total Adjustment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45894522"/>
                  </a:ext>
                </a:extLst>
              </a:tr>
              <a:tr h="144000">
                <a:tc>
                  <a:txBody>
                    <a:bodyPr/>
                    <a:lstStyle/>
                    <a:p>
                      <a:pPr algn="l" fontAlgn="b"/>
                      <a:r>
                        <a:rPr lang="en-US" altLang="ko-KR" sz="800" b="1"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Adjusted</a:t>
                      </a:r>
                      <a:endParaRPr lang="ko-KR" altLang="en-US" sz="800" b="1"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ctr" fontAlgn="b"/>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b"/>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2689513474"/>
                  </a:ext>
                </a:extLst>
              </a:tr>
              <a:tr h="144000">
                <a:tc>
                  <a:txBody>
                    <a:bodyPr/>
                    <a:lstStyle/>
                    <a:p>
                      <a:pPr algn="l" fontAlgn="b"/>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(6,539)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797125986"/>
                  </a:ext>
                </a:extLst>
              </a:tr>
              <a:tr h="144000">
                <a:tc>
                  <a:txBody>
                    <a:bodyPr/>
                    <a:lstStyle/>
                    <a:p>
                      <a:pPr algn="l"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NWC</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b"/>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77055804"/>
                  </a:ext>
                </a:extLst>
              </a:tr>
              <a:tr h="144000">
                <a:tc>
                  <a:txBody>
                    <a:bodyPr/>
                    <a:lstStyle/>
                    <a:p>
                      <a:pPr algn="l"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PP&amp;E</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b"/>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6,646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72050789"/>
                  </a:ext>
                </a:extLst>
              </a:tr>
              <a:tr h="144000">
                <a:tc>
                  <a:txBody>
                    <a:bodyPr/>
                    <a:lstStyle/>
                    <a:p>
                      <a:pPr algn="l"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Others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66230357"/>
                  </a:ext>
                </a:extLst>
              </a:tr>
              <a:tr h="144000">
                <a:tc>
                  <a:txBody>
                    <a:bodyPr/>
                    <a:lstStyle/>
                    <a:p>
                      <a:pPr algn="l" fontAlgn="b"/>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Adjusted Net Asset Value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58631027"/>
                  </a:ext>
                </a:extLst>
              </a:tr>
            </a:tbl>
          </a:graphicData>
        </a:graphic>
      </p:graphicFrame>
      <p:sp>
        <p:nvSpPr>
          <p:cNvPr id="8" name="제목 2">
            <a:extLst>
              <a:ext uri="{FF2B5EF4-FFF2-40B4-BE49-F238E27FC236}">
                <a16:creationId xmlns:a16="http://schemas.microsoft.com/office/drawing/2014/main" id="{7EF6E07E-2E07-4CA4-8FED-ABDA13BB164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Executive Summary</a:t>
            </a:r>
          </a:p>
        </p:txBody>
      </p:sp>
      <p:sp>
        <p:nvSpPr>
          <p:cNvPr id="7" name="TextBox 6">
            <a:extLst>
              <a:ext uri="{FF2B5EF4-FFF2-40B4-BE49-F238E27FC236}">
                <a16:creationId xmlns:a16="http://schemas.microsoft.com/office/drawing/2014/main" id="{0A27C1EE-174E-4D21-846F-B45E99F01E3E}"/>
              </a:ext>
            </a:extLst>
          </p:cNvPr>
          <p:cNvSpPr txBox="1"/>
          <p:nvPr/>
        </p:nvSpPr>
        <p:spPr>
          <a:xfrm>
            <a:off x="2127620" y="4483551"/>
            <a:ext cx="3791020" cy="107722"/>
          </a:xfrm>
          <a:prstGeom prst="rect">
            <a:avLst/>
          </a:prstGeom>
          <a:noFill/>
        </p:spPr>
        <p:txBody>
          <a:bodyPr wrap="square" lIns="0" tIns="0" rIns="0" bIns="0" rtlCol="0">
            <a:spAutoFit/>
          </a:bodyPr>
          <a:lstStyle/>
          <a:p>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834642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30" name="차트 29">
                <a:extLst>
                  <a:ext uri="{FF2B5EF4-FFF2-40B4-BE49-F238E27FC236}">
                    <a16:creationId xmlns:a16="http://schemas.microsoft.com/office/drawing/2014/main" id="{6360CDD2-D317-4E54-93C1-1B518AD2F463}"/>
                  </a:ext>
                </a:extLst>
              </p:cNvPr>
              <p:cNvGraphicFramePr/>
              <p:nvPr>
                <p:extLst>
                  <p:ext uri="{D42A27DB-BD31-4B8C-83A1-F6EECF244321}">
                    <p14:modId xmlns:p14="http://schemas.microsoft.com/office/powerpoint/2010/main" val="233164739"/>
                  </p:ext>
                </p:extLst>
              </p:nvPr>
            </p:nvGraphicFramePr>
            <p:xfrm>
              <a:off x="2146178" y="1738814"/>
              <a:ext cx="7224325" cy="2162175"/>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0" name="차트 29">
                <a:extLst>
                  <a:ext uri="{FF2B5EF4-FFF2-40B4-BE49-F238E27FC236}">
                    <a16:creationId xmlns:a16="http://schemas.microsoft.com/office/drawing/2014/main" id="{6360CDD2-D317-4E54-93C1-1B518AD2F463}"/>
                  </a:ext>
                </a:extLst>
              </p:cNvPr>
              <p:cNvPicPr>
                <a:picLocks noGrp="1" noRot="1" noChangeAspect="1" noMove="1" noResize="1" noEditPoints="1" noAdjustHandles="1" noChangeArrowheads="1" noChangeShapeType="1"/>
              </p:cNvPicPr>
              <p:nvPr/>
            </p:nvPicPr>
            <p:blipFill>
              <a:blip r:embed="rId4"/>
              <a:stretch>
                <a:fillRect/>
              </a:stretch>
            </p:blipFill>
            <p:spPr>
              <a:xfrm>
                <a:off x="2146178" y="1738814"/>
                <a:ext cx="7224325" cy="2162175"/>
              </a:xfrm>
              <a:prstGeom prst="rect">
                <a:avLst/>
              </a:prstGeom>
            </p:spPr>
          </p:pic>
        </mc:Fallback>
      </mc:AlternateContent>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990830036"/>
              </p:ext>
            </p:extLst>
          </p:nvPr>
        </p:nvGraphicFramePr>
        <p:xfrm>
          <a:off x="468001" y="1191600"/>
          <a:ext cx="9038334" cy="5004281"/>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56361">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544074">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Revenue Movement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Revenue by Industry</a:t>
                      </a: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FY19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FY20:</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2019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 삼성</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SDI</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ESS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화재 발생으로 인해 저조했던 물량공급이 회복되면서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증설된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라인을 통해</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2020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94Ah</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100Ah</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의 매출이 각각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억원과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억원 가량 증가하였음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하반기부터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94Ah</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fade-out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되고</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100Ah</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가 조기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drop</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됨에 따라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112Ah</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가 주력 생산되어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69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억원의 매출이 증가함</a:t>
                      </a:r>
                      <a:endParaRPr kumimoji="0" lang="en-US" altLang="ko-KR" sz="900" b="1" i="0" u="sng"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FY20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FY21:</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삼성</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SDI</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측의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ESS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제품군 수요가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112Ah</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로 전환됨에 따라 관련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매출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122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억원 증가</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94Ah</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100Ah</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의 매출은 대부분 감소하였으며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112Ah</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에서만 발생하는 기타</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세정</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매출로 인해 기타매출이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2.8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억원 증가함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en-US" altLang="ko-KR"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xEV</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제품군에 해당하는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28Ah</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는 기 생산 제품에 대한 서비스 용도로만 소량 수요가 발생함에 따라 지속적으로 매출이 감소하는 추세로 전기 대비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17</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억원 감소함</a:t>
                      </a:r>
                      <a:endParaRPr kumimoji="0" lang="en-US" altLang="ko-KR" sz="9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FY21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LTM22:</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2022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 상반기 삼성</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SDI</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측의 생산라인 운영방식 변경 관련 일시적인 광원전자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68Ah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물량의 확보로 인해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112Ah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매출이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28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억원 감소함</a:t>
                      </a:r>
                      <a:endParaRPr kumimoji="0" lang="en-US" altLang="ko-KR" sz="9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1" name="제목 2">
            <a:extLst>
              <a:ext uri="{FF2B5EF4-FFF2-40B4-BE49-F238E27FC236}">
                <a16:creationId xmlns:a16="http://schemas.microsoft.com/office/drawing/2014/main" id="{DFABA1A1-3B35-4C44-8222-BA703D02265C}"/>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Revenue Bridge (1/2)</a:t>
            </a:r>
            <a:endParaRPr lang="en-US" altLang="ko-KR" sz="4400" b="1" dirty="0">
              <a:solidFill>
                <a:srgbClr val="00338D"/>
              </a:solidFill>
              <a:highlight>
                <a:srgbClr val="FFFF00"/>
              </a:highlight>
              <a:latin typeface="KPMG Extralight" panose="020B0303030202040204" pitchFamily="34" charset="0"/>
            </a:endParaRPr>
          </a:p>
        </p:txBody>
      </p:sp>
      <p:sp>
        <p:nvSpPr>
          <p:cNvPr id="37" name="직사각형 119">
            <a:extLst>
              <a:ext uri="{FF2B5EF4-FFF2-40B4-BE49-F238E27FC236}">
                <a16:creationId xmlns:a16="http://schemas.microsoft.com/office/drawing/2014/main" id="{43E96D3D-08BC-4683-88CD-8F4CF92705D2}"/>
              </a:ext>
            </a:extLst>
          </p:cNvPr>
          <p:cNvSpPr/>
          <p:nvPr/>
        </p:nvSpPr>
        <p:spPr bwMode="auto">
          <a:xfrm>
            <a:off x="2173128" y="3805530"/>
            <a:ext cx="4069382" cy="213285"/>
          </a:xfrm>
          <a:prstGeom prst="rect">
            <a:avLst/>
          </a:prstGeom>
          <a:noFill/>
          <a:ln w="9525" cap="flat" cmpd="sng" algn="ctr">
            <a:noFill/>
            <a:prstDash val="solid"/>
            <a:round/>
            <a:headEnd type="none" w="med" len="med"/>
            <a:tailEnd type="none" w="med" len="med"/>
          </a:ln>
          <a:effectLst/>
        </p:spPr>
        <p:txBody>
          <a:bodyPr lIns="0" tIns="0" rIns="0" bIns="0" rtlCol="0" anchor="ctr"/>
          <a:lstStyle/>
          <a:p>
            <a:pPr defTabSz="826710">
              <a:buClr>
                <a:srgbClr val="99CC00"/>
              </a:buClr>
              <a:tabLst>
                <a:tab pos="241125" algn="l"/>
              </a:tabLst>
            </a:pPr>
            <a:r>
              <a:rPr lang="ko-KR" altLang="en-US" sz="700" dirty="0">
                <a:solidFill>
                  <a:prstClr val="black"/>
                </a:solidFill>
                <a:latin typeface="Arial" panose="020B0604020202020204" pitchFamily="34" charset="0"/>
                <a:ea typeface="+mj-ea"/>
                <a:cs typeface="Arial" panose="020B0604020202020204" pitchFamily="34" charset="0"/>
              </a:rPr>
              <a:t>단위</a:t>
            </a:r>
            <a:r>
              <a:rPr lang="en-US" altLang="ko-KR" sz="700" dirty="0">
                <a:solidFill>
                  <a:prstClr val="black"/>
                </a:solidFill>
                <a:latin typeface="Arial" panose="020B0604020202020204" pitchFamily="34" charset="0"/>
                <a:ea typeface="+mj-ea"/>
                <a:cs typeface="Arial" panose="020B0604020202020204" pitchFamily="34" charset="0"/>
              </a:rPr>
              <a:t>: KRW m / 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45" name="직사각형 44">
            <a:extLst>
              <a:ext uri="{FF2B5EF4-FFF2-40B4-BE49-F238E27FC236}">
                <a16:creationId xmlns:a16="http://schemas.microsoft.com/office/drawing/2014/main" id="{96C58B3A-6186-4A65-9C78-ACCC2FE0E1A7}"/>
              </a:ext>
            </a:extLst>
          </p:cNvPr>
          <p:cNvSpPr/>
          <p:nvPr/>
        </p:nvSpPr>
        <p:spPr>
          <a:xfrm>
            <a:off x="3356692" y="2134292"/>
            <a:ext cx="455760" cy="87504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46" name="순서도: 연결자 45">
            <a:extLst>
              <a:ext uri="{FF2B5EF4-FFF2-40B4-BE49-F238E27FC236}">
                <a16:creationId xmlns:a16="http://schemas.microsoft.com/office/drawing/2014/main" id="{BBA28D27-0A2F-4A98-91BE-FB806ACF6E7E}"/>
              </a:ext>
            </a:extLst>
          </p:cNvPr>
          <p:cNvSpPr/>
          <p:nvPr/>
        </p:nvSpPr>
        <p:spPr bwMode="auto">
          <a:xfrm>
            <a:off x="3282180" y="205345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1</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33" name="차트 32">
                <a:extLst>
                  <a:ext uri="{FF2B5EF4-FFF2-40B4-BE49-F238E27FC236}">
                    <a16:creationId xmlns:a16="http://schemas.microsoft.com/office/drawing/2014/main" id="{08CCB193-8657-4FD8-B94C-F3B8FD719AB7}"/>
                  </a:ext>
                </a:extLst>
              </p:cNvPr>
              <p:cNvGraphicFramePr/>
              <p:nvPr>
                <p:extLst>
                  <p:ext uri="{D42A27DB-BD31-4B8C-83A1-F6EECF244321}">
                    <p14:modId xmlns:p14="http://schemas.microsoft.com/office/powerpoint/2010/main" val="1076760509"/>
                  </p:ext>
                </p:extLst>
              </p:nvPr>
            </p:nvGraphicFramePr>
            <p:xfrm>
              <a:off x="2147647" y="4011379"/>
              <a:ext cx="2332074" cy="803626"/>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33" name="차트 32">
                <a:extLst>
                  <a:ext uri="{FF2B5EF4-FFF2-40B4-BE49-F238E27FC236}">
                    <a16:creationId xmlns:a16="http://schemas.microsoft.com/office/drawing/2014/main" id="{08CCB193-8657-4FD8-B94C-F3B8FD719AB7}"/>
                  </a:ext>
                </a:extLst>
              </p:cNvPr>
              <p:cNvPicPr>
                <a:picLocks noGrp="1" noRot="1" noChangeAspect="1" noMove="1" noResize="1" noEditPoints="1" noAdjustHandles="1" noChangeArrowheads="1" noChangeShapeType="1"/>
              </p:cNvPicPr>
              <p:nvPr/>
            </p:nvPicPr>
            <p:blipFill>
              <a:blip r:embed="rId6"/>
              <a:stretch>
                <a:fillRect/>
              </a:stretch>
            </p:blipFill>
            <p:spPr>
              <a:xfrm>
                <a:off x="2147647" y="4011379"/>
                <a:ext cx="2332074" cy="803626"/>
              </a:xfrm>
              <a:prstGeom prst="rect">
                <a:avLst/>
              </a:prstGeom>
            </p:spPr>
          </p:pic>
        </mc:Fallback>
      </mc:AlternateContent>
      <p:sp>
        <p:nvSpPr>
          <p:cNvPr id="49" name="순서도: 연결자 48">
            <a:extLst>
              <a:ext uri="{FF2B5EF4-FFF2-40B4-BE49-F238E27FC236}">
                <a16:creationId xmlns:a16="http://schemas.microsoft.com/office/drawing/2014/main" id="{F39E40ED-676F-4C46-977C-6A761208E433}"/>
              </a:ext>
            </a:extLst>
          </p:cNvPr>
          <p:cNvSpPr/>
          <p:nvPr/>
        </p:nvSpPr>
        <p:spPr bwMode="auto">
          <a:xfrm>
            <a:off x="2074178" y="395131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1</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34" name="직사각형 33">
            <a:extLst>
              <a:ext uri="{FF2B5EF4-FFF2-40B4-BE49-F238E27FC236}">
                <a16:creationId xmlns:a16="http://schemas.microsoft.com/office/drawing/2014/main" id="{E26EEDF3-8D2A-4AC0-BA75-C04407F08C9E}"/>
              </a:ext>
            </a:extLst>
          </p:cNvPr>
          <p:cNvSpPr/>
          <p:nvPr/>
        </p:nvSpPr>
        <p:spPr>
          <a:xfrm>
            <a:off x="5536542" y="1983301"/>
            <a:ext cx="455760" cy="47467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35" name="순서도: 연결자 34">
            <a:extLst>
              <a:ext uri="{FF2B5EF4-FFF2-40B4-BE49-F238E27FC236}">
                <a16:creationId xmlns:a16="http://schemas.microsoft.com/office/drawing/2014/main" id="{C097C496-2C94-4365-87B3-83F927EE367E}"/>
              </a:ext>
            </a:extLst>
          </p:cNvPr>
          <p:cNvSpPr/>
          <p:nvPr/>
        </p:nvSpPr>
        <p:spPr bwMode="auto">
          <a:xfrm>
            <a:off x="5462030" y="190246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2</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36" name="직사각형 35">
            <a:extLst>
              <a:ext uri="{FF2B5EF4-FFF2-40B4-BE49-F238E27FC236}">
                <a16:creationId xmlns:a16="http://schemas.microsoft.com/office/drawing/2014/main" id="{BE9076E3-DA86-4B8F-823C-F22344B35441}"/>
              </a:ext>
            </a:extLst>
          </p:cNvPr>
          <p:cNvSpPr/>
          <p:nvPr/>
        </p:nvSpPr>
        <p:spPr>
          <a:xfrm>
            <a:off x="7699614" y="2067191"/>
            <a:ext cx="455760" cy="39078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50" name="순서도: 연결자 49">
            <a:extLst>
              <a:ext uri="{FF2B5EF4-FFF2-40B4-BE49-F238E27FC236}">
                <a16:creationId xmlns:a16="http://schemas.microsoft.com/office/drawing/2014/main" id="{70F26B1E-8D22-475B-97E0-B40BF7F667CD}"/>
              </a:ext>
            </a:extLst>
          </p:cNvPr>
          <p:cNvSpPr/>
          <p:nvPr/>
        </p:nvSpPr>
        <p:spPr bwMode="auto">
          <a:xfrm>
            <a:off x="7625102" y="198635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3</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52" name="차트 51">
                <a:extLst>
                  <a:ext uri="{FF2B5EF4-FFF2-40B4-BE49-F238E27FC236}">
                    <a16:creationId xmlns:a16="http://schemas.microsoft.com/office/drawing/2014/main" id="{FFC981EF-C128-4918-A879-FED86E671918}"/>
                  </a:ext>
                </a:extLst>
              </p:cNvPr>
              <p:cNvGraphicFramePr/>
              <p:nvPr>
                <p:extLst>
                  <p:ext uri="{D42A27DB-BD31-4B8C-83A1-F6EECF244321}">
                    <p14:modId xmlns:p14="http://schemas.microsoft.com/office/powerpoint/2010/main" val="2567621706"/>
                  </p:ext>
                </p:extLst>
              </p:nvPr>
            </p:nvGraphicFramePr>
            <p:xfrm>
              <a:off x="5210338" y="4018815"/>
              <a:ext cx="2332074" cy="803627"/>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52" name="차트 51">
                <a:extLst>
                  <a:ext uri="{FF2B5EF4-FFF2-40B4-BE49-F238E27FC236}">
                    <a16:creationId xmlns:a16="http://schemas.microsoft.com/office/drawing/2014/main" id="{FFC981EF-C128-4918-A879-FED86E671918}"/>
                  </a:ext>
                </a:extLst>
              </p:cNvPr>
              <p:cNvPicPr>
                <a:picLocks noGrp="1" noRot="1" noChangeAspect="1" noMove="1" noResize="1" noEditPoints="1" noAdjustHandles="1" noChangeArrowheads="1" noChangeShapeType="1"/>
              </p:cNvPicPr>
              <p:nvPr/>
            </p:nvPicPr>
            <p:blipFill>
              <a:blip r:embed="rId8"/>
              <a:stretch>
                <a:fillRect/>
              </a:stretch>
            </p:blipFill>
            <p:spPr>
              <a:xfrm>
                <a:off x="5210338" y="4018815"/>
                <a:ext cx="2332074" cy="80362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4" name="차트 53">
                <a:extLst>
                  <a:ext uri="{FF2B5EF4-FFF2-40B4-BE49-F238E27FC236}">
                    <a16:creationId xmlns:a16="http://schemas.microsoft.com/office/drawing/2014/main" id="{163FEEBB-8450-4232-B61C-C05671484B3F}"/>
                  </a:ext>
                </a:extLst>
              </p:cNvPr>
              <p:cNvGraphicFramePr/>
              <p:nvPr>
                <p:extLst>
                  <p:ext uri="{D42A27DB-BD31-4B8C-83A1-F6EECF244321}">
                    <p14:modId xmlns:p14="http://schemas.microsoft.com/office/powerpoint/2010/main" val="2862440383"/>
                  </p:ext>
                </p:extLst>
              </p:nvPr>
            </p:nvGraphicFramePr>
            <p:xfrm>
              <a:off x="8273029" y="4009711"/>
              <a:ext cx="1100737" cy="812731"/>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54" name="차트 53">
                <a:extLst>
                  <a:ext uri="{FF2B5EF4-FFF2-40B4-BE49-F238E27FC236}">
                    <a16:creationId xmlns:a16="http://schemas.microsoft.com/office/drawing/2014/main" id="{163FEEBB-8450-4232-B61C-C05671484B3F}"/>
                  </a:ext>
                </a:extLst>
              </p:cNvPr>
              <p:cNvPicPr>
                <a:picLocks noGrp="1" noRot="1" noChangeAspect="1" noMove="1" noResize="1" noEditPoints="1" noAdjustHandles="1" noChangeArrowheads="1" noChangeShapeType="1"/>
              </p:cNvPicPr>
              <p:nvPr/>
            </p:nvPicPr>
            <p:blipFill>
              <a:blip r:embed="rId10"/>
              <a:stretch>
                <a:fillRect/>
              </a:stretch>
            </p:blipFill>
            <p:spPr>
              <a:xfrm>
                <a:off x="8273029" y="4009711"/>
                <a:ext cx="1100737" cy="812731"/>
              </a:xfrm>
              <a:prstGeom prst="rect">
                <a:avLst/>
              </a:prstGeom>
            </p:spPr>
          </p:pic>
        </mc:Fallback>
      </mc:AlternateContent>
      <p:sp>
        <p:nvSpPr>
          <p:cNvPr id="55" name="순서도: 연결자 54">
            <a:extLst>
              <a:ext uri="{FF2B5EF4-FFF2-40B4-BE49-F238E27FC236}">
                <a16:creationId xmlns:a16="http://schemas.microsoft.com/office/drawing/2014/main" id="{31798E44-C271-4EE4-B4C8-4CCB015E4377}"/>
              </a:ext>
            </a:extLst>
          </p:cNvPr>
          <p:cNvSpPr/>
          <p:nvPr/>
        </p:nvSpPr>
        <p:spPr bwMode="auto">
          <a:xfrm>
            <a:off x="5138338" y="395131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2</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56" name="순서도: 연결자 55">
            <a:extLst>
              <a:ext uri="{FF2B5EF4-FFF2-40B4-BE49-F238E27FC236}">
                <a16:creationId xmlns:a16="http://schemas.microsoft.com/office/drawing/2014/main" id="{457AA8DF-7CFE-4258-A0EA-CD5272580A84}"/>
              </a:ext>
            </a:extLst>
          </p:cNvPr>
          <p:cNvSpPr/>
          <p:nvPr/>
        </p:nvSpPr>
        <p:spPr bwMode="auto">
          <a:xfrm>
            <a:off x="8201029" y="395131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3</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9" name="제목 2">
            <a:extLst>
              <a:ext uri="{FF2B5EF4-FFF2-40B4-BE49-F238E27FC236}">
                <a16:creationId xmlns:a16="http://schemas.microsoft.com/office/drawing/2014/main" id="{B09FB147-7252-41F1-8605-B0E5DA06B41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Executive Summary</a:t>
            </a:r>
          </a:p>
        </p:txBody>
      </p:sp>
    </p:spTree>
    <p:extLst>
      <p:ext uri="{BB962C8B-B14F-4D97-AF65-F5344CB8AC3E}">
        <p14:creationId xmlns:p14="http://schemas.microsoft.com/office/powerpoint/2010/main" val="3676997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1509761958"/>
              </p:ext>
            </p:extLst>
          </p:nvPr>
        </p:nvGraphicFramePr>
        <p:xfrm>
          <a:off x="468001" y="1191600"/>
          <a:ext cx="9038334" cy="4902681"/>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56361">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544074">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Revenue Movement (</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Revenue by Product</a:t>
                      </a: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 사업부의 각 제품별 매출 변동은 대부분 삼성</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SDI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측의 수요 변경에 따라 이루어지며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ASP</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변동으로 인한 영향은 제한적임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FY19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FY20:</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2020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월 이후 신규 제품인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112Ah</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의 생산이 본격적으로 이루어지기 시작하였으며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이로 인한 물량 증가효과는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69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억원임</a:t>
                      </a:r>
                      <a:endParaRPr kumimoji="0" lang="en-US" altLang="ko-KR" sz="900" b="1" i="0" u="sng"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FY20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FY21:</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94Ah</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fade-out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관련 물량 감소효과가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71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억원이며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100Ah</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의 조기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drop</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으로 인한 물량 감소효과는 전기 발생 매출액 전액에 해당하는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억원 수준임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112Ah</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의 삼성</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SDI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측 수요 증가로 인한 물량 증가효과가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124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억원이며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정기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CR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및 재료비 변동으로 인한 조정과 관련하여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2.5</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억원 판가 하락효과가 반영됨</a:t>
                      </a:r>
                      <a:endParaRPr kumimoji="0" lang="en-US" altLang="ko-KR" sz="9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FY21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LTM22:</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2022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 상반기 재료비 조정으로 인한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112Ah</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의 판가 상승효과가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억원 존재하며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삼성</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SDI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측 생산라인 운영방식 변경 관련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112Ah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물량 감소효과가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40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억원 수준임</a:t>
                      </a:r>
                      <a:endParaRPr kumimoji="0" lang="en-US" altLang="ko-KR" sz="9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1" name="제목 2">
            <a:extLst>
              <a:ext uri="{FF2B5EF4-FFF2-40B4-BE49-F238E27FC236}">
                <a16:creationId xmlns:a16="http://schemas.microsoft.com/office/drawing/2014/main" id="{DFABA1A1-3B35-4C44-8222-BA703D02265C}"/>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Revenue Bridge (2/2)</a:t>
            </a:r>
            <a:endParaRPr lang="en-US" altLang="ko-KR" sz="4400" b="1" dirty="0">
              <a:solidFill>
                <a:srgbClr val="00338D"/>
              </a:solidFill>
              <a:highlight>
                <a:srgbClr val="FFFF00"/>
              </a:highlight>
              <a:latin typeface="KPMG Extralight" panose="020B0303030202040204" pitchFamily="34" charset="0"/>
            </a:endParaRPr>
          </a:p>
        </p:txBody>
      </p:sp>
      <p:sp>
        <p:nvSpPr>
          <p:cNvPr id="41" name="직사각형 119">
            <a:extLst>
              <a:ext uri="{FF2B5EF4-FFF2-40B4-BE49-F238E27FC236}">
                <a16:creationId xmlns:a16="http://schemas.microsoft.com/office/drawing/2014/main" id="{52BE544C-A773-463F-9B0D-87EBC6B16058}"/>
              </a:ext>
            </a:extLst>
          </p:cNvPr>
          <p:cNvSpPr/>
          <p:nvPr/>
        </p:nvSpPr>
        <p:spPr bwMode="auto">
          <a:xfrm>
            <a:off x="7461867" y="1626721"/>
            <a:ext cx="1972574" cy="178553"/>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9">
              <a:buClr>
                <a:srgbClr val="99CC00"/>
              </a:buClr>
              <a:tabLst>
                <a:tab pos="241127" algn="l"/>
              </a:tabLst>
            </a:pPr>
            <a:r>
              <a:rPr lang="en-US" altLang="ko-KR" sz="700" dirty="0">
                <a:latin typeface="Arial" panose="020B0604020202020204" pitchFamily="34" charset="0"/>
                <a:ea typeface="+mj-ea"/>
                <a:cs typeface="Arial" panose="020B0604020202020204" pitchFamily="34" charset="0"/>
              </a:rPr>
              <a:t>(</a:t>
            </a:r>
            <a:r>
              <a:rPr lang="ko-KR" altLang="en-US" sz="700" dirty="0">
                <a:latin typeface="Arial" panose="020B0604020202020204" pitchFamily="34" charset="0"/>
                <a:ea typeface="+mj-ea"/>
                <a:cs typeface="Arial" panose="020B0604020202020204" pitchFamily="34" charset="0"/>
              </a:rPr>
              <a:t>단위</a:t>
            </a:r>
            <a:r>
              <a:rPr lang="en-US" altLang="ko-KR" sz="700" dirty="0">
                <a:latin typeface="Arial" panose="020B0604020202020204" pitchFamily="34" charset="0"/>
                <a:ea typeface="+mj-ea"/>
                <a:cs typeface="Arial" panose="020B0604020202020204" pitchFamily="34" charset="0"/>
              </a:rPr>
              <a:t>: KRW</a:t>
            </a:r>
            <a:r>
              <a:rPr lang="ko-KR" altLang="en-US" sz="700" dirty="0">
                <a:latin typeface="Arial" panose="020B0604020202020204" pitchFamily="34" charset="0"/>
                <a:ea typeface="+mj-ea"/>
                <a:cs typeface="Arial" panose="020B0604020202020204" pitchFamily="34" charset="0"/>
              </a:rPr>
              <a:t> </a:t>
            </a:r>
            <a:r>
              <a:rPr lang="en-US" altLang="ko-KR" sz="700" dirty="0">
                <a:latin typeface="Arial" panose="020B0604020202020204" pitchFamily="34" charset="0"/>
                <a:ea typeface="+mj-ea"/>
                <a:cs typeface="Arial" panose="020B0604020202020204" pitchFamily="34" charset="0"/>
              </a:rPr>
              <a:t>m)</a:t>
            </a:r>
          </a:p>
        </p:txBody>
      </p:sp>
      <p:sp>
        <p:nvSpPr>
          <p:cNvPr id="37" name="직사각형 119">
            <a:extLst>
              <a:ext uri="{FF2B5EF4-FFF2-40B4-BE49-F238E27FC236}">
                <a16:creationId xmlns:a16="http://schemas.microsoft.com/office/drawing/2014/main" id="{43E96D3D-08BC-4683-88CD-8F4CF92705D2}"/>
              </a:ext>
            </a:extLst>
          </p:cNvPr>
          <p:cNvSpPr/>
          <p:nvPr/>
        </p:nvSpPr>
        <p:spPr bwMode="auto">
          <a:xfrm>
            <a:off x="2173128" y="3805530"/>
            <a:ext cx="4069382" cy="213285"/>
          </a:xfrm>
          <a:prstGeom prst="rect">
            <a:avLst/>
          </a:prstGeom>
          <a:noFill/>
          <a:ln w="9525" cap="flat" cmpd="sng" algn="ctr">
            <a:noFill/>
            <a:prstDash val="solid"/>
            <a:round/>
            <a:headEnd type="none" w="med" len="med"/>
            <a:tailEnd type="none" w="med" len="med"/>
          </a:ln>
          <a:effectLst/>
        </p:spPr>
        <p:txBody>
          <a:bodyPr lIns="0" tIns="0" rIns="0" bIns="0" rtlCol="0" anchor="ctr"/>
          <a:lstStyle/>
          <a:p>
            <a:pPr defTabSz="826710">
              <a:buClr>
                <a:srgbClr val="99CC00"/>
              </a:buClr>
              <a:tabLst>
                <a:tab pos="241125" algn="l"/>
              </a:tabLst>
            </a:pPr>
            <a:r>
              <a:rPr lang="ko-KR" altLang="en-US" sz="700" dirty="0">
                <a:solidFill>
                  <a:prstClr val="black"/>
                </a:solidFill>
                <a:latin typeface="Arial" panose="020B0604020202020204" pitchFamily="34" charset="0"/>
                <a:ea typeface="+mj-ea"/>
                <a:cs typeface="Arial" panose="020B0604020202020204" pitchFamily="34" charset="0"/>
              </a:rPr>
              <a:t>단위</a:t>
            </a:r>
            <a:r>
              <a:rPr lang="en-US" altLang="ko-KR" sz="700" dirty="0">
                <a:solidFill>
                  <a:prstClr val="black"/>
                </a:solidFill>
                <a:latin typeface="Arial" panose="020B0604020202020204" pitchFamily="34" charset="0"/>
                <a:ea typeface="+mj-ea"/>
                <a:cs typeface="Arial" panose="020B0604020202020204" pitchFamily="34" charset="0"/>
              </a:rPr>
              <a:t>: KRW m / 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39" name="차트 38">
                <a:extLst>
                  <a:ext uri="{FF2B5EF4-FFF2-40B4-BE49-F238E27FC236}">
                    <a16:creationId xmlns:a16="http://schemas.microsoft.com/office/drawing/2014/main" id="{B83BC20C-6BB0-49FB-91A5-B2C79C84AD54}"/>
                  </a:ext>
                </a:extLst>
              </p:cNvPr>
              <p:cNvGraphicFramePr/>
              <p:nvPr>
                <p:extLst>
                  <p:ext uri="{D42A27DB-BD31-4B8C-83A1-F6EECF244321}">
                    <p14:modId xmlns:p14="http://schemas.microsoft.com/office/powerpoint/2010/main" val="342871419"/>
                  </p:ext>
                </p:extLst>
              </p:nvPr>
            </p:nvGraphicFramePr>
            <p:xfrm>
              <a:off x="2173128" y="1626721"/>
              <a:ext cx="7197375" cy="227386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9" name="차트 38">
                <a:extLst>
                  <a:ext uri="{FF2B5EF4-FFF2-40B4-BE49-F238E27FC236}">
                    <a16:creationId xmlns:a16="http://schemas.microsoft.com/office/drawing/2014/main" id="{B83BC20C-6BB0-49FB-91A5-B2C79C84AD54}"/>
                  </a:ext>
                </a:extLst>
              </p:cNvPr>
              <p:cNvPicPr>
                <a:picLocks noGrp="1" noRot="1" noChangeAspect="1" noMove="1" noResize="1" noEditPoints="1" noAdjustHandles="1" noChangeArrowheads="1" noChangeShapeType="1"/>
              </p:cNvPicPr>
              <p:nvPr/>
            </p:nvPicPr>
            <p:blipFill>
              <a:blip r:embed="rId4"/>
              <a:stretch>
                <a:fillRect/>
              </a:stretch>
            </p:blipFill>
            <p:spPr>
              <a:xfrm>
                <a:off x="2173128" y="1626721"/>
                <a:ext cx="7197375" cy="2273860"/>
              </a:xfrm>
              <a:prstGeom prst="rect">
                <a:avLst/>
              </a:prstGeom>
            </p:spPr>
          </p:pic>
        </mc:Fallback>
      </mc:AlternateContent>
      <p:sp>
        <p:nvSpPr>
          <p:cNvPr id="45" name="직사각형 44">
            <a:extLst>
              <a:ext uri="{FF2B5EF4-FFF2-40B4-BE49-F238E27FC236}">
                <a16:creationId xmlns:a16="http://schemas.microsoft.com/office/drawing/2014/main" id="{96C58B3A-6186-4A65-9C78-ACCC2FE0E1A7}"/>
              </a:ext>
            </a:extLst>
          </p:cNvPr>
          <p:cNvSpPr/>
          <p:nvPr/>
        </p:nvSpPr>
        <p:spPr>
          <a:xfrm>
            <a:off x="3929816" y="2077475"/>
            <a:ext cx="371953" cy="71342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46" name="순서도: 연결자 45">
            <a:extLst>
              <a:ext uri="{FF2B5EF4-FFF2-40B4-BE49-F238E27FC236}">
                <a16:creationId xmlns:a16="http://schemas.microsoft.com/office/drawing/2014/main" id="{BBA28D27-0A2F-4A98-91BE-FB806ACF6E7E}"/>
              </a:ext>
            </a:extLst>
          </p:cNvPr>
          <p:cNvSpPr/>
          <p:nvPr/>
        </p:nvSpPr>
        <p:spPr bwMode="auto">
          <a:xfrm>
            <a:off x="3855304" y="199663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1</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0" name="직사각형 39">
            <a:extLst>
              <a:ext uri="{FF2B5EF4-FFF2-40B4-BE49-F238E27FC236}">
                <a16:creationId xmlns:a16="http://schemas.microsoft.com/office/drawing/2014/main" id="{E29185E5-9E8A-4304-9F8C-178DAE652F83}"/>
              </a:ext>
            </a:extLst>
          </p:cNvPr>
          <p:cNvSpPr/>
          <p:nvPr/>
        </p:nvSpPr>
        <p:spPr>
          <a:xfrm>
            <a:off x="5586793" y="2281335"/>
            <a:ext cx="371953" cy="72800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42" name="순서도: 연결자 41">
            <a:extLst>
              <a:ext uri="{FF2B5EF4-FFF2-40B4-BE49-F238E27FC236}">
                <a16:creationId xmlns:a16="http://schemas.microsoft.com/office/drawing/2014/main" id="{E138B76B-3CE7-4159-B9F0-B99D661CCB61}"/>
              </a:ext>
            </a:extLst>
          </p:cNvPr>
          <p:cNvSpPr/>
          <p:nvPr/>
        </p:nvSpPr>
        <p:spPr bwMode="auto">
          <a:xfrm>
            <a:off x="5512281" y="220049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2</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3" name="직사각형 42">
            <a:extLst>
              <a:ext uri="{FF2B5EF4-FFF2-40B4-BE49-F238E27FC236}">
                <a16:creationId xmlns:a16="http://schemas.microsoft.com/office/drawing/2014/main" id="{0DC53DCA-635F-41CD-B876-E44904E5F9CD}"/>
              </a:ext>
            </a:extLst>
          </p:cNvPr>
          <p:cNvSpPr/>
          <p:nvPr/>
        </p:nvSpPr>
        <p:spPr>
          <a:xfrm>
            <a:off x="6418537" y="1903594"/>
            <a:ext cx="371953" cy="110574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44" name="순서도: 연결자 43">
            <a:extLst>
              <a:ext uri="{FF2B5EF4-FFF2-40B4-BE49-F238E27FC236}">
                <a16:creationId xmlns:a16="http://schemas.microsoft.com/office/drawing/2014/main" id="{7184D9ED-DE28-48E8-B9B0-C4F4DDDFC5FF}"/>
              </a:ext>
            </a:extLst>
          </p:cNvPr>
          <p:cNvSpPr/>
          <p:nvPr/>
        </p:nvSpPr>
        <p:spPr bwMode="auto">
          <a:xfrm>
            <a:off x="6344025" y="182275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3</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7" name="직사각형 46">
            <a:extLst>
              <a:ext uri="{FF2B5EF4-FFF2-40B4-BE49-F238E27FC236}">
                <a16:creationId xmlns:a16="http://schemas.microsoft.com/office/drawing/2014/main" id="{FD705FA9-EB36-4584-A09E-1043230A55BF}"/>
              </a:ext>
            </a:extLst>
          </p:cNvPr>
          <p:cNvSpPr/>
          <p:nvPr/>
        </p:nvSpPr>
        <p:spPr>
          <a:xfrm>
            <a:off x="8067125" y="1984433"/>
            <a:ext cx="371953" cy="42320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latin typeface="Arial" panose="020B0604020202020204" pitchFamily="34" charset="0"/>
              <a:cs typeface="Arial" panose="020B0604020202020204" pitchFamily="34" charset="0"/>
            </a:endParaRPr>
          </a:p>
        </p:txBody>
      </p:sp>
      <p:sp>
        <p:nvSpPr>
          <p:cNvPr id="48" name="순서도: 연결자 47">
            <a:extLst>
              <a:ext uri="{FF2B5EF4-FFF2-40B4-BE49-F238E27FC236}">
                <a16:creationId xmlns:a16="http://schemas.microsoft.com/office/drawing/2014/main" id="{24042EA3-73B3-4A6D-8761-3112744075E1}"/>
              </a:ext>
            </a:extLst>
          </p:cNvPr>
          <p:cNvSpPr/>
          <p:nvPr/>
        </p:nvSpPr>
        <p:spPr bwMode="auto">
          <a:xfrm>
            <a:off x="7992613" y="190359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4</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53" name="차트 52">
                <a:extLst>
                  <a:ext uri="{FF2B5EF4-FFF2-40B4-BE49-F238E27FC236}">
                    <a16:creationId xmlns:a16="http://schemas.microsoft.com/office/drawing/2014/main" id="{7FD76A4E-3205-4437-9BD4-E8007FC7198D}"/>
                  </a:ext>
                </a:extLst>
              </p:cNvPr>
              <p:cNvGraphicFramePr/>
              <p:nvPr>
                <p:extLst>
                  <p:ext uri="{D42A27DB-BD31-4B8C-83A1-F6EECF244321}">
                    <p14:modId xmlns:p14="http://schemas.microsoft.com/office/powerpoint/2010/main" val="1313919249"/>
                  </p:ext>
                </p:extLst>
              </p:nvPr>
            </p:nvGraphicFramePr>
            <p:xfrm>
              <a:off x="2146178" y="4009303"/>
              <a:ext cx="1586923" cy="81218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53" name="차트 52">
                <a:extLst>
                  <a:ext uri="{FF2B5EF4-FFF2-40B4-BE49-F238E27FC236}">
                    <a16:creationId xmlns:a16="http://schemas.microsoft.com/office/drawing/2014/main" id="{7FD76A4E-3205-4437-9BD4-E8007FC7198D}"/>
                  </a:ext>
                </a:extLst>
              </p:cNvPr>
              <p:cNvPicPr>
                <a:picLocks noGrp="1" noRot="1" noChangeAspect="1" noMove="1" noResize="1" noEditPoints="1" noAdjustHandles="1" noChangeArrowheads="1" noChangeShapeType="1"/>
              </p:cNvPicPr>
              <p:nvPr/>
            </p:nvPicPr>
            <p:blipFill>
              <a:blip r:embed="rId6"/>
              <a:stretch>
                <a:fillRect/>
              </a:stretch>
            </p:blipFill>
            <p:spPr>
              <a:xfrm>
                <a:off x="2146178" y="4009303"/>
                <a:ext cx="1586923" cy="812180"/>
              </a:xfrm>
              <a:prstGeom prst="rect">
                <a:avLst/>
              </a:prstGeom>
            </p:spPr>
          </p:pic>
        </mc:Fallback>
      </mc:AlternateContent>
      <p:sp>
        <p:nvSpPr>
          <p:cNvPr id="49" name="순서도: 연결자 48">
            <a:extLst>
              <a:ext uri="{FF2B5EF4-FFF2-40B4-BE49-F238E27FC236}">
                <a16:creationId xmlns:a16="http://schemas.microsoft.com/office/drawing/2014/main" id="{F39E40ED-676F-4C46-977C-6A761208E433}"/>
              </a:ext>
            </a:extLst>
          </p:cNvPr>
          <p:cNvSpPr/>
          <p:nvPr/>
        </p:nvSpPr>
        <p:spPr bwMode="auto">
          <a:xfrm>
            <a:off x="2074178" y="395131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1</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21" name="차트 20">
                <a:extLst>
                  <a:ext uri="{FF2B5EF4-FFF2-40B4-BE49-F238E27FC236}">
                    <a16:creationId xmlns:a16="http://schemas.microsoft.com/office/drawing/2014/main" id="{65076FF1-282E-4DA6-82B5-32BF83A6BFD0}"/>
                  </a:ext>
                </a:extLst>
              </p:cNvPr>
              <p:cNvGraphicFramePr/>
              <p:nvPr>
                <p:extLst>
                  <p:ext uri="{D42A27DB-BD31-4B8C-83A1-F6EECF244321}">
                    <p14:modId xmlns:p14="http://schemas.microsoft.com/office/powerpoint/2010/main" val="3764410023"/>
                  </p:ext>
                </p:extLst>
              </p:nvPr>
            </p:nvGraphicFramePr>
            <p:xfrm>
              <a:off x="4052123" y="4010602"/>
              <a:ext cx="1587600" cy="8136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21" name="차트 20">
                <a:extLst>
                  <a:ext uri="{FF2B5EF4-FFF2-40B4-BE49-F238E27FC236}">
                    <a16:creationId xmlns:a16="http://schemas.microsoft.com/office/drawing/2014/main" id="{65076FF1-282E-4DA6-82B5-32BF83A6BFD0}"/>
                  </a:ext>
                </a:extLst>
              </p:cNvPr>
              <p:cNvPicPr>
                <a:picLocks noGrp="1" noRot="1" noChangeAspect="1" noMove="1" noResize="1" noEditPoints="1" noAdjustHandles="1" noChangeArrowheads="1" noChangeShapeType="1"/>
              </p:cNvPicPr>
              <p:nvPr/>
            </p:nvPicPr>
            <p:blipFill>
              <a:blip r:embed="rId8"/>
              <a:stretch>
                <a:fillRect/>
              </a:stretch>
            </p:blipFill>
            <p:spPr>
              <a:xfrm>
                <a:off x="4052123" y="4010602"/>
                <a:ext cx="1587600" cy="8136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22" name="차트 21">
                <a:extLst>
                  <a:ext uri="{FF2B5EF4-FFF2-40B4-BE49-F238E27FC236}">
                    <a16:creationId xmlns:a16="http://schemas.microsoft.com/office/drawing/2014/main" id="{6C6449F4-13B9-4E15-9633-E1ED00AB6A40}"/>
                  </a:ext>
                </a:extLst>
              </p:cNvPr>
              <p:cNvGraphicFramePr/>
              <p:nvPr>
                <p:extLst>
                  <p:ext uri="{D42A27DB-BD31-4B8C-83A1-F6EECF244321}">
                    <p14:modId xmlns:p14="http://schemas.microsoft.com/office/powerpoint/2010/main" val="2570908552"/>
                  </p:ext>
                </p:extLst>
              </p:nvPr>
            </p:nvGraphicFramePr>
            <p:xfrm>
              <a:off x="5958746" y="4007883"/>
              <a:ext cx="1587600" cy="813600"/>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22" name="차트 21">
                <a:extLst>
                  <a:ext uri="{FF2B5EF4-FFF2-40B4-BE49-F238E27FC236}">
                    <a16:creationId xmlns:a16="http://schemas.microsoft.com/office/drawing/2014/main" id="{6C6449F4-13B9-4E15-9633-E1ED00AB6A40}"/>
                  </a:ext>
                </a:extLst>
              </p:cNvPr>
              <p:cNvPicPr>
                <a:picLocks noGrp="1" noRot="1" noChangeAspect="1" noMove="1" noResize="1" noEditPoints="1" noAdjustHandles="1" noChangeArrowheads="1" noChangeShapeType="1"/>
              </p:cNvPicPr>
              <p:nvPr/>
            </p:nvPicPr>
            <p:blipFill>
              <a:blip r:embed="rId10"/>
              <a:stretch>
                <a:fillRect/>
              </a:stretch>
            </p:blipFill>
            <p:spPr>
              <a:xfrm>
                <a:off x="5958746" y="4007883"/>
                <a:ext cx="1587600" cy="8136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23" name="차트 22">
                <a:extLst>
                  <a:ext uri="{FF2B5EF4-FFF2-40B4-BE49-F238E27FC236}">
                    <a16:creationId xmlns:a16="http://schemas.microsoft.com/office/drawing/2014/main" id="{C2EC40A2-70C0-4604-B229-2C9BD4A84F68}"/>
                  </a:ext>
                </a:extLst>
              </p:cNvPr>
              <p:cNvGraphicFramePr/>
              <p:nvPr>
                <p:extLst>
                  <p:ext uri="{D42A27DB-BD31-4B8C-83A1-F6EECF244321}">
                    <p14:modId xmlns:p14="http://schemas.microsoft.com/office/powerpoint/2010/main" val="1078652323"/>
                  </p:ext>
                </p:extLst>
              </p:nvPr>
            </p:nvGraphicFramePr>
            <p:xfrm>
              <a:off x="7846841" y="4018815"/>
              <a:ext cx="1587600" cy="813600"/>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23" name="차트 22">
                <a:extLst>
                  <a:ext uri="{FF2B5EF4-FFF2-40B4-BE49-F238E27FC236}">
                    <a16:creationId xmlns:a16="http://schemas.microsoft.com/office/drawing/2014/main" id="{C2EC40A2-70C0-4604-B229-2C9BD4A84F68}"/>
                  </a:ext>
                </a:extLst>
              </p:cNvPr>
              <p:cNvPicPr>
                <a:picLocks noGrp="1" noRot="1" noChangeAspect="1" noMove="1" noResize="1" noEditPoints="1" noAdjustHandles="1" noChangeArrowheads="1" noChangeShapeType="1"/>
              </p:cNvPicPr>
              <p:nvPr/>
            </p:nvPicPr>
            <p:blipFill>
              <a:blip r:embed="rId12"/>
              <a:stretch>
                <a:fillRect/>
              </a:stretch>
            </p:blipFill>
            <p:spPr>
              <a:xfrm>
                <a:off x="7846841" y="4018815"/>
                <a:ext cx="1587600" cy="813600"/>
              </a:xfrm>
              <a:prstGeom prst="rect">
                <a:avLst/>
              </a:prstGeom>
            </p:spPr>
          </p:pic>
        </mc:Fallback>
      </mc:AlternateContent>
      <p:sp>
        <p:nvSpPr>
          <p:cNvPr id="24" name="순서도: 연결자 23">
            <a:extLst>
              <a:ext uri="{FF2B5EF4-FFF2-40B4-BE49-F238E27FC236}">
                <a16:creationId xmlns:a16="http://schemas.microsoft.com/office/drawing/2014/main" id="{0BA56CCB-635B-4FFC-A110-D742D9678675}"/>
              </a:ext>
            </a:extLst>
          </p:cNvPr>
          <p:cNvSpPr/>
          <p:nvPr/>
        </p:nvSpPr>
        <p:spPr bwMode="auto">
          <a:xfrm>
            <a:off x="3984426" y="395131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2</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25" name="순서도: 연결자 24">
            <a:extLst>
              <a:ext uri="{FF2B5EF4-FFF2-40B4-BE49-F238E27FC236}">
                <a16:creationId xmlns:a16="http://schemas.microsoft.com/office/drawing/2014/main" id="{F2FB1465-0479-4105-AD9A-5AEFF54288FF}"/>
              </a:ext>
            </a:extLst>
          </p:cNvPr>
          <p:cNvSpPr/>
          <p:nvPr/>
        </p:nvSpPr>
        <p:spPr bwMode="auto">
          <a:xfrm>
            <a:off x="5884296" y="395131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3</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26" name="순서도: 연결자 25">
            <a:extLst>
              <a:ext uri="{FF2B5EF4-FFF2-40B4-BE49-F238E27FC236}">
                <a16:creationId xmlns:a16="http://schemas.microsoft.com/office/drawing/2014/main" id="{3303F529-6CCC-4C35-AD32-0B480C41C1CC}"/>
              </a:ext>
            </a:extLst>
          </p:cNvPr>
          <p:cNvSpPr/>
          <p:nvPr/>
        </p:nvSpPr>
        <p:spPr bwMode="auto">
          <a:xfrm>
            <a:off x="7774841" y="395131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4</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28" name="제목 2">
            <a:extLst>
              <a:ext uri="{FF2B5EF4-FFF2-40B4-BE49-F238E27FC236}">
                <a16:creationId xmlns:a16="http://schemas.microsoft.com/office/drawing/2014/main" id="{D9D384C4-9A32-4C0A-9156-878196B143E9}"/>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Executive Summary</a:t>
            </a:r>
          </a:p>
        </p:txBody>
      </p:sp>
    </p:spTree>
    <p:extLst>
      <p:ext uri="{BB962C8B-B14F-4D97-AF65-F5344CB8AC3E}">
        <p14:creationId xmlns:p14="http://schemas.microsoft.com/office/powerpoint/2010/main" val="1489861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nvGraphicFramePr>
        <p:xfrm>
          <a:off x="468000" y="1191600"/>
          <a:ext cx="9038334" cy="5100143"/>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3734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EBITDA% Movement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cxnSp>
        <p:nvCxnSpPr>
          <p:cNvPr id="3" name="직선 연결선 2">
            <a:extLst>
              <a:ext uri="{FF2B5EF4-FFF2-40B4-BE49-F238E27FC236}">
                <a16:creationId xmlns:a16="http://schemas.microsoft.com/office/drawing/2014/main" id="{E4BFAB45-F815-4F41-912C-BA61D80AFC02}"/>
              </a:ext>
            </a:extLst>
          </p:cNvPr>
          <p:cNvCxnSpPr/>
          <p:nvPr/>
        </p:nvCxnSpPr>
        <p:spPr>
          <a:xfrm>
            <a:off x="2130386" y="2465774"/>
            <a:ext cx="734131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cx1="http://schemas.microsoft.com/office/drawing/2015/9/8/chartex">
        <mc:Choice Requires="cx1">
          <p:graphicFrame>
            <p:nvGraphicFramePr>
              <p:cNvPr id="35" name="차트 34">
                <a:extLst>
                  <a:ext uri="{FF2B5EF4-FFF2-40B4-BE49-F238E27FC236}">
                    <a16:creationId xmlns:a16="http://schemas.microsoft.com/office/drawing/2014/main" id="{A11996DA-D002-4390-A26D-8E8792EB4505}"/>
                  </a:ext>
                </a:extLst>
              </p:cNvPr>
              <p:cNvGraphicFramePr/>
              <p:nvPr/>
            </p:nvGraphicFramePr>
            <p:xfrm>
              <a:off x="2028825" y="1494084"/>
              <a:ext cx="7417475" cy="2432126"/>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5" name="차트 34">
                <a:extLst>
                  <a:ext uri="{FF2B5EF4-FFF2-40B4-BE49-F238E27FC236}">
                    <a16:creationId xmlns:a16="http://schemas.microsoft.com/office/drawing/2014/main" id="{A11996DA-D002-4390-A26D-8E8792EB4505}"/>
                  </a:ext>
                </a:extLst>
              </p:cNvPr>
              <p:cNvPicPr>
                <a:picLocks noGrp="1" noRot="1" noChangeAspect="1" noMove="1" noResize="1" noEditPoints="1" noAdjustHandles="1" noChangeArrowheads="1" noChangeShapeType="1"/>
              </p:cNvPicPr>
              <p:nvPr/>
            </p:nvPicPr>
            <p:blipFill>
              <a:blip r:embed="rId4"/>
              <a:stretch>
                <a:fillRect/>
              </a:stretch>
            </p:blipFill>
            <p:spPr>
              <a:xfrm>
                <a:off x="2028825" y="1494084"/>
                <a:ext cx="7417475" cy="2432126"/>
              </a:xfrm>
              <a:prstGeom prst="rect">
                <a:avLst/>
              </a:prstGeom>
            </p:spPr>
          </p:pic>
        </mc:Fallback>
      </mc:AlternateContent>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Margin Bridge</a:t>
            </a:r>
          </a:p>
        </p:txBody>
      </p:sp>
      <p:sp>
        <p:nvSpPr>
          <p:cNvPr id="72" name="TextBox 71">
            <a:extLst>
              <a:ext uri="{FF2B5EF4-FFF2-40B4-BE49-F238E27FC236}">
                <a16:creationId xmlns:a16="http://schemas.microsoft.com/office/drawing/2014/main" id="{735D26E6-9DDF-453F-B659-916A60C0CD79}"/>
              </a:ext>
            </a:extLst>
          </p:cNvPr>
          <p:cNvSpPr txBox="1"/>
          <p:nvPr/>
        </p:nvSpPr>
        <p:spPr>
          <a:xfrm>
            <a:off x="2097249" y="3981202"/>
            <a:ext cx="7417474" cy="1493863"/>
          </a:xfrm>
          <a:prstGeom prst="rect">
            <a:avLst/>
          </a:prstGeom>
          <a:noFill/>
          <a:ln>
            <a:noFill/>
          </a:ln>
        </p:spPr>
        <p:txBody>
          <a:bodyPr wrap="square" lIns="36000" tIns="108000" rIns="36000" bIns="36000" rtlCol="0">
            <a:noAutofit/>
          </a:bodyPr>
          <a:lstStyle/>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대상 사업부의 주된 마진 변동 사유는 고정비 변동 및 고정비 </a:t>
            </a:r>
            <a:r>
              <a:rPr lang="en-US" altLang="ko-KR" sz="900" dirty="0">
                <a:solidFill>
                  <a:srgbClr val="000000"/>
                </a:solidFill>
                <a:latin typeface="Arial" panose="020B0604020202020204" pitchFamily="34" charset="0"/>
                <a:cs typeface="Arial" panose="020B0604020202020204" pitchFamily="34" charset="0"/>
              </a:rPr>
              <a:t>Leverage </a:t>
            </a:r>
            <a:r>
              <a:rPr lang="ko-KR" altLang="en-US" sz="900" dirty="0">
                <a:solidFill>
                  <a:srgbClr val="000000"/>
                </a:solidFill>
                <a:latin typeface="Arial" panose="020B0604020202020204" pitchFamily="34" charset="0"/>
                <a:cs typeface="Arial" panose="020B0604020202020204" pitchFamily="34" charset="0"/>
              </a:rPr>
              <a:t>효과이며</a:t>
            </a:r>
            <a:r>
              <a:rPr lang="en-US" altLang="ko-KR" sz="900" dirty="0">
                <a:solidFill>
                  <a:srgbClr val="000000"/>
                </a:solidFill>
                <a:latin typeface="Arial" panose="020B0604020202020204" pitchFamily="34" charset="0"/>
                <a:cs typeface="Arial" panose="020B0604020202020204" pitchFamily="34" charset="0"/>
              </a:rPr>
              <a:t>, 2019~2020</a:t>
            </a:r>
            <a:r>
              <a:rPr lang="ko-KR" altLang="en-US" sz="900" dirty="0">
                <a:solidFill>
                  <a:srgbClr val="000000"/>
                </a:solidFill>
                <a:latin typeface="Arial" panose="020B0604020202020204" pitchFamily="34" charset="0"/>
                <a:cs typeface="Arial" panose="020B0604020202020204" pitchFamily="34" charset="0"/>
              </a:rPr>
              <a:t>년의 </a:t>
            </a:r>
            <a:r>
              <a:rPr lang="en-US" altLang="ko-KR" sz="900" dirty="0">
                <a:solidFill>
                  <a:srgbClr val="000000"/>
                </a:solidFill>
                <a:latin typeface="Arial" panose="020B0604020202020204" pitchFamily="34" charset="0"/>
                <a:cs typeface="Arial" panose="020B0604020202020204" pitchFamily="34" charset="0"/>
              </a:rPr>
              <a:t>Mix </a:t>
            </a:r>
            <a:r>
              <a:rPr lang="ko-KR" altLang="en-US" sz="900" dirty="0">
                <a:solidFill>
                  <a:srgbClr val="000000"/>
                </a:solidFill>
                <a:latin typeface="Arial" panose="020B0604020202020204" pitchFamily="34" charset="0"/>
                <a:cs typeface="Arial" panose="020B0604020202020204" pitchFamily="34" charset="0"/>
              </a:rPr>
              <a:t>변동효과 및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년의 </a:t>
            </a:r>
            <a:r>
              <a:rPr lang="en-US" altLang="ko-KR" sz="900" dirty="0">
                <a:solidFill>
                  <a:srgbClr val="000000"/>
                </a:solidFill>
                <a:latin typeface="Arial" panose="020B0604020202020204" pitchFamily="34" charset="0"/>
                <a:cs typeface="Arial" panose="020B0604020202020204" pitchFamily="34" charset="0"/>
              </a:rPr>
              <a:t>ASP/APP</a:t>
            </a:r>
            <a:r>
              <a:rPr lang="ko-KR" altLang="en-US" sz="900" dirty="0">
                <a:solidFill>
                  <a:srgbClr val="000000"/>
                </a:solidFill>
                <a:latin typeface="Arial" panose="020B0604020202020204" pitchFamily="34" charset="0"/>
                <a:cs typeface="Arial" panose="020B0604020202020204" pitchFamily="34" charset="0"/>
              </a:rPr>
              <a:t> 효과는 순 효과로 고려 시 실질적인 영향을 미치지 않고 있음</a:t>
            </a:r>
            <a:endParaRPr lang="en-US" altLang="ko-KR" sz="900" b="1" u="sng" dirty="0">
              <a:solidFill>
                <a:srgbClr val="000000"/>
              </a:solidFill>
              <a:latin typeface="Arial" panose="020B0604020202020204" pitchFamily="34" charset="0"/>
              <a:cs typeface="Arial" panose="020B0604020202020204" pitchFamily="34" charset="0"/>
            </a:endParaRPr>
          </a:p>
          <a:p>
            <a:pPr marL="171450" lvl="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b="1" u="sng" dirty="0">
                <a:solidFill>
                  <a:srgbClr val="000000"/>
                </a:solidFill>
                <a:latin typeface="Arial" panose="020B0604020202020204" pitchFamily="34" charset="0"/>
                <a:cs typeface="Arial" panose="020B0604020202020204" pitchFamily="34" charset="0"/>
              </a:rPr>
              <a:t>FY19 -&gt; FY20:</a:t>
            </a:r>
            <a:r>
              <a:rPr lang="en-US" altLang="ko-KR" sz="900" dirty="0">
                <a:solidFill>
                  <a:srgbClr val="000000"/>
                </a:solidFill>
                <a:latin typeface="Arial" panose="020B0604020202020204" pitchFamily="34" charset="0"/>
                <a:cs typeface="Arial" panose="020B0604020202020204" pitchFamily="34" charset="0"/>
              </a:rPr>
              <a:t> 2020</a:t>
            </a:r>
            <a:r>
              <a:rPr lang="ko-KR" altLang="en-US" sz="900" dirty="0">
                <a:solidFill>
                  <a:srgbClr val="000000"/>
                </a:solidFill>
                <a:latin typeface="Arial" panose="020B0604020202020204" pitchFamily="34" charset="0"/>
                <a:cs typeface="Arial" panose="020B0604020202020204" pitchFamily="34" charset="0"/>
              </a:rPr>
              <a:t>년 대상 사업부의 마진율은 전년 대비 약 </a:t>
            </a:r>
            <a:r>
              <a:rPr lang="en-US" altLang="ko-KR" sz="900" dirty="0">
                <a:solidFill>
                  <a:srgbClr val="000000"/>
                </a:solidFill>
                <a:latin typeface="Arial" panose="020B0604020202020204" pitchFamily="34" charset="0"/>
                <a:cs typeface="Arial" panose="020B0604020202020204" pitchFamily="34" charset="0"/>
              </a:rPr>
              <a:t>12.2%p </a:t>
            </a:r>
            <a:r>
              <a:rPr lang="ko-KR" altLang="en-US" sz="900" dirty="0">
                <a:solidFill>
                  <a:srgbClr val="000000"/>
                </a:solidFill>
                <a:latin typeface="Arial" panose="020B0604020202020204" pitchFamily="34" charset="0"/>
                <a:cs typeface="Arial" panose="020B0604020202020204" pitchFamily="34" charset="0"/>
              </a:rPr>
              <a:t>개선되었음</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신규 생산을 시작한 </a:t>
            </a:r>
            <a:r>
              <a:rPr lang="en-US" altLang="ko-KR" sz="900" dirty="0">
                <a:solidFill>
                  <a:srgbClr val="000000"/>
                </a:solidFill>
                <a:latin typeface="Arial" panose="020B0604020202020204" pitchFamily="34" charset="0"/>
                <a:cs typeface="Arial" panose="020B0604020202020204" pitchFamily="34" charset="0"/>
              </a:rPr>
              <a:t>112Ah </a:t>
            </a:r>
            <a:r>
              <a:rPr lang="ko-KR" altLang="en-US" sz="900" dirty="0">
                <a:solidFill>
                  <a:srgbClr val="000000"/>
                </a:solidFill>
                <a:latin typeface="Arial" panose="020B0604020202020204" pitchFamily="34" charset="0"/>
                <a:cs typeface="Arial" panose="020B0604020202020204" pitchFamily="34" charset="0"/>
              </a:rPr>
              <a:t>제품은 </a:t>
            </a:r>
            <a:r>
              <a:rPr lang="en-US" altLang="ko-KR" sz="900" dirty="0">
                <a:solidFill>
                  <a:srgbClr val="000000"/>
                </a:solidFill>
                <a:latin typeface="Arial" panose="020B0604020202020204" pitchFamily="34" charset="0"/>
                <a:cs typeface="Arial" panose="020B0604020202020204" pitchFamily="34" charset="0"/>
              </a:rPr>
              <a:t>28Ah/94Ah </a:t>
            </a:r>
            <a:r>
              <a:rPr lang="ko-KR" altLang="en-US" sz="900" dirty="0">
                <a:solidFill>
                  <a:srgbClr val="000000"/>
                </a:solidFill>
                <a:latin typeface="Arial" panose="020B0604020202020204" pitchFamily="34" charset="0"/>
                <a:cs typeface="Arial" panose="020B0604020202020204" pitchFamily="34" charset="0"/>
              </a:rPr>
              <a:t>제품에 비해 상대적으로 </a:t>
            </a:r>
            <a:r>
              <a:rPr lang="en-US" altLang="ko-KR" sz="900" dirty="0">
                <a:solidFill>
                  <a:srgbClr val="000000"/>
                </a:solidFill>
                <a:latin typeface="Arial" panose="020B0604020202020204" pitchFamily="34" charset="0"/>
                <a:cs typeface="Arial" panose="020B0604020202020204" pitchFamily="34" charset="0"/>
              </a:rPr>
              <a:t>ASP/APP</a:t>
            </a:r>
            <a:r>
              <a:rPr lang="ko-KR" altLang="en-US" sz="900" dirty="0">
                <a:solidFill>
                  <a:srgbClr val="000000"/>
                </a:solidFill>
                <a:latin typeface="Arial" panose="020B0604020202020204" pitchFamily="34" charset="0"/>
                <a:cs typeface="Arial" panose="020B0604020202020204" pitchFamily="34" charset="0"/>
              </a:rPr>
              <a:t>가 낮으나 매출비중이 </a:t>
            </a:r>
            <a:r>
              <a:rPr lang="en-US" altLang="ko-KR" sz="900" dirty="0">
                <a:solidFill>
                  <a:srgbClr val="000000"/>
                </a:solidFill>
                <a:latin typeface="Arial" panose="020B0604020202020204" pitchFamily="34" charset="0"/>
                <a:cs typeface="Arial" panose="020B0604020202020204" pitchFamily="34" charset="0"/>
              </a:rPr>
              <a:t>42.5%</a:t>
            </a:r>
            <a:r>
              <a:rPr lang="ko-KR" altLang="en-US" sz="900" dirty="0">
                <a:solidFill>
                  <a:srgbClr val="000000"/>
                </a:solidFill>
                <a:latin typeface="Arial" panose="020B0604020202020204" pitchFamily="34" charset="0"/>
                <a:cs typeface="Arial" panose="020B0604020202020204" pitchFamily="34" charset="0"/>
              </a:rPr>
              <a:t>를 차지하여</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매출 </a:t>
            </a:r>
            <a:r>
              <a:rPr lang="en-US" altLang="ko-KR" sz="900" dirty="0">
                <a:solidFill>
                  <a:srgbClr val="000000"/>
                </a:solidFill>
                <a:latin typeface="Arial" panose="020B0604020202020204" pitchFamily="34" charset="0"/>
                <a:cs typeface="Arial" panose="020B0604020202020204" pitchFamily="34" charset="0"/>
              </a:rPr>
              <a:t>Mix / </a:t>
            </a:r>
            <a:r>
              <a:rPr lang="ko-KR" altLang="en-US" sz="900" dirty="0">
                <a:solidFill>
                  <a:srgbClr val="000000"/>
                </a:solidFill>
                <a:latin typeface="Arial" panose="020B0604020202020204" pitchFamily="34" charset="0"/>
                <a:cs typeface="Arial" panose="020B0604020202020204" pitchFamily="34" charset="0"/>
              </a:rPr>
              <a:t>재료비 </a:t>
            </a:r>
            <a:r>
              <a:rPr lang="en-US" altLang="ko-KR" sz="900" dirty="0">
                <a:solidFill>
                  <a:srgbClr val="000000"/>
                </a:solidFill>
                <a:latin typeface="Arial" panose="020B0604020202020204" pitchFamily="34" charset="0"/>
                <a:cs typeface="Arial" panose="020B0604020202020204" pitchFamily="34" charset="0"/>
              </a:rPr>
              <a:t>Mix </a:t>
            </a:r>
            <a:r>
              <a:rPr lang="ko-KR" altLang="en-US" sz="900" dirty="0">
                <a:solidFill>
                  <a:srgbClr val="000000"/>
                </a:solidFill>
                <a:latin typeface="Arial" panose="020B0604020202020204" pitchFamily="34" charset="0"/>
                <a:cs typeface="Arial" panose="020B0604020202020204" pitchFamily="34" charset="0"/>
              </a:rPr>
              <a:t>변동이 </a:t>
            </a:r>
            <a:r>
              <a:rPr lang="en-US" altLang="ko-KR" sz="900" dirty="0">
                <a:solidFill>
                  <a:srgbClr val="000000"/>
                </a:solidFill>
                <a:latin typeface="Arial" panose="020B0604020202020204" pitchFamily="34" charset="0"/>
                <a:cs typeface="Arial" panose="020B0604020202020204" pitchFamily="34" charset="0"/>
              </a:rPr>
              <a:t>(-)11.3% / 10.6% </a:t>
            </a:r>
            <a:r>
              <a:rPr lang="ko-KR" altLang="en-US" sz="900" dirty="0">
                <a:solidFill>
                  <a:srgbClr val="000000"/>
                </a:solidFill>
                <a:latin typeface="Arial" panose="020B0604020202020204" pitchFamily="34" charset="0"/>
                <a:cs typeface="Arial" panose="020B0604020202020204" pitchFamily="34" charset="0"/>
              </a:rPr>
              <a:t>변동하였음</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또한 인건비</a:t>
            </a:r>
            <a:r>
              <a:rPr lang="en-US" altLang="ko-KR" sz="900" dirty="0">
                <a:solidFill>
                  <a:srgbClr val="000000"/>
                </a:solidFill>
                <a:latin typeface="Arial" panose="020B0604020202020204" pitchFamily="34" charset="0"/>
                <a:cs typeface="Arial" panose="020B0604020202020204" pitchFamily="34" charset="0"/>
              </a:rPr>
              <a:t>(2019</a:t>
            </a:r>
            <a:r>
              <a:rPr lang="ko-KR" altLang="en-US" sz="900" dirty="0">
                <a:solidFill>
                  <a:srgbClr val="000000"/>
                </a:solidFill>
                <a:latin typeface="Arial" panose="020B0604020202020204" pitchFamily="34" charset="0"/>
                <a:cs typeface="Arial" panose="020B0604020202020204" pitchFamily="34" charset="0"/>
              </a:rPr>
              <a:t>년 대비 약 </a:t>
            </a:r>
            <a:r>
              <a:rPr lang="en-US" altLang="ko-KR" sz="900" dirty="0">
                <a:solidFill>
                  <a:srgbClr val="000000"/>
                </a:solidFill>
                <a:latin typeface="Arial" panose="020B0604020202020204" pitchFamily="34" charset="0"/>
                <a:cs typeface="Arial" panose="020B0604020202020204" pitchFamily="34" charset="0"/>
              </a:rPr>
              <a:t>12.3</a:t>
            </a:r>
            <a:r>
              <a:rPr lang="ko-KR" altLang="en-US" sz="900" dirty="0">
                <a:solidFill>
                  <a:srgbClr val="000000"/>
                </a:solidFill>
                <a:latin typeface="Arial" panose="020B0604020202020204" pitchFamily="34" charset="0"/>
                <a:cs typeface="Arial" panose="020B0604020202020204" pitchFamily="34" charset="0"/>
              </a:rPr>
              <a:t>억 증가</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등 고정비가 전년 대비 상승함에 따라 고정비 상승효과로</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인하여 </a:t>
            </a:r>
            <a:r>
              <a:rPr lang="en-US" altLang="ko-KR" sz="900" dirty="0">
                <a:solidFill>
                  <a:srgbClr val="000000"/>
                </a:solidFill>
                <a:latin typeface="Arial" panose="020B0604020202020204" pitchFamily="34" charset="0"/>
                <a:cs typeface="Arial" panose="020B0604020202020204" pitchFamily="34" charset="0"/>
              </a:rPr>
              <a:t>(-)8.7% </a:t>
            </a:r>
            <a:r>
              <a:rPr lang="ko-KR" altLang="en-US" sz="900" dirty="0">
                <a:solidFill>
                  <a:srgbClr val="000000"/>
                </a:solidFill>
                <a:latin typeface="Arial" panose="020B0604020202020204" pitchFamily="34" charset="0"/>
                <a:cs typeface="Arial" panose="020B0604020202020204" pitchFamily="34" charset="0"/>
              </a:rPr>
              <a:t>변동하였으며</a:t>
            </a:r>
            <a:r>
              <a:rPr lang="en-US" altLang="ko-KR" sz="900" dirty="0">
                <a:solidFill>
                  <a:srgbClr val="000000"/>
                </a:solidFill>
                <a:latin typeface="Arial" panose="020B0604020202020204" pitchFamily="34" charset="0"/>
                <a:cs typeface="Arial" panose="020B0604020202020204" pitchFamily="34" charset="0"/>
              </a:rPr>
              <a:t>, 2019</a:t>
            </a:r>
            <a:r>
              <a:rPr lang="ko-KR" altLang="en-US" sz="900" dirty="0">
                <a:solidFill>
                  <a:srgbClr val="000000"/>
                </a:solidFill>
                <a:latin typeface="Arial" panose="020B0604020202020204" pitchFamily="34" charset="0"/>
                <a:cs typeface="Arial" panose="020B0604020202020204" pitchFamily="34" charset="0"/>
              </a:rPr>
              <a:t>년 대비 생산량이 </a:t>
            </a:r>
            <a:r>
              <a:rPr lang="en-US" altLang="ko-KR" sz="900" dirty="0">
                <a:solidFill>
                  <a:srgbClr val="000000"/>
                </a:solidFill>
                <a:latin typeface="Arial" panose="020B0604020202020204" pitchFamily="34" charset="0"/>
                <a:cs typeface="Arial" panose="020B0604020202020204" pitchFamily="34" charset="0"/>
              </a:rPr>
              <a:t>2.7</a:t>
            </a:r>
            <a:r>
              <a:rPr lang="ko-KR" altLang="en-US" sz="900" dirty="0">
                <a:solidFill>
                  <a:srgbClr val="000000"/>
                </a:solidFill>
                <a:latin typeface="Arial" panose="020B0604020202020204" pitchFamily="34" charset="0"/>
                <a:cs typeface="Arial" panose="020B0604020202020204" pitchFamily="34" charset="0"/>
              </a:rPr>
              <a:t>백만개에서 </a:t>
            </a:r>
            <a:r>
              <a:rPr lang="en-US" altLang="ko-KR" sz="900" dirty="0">
                <a:solidFill>
                  <a:srgbClr val="000000"/>
                </a:solidFill>
                <a:latin typeface="Arial" panose="020B0604020202020204" pitchFamily="34" charset="0"/>
                <a:cs typeface="Arial" panose="020B0604020202020204" pitchFamily="34" charset="0"/>
              </a:rPr>
              <a:t>5.8</a:t>
            </a:r>
            <a:r>
              <a:rPr lang="ko-KR" altLang="en-US" sz="900" dirty="0">
                <a:solidFill>
                  <a:srgbClr val="000000"/>
                </a:solidFill>
                <a:latin typeface="Arial" panose="020B0604020202020204" pitchFamily="34" charset="0"/>
                <a:cs typeface="Arial" panose="020B0604020202020204" pitchFamily="34" charset="0"/>
              </a:rPr>
              <a:t>백만개로 증가됨에 따라 고정비 </a:t>
            </a:r>
            <a:r>
              <a:rPr lang="en-US" altLang="ko-KR" sz="900" dirty="0">
                <a:solidFill>
                  <a:srgbClr val="000000"/>
                </a:solidFill>
                <a:latin typeface="Arial" panose="020B0604020202020204" pitchFamily="34" charset="0"/>
                <a:cs typeface="Arial" panose="020B0604020202020204" pitchFamily="34" charset="0"/>
              </a:rPr>
              <a:t>Leverage </a:t>
            </a:r>
            <a:r>
              <a:rPr lang="ko-KR" altLang="en-US" sz="900" dirty="0">
                <a:solidFill>
                  <a:srgbClr val="000000"/>
                </a:solidFill>
                <a:latin typeface="Arial" panose="020B0604020202020204" pitchFamily="34" charset="0"/>
                <a:cs typeface="Arial" panose="020B0604020202020204" pitchFamily="34" charset="0"/>
              </a:rPr>
              <a:t>효과로 인하여 마진이 추가적으로 </a:t>
            </a:r>
            <a:r>
              <a:rPr lang="en-US" altLang="ko-KR" sz="900" dirty="0">
                <a:solidFill>
                  <a:srgbClr val="000000"/>
                </a:solidFill>
                <a:latin typeface="Arial" panose="020B0604020202020204" pitchFamily="34" charset="0"/>
                <a:cs typeface="Arial" panose="020B0604020202020204" pitchFamily="34" charset="0"/>
              </a:rPr>
              <a:t>29.2% </a:t>
            </a:r>
            <a:r>
              <a:rPr lang="ko-KR" altLang="en-US" sz="900" dirty="0">
                <a:solidFill>
                  <a:srgbClr val="000000"/>
                </a:solidFill>
                <a:latin typeface="Arial" panose="020B0604020202020204" pitchFamily="34" charset="0"/>
                <a:cs typeface="Arial" panose="020B0604020202020204" pitchFamily="34" charset="0"/>
              </a:rPr>
              <a:t>개선되었음</a:t>
            </a:r>
            <a:endParaRPr lang="en-US" altLang="ko-KR" sz="900" dirty="0">
              <a:solidFill>
                <a:srgbClr val="000000"/>
              </a:solidFill>
              <a:latin typeface="Arial" panose="020B0604020202020204" pitchFamily="34" charset="0"/>
              <a:cs typeface="Arial" panose="020B0604020202020204" pitchFamily="34" charset="0"/>
            </a:endParaRPr>
          </a:p>
          <a:p>
            <a:pPr marL="171450" lvl="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b="1" u="sng" dirty="0">
                <a:solidFill>
                  <a:srgbClr val="000000"/>
                </a:solidFill>
                <a:latin typeface="Arial" panose="020B0604020202020204" pitchFamily="34" charset="0"/>
                <a:cs typeface="Arial" panose="020B0604020202020204" pitchFamily="34" charset="0"/>
              </a:rPr>
              <a:t>FY20 -&gt; FY21:</a:t>
            </a:r>
            <a:r>
              <a:rPr lang="en-US" altLang="ko-KR" sz="900" dirty="0">
                <a:solidFill>
                  <a:srgbClr val="000000"/>
                </a:solidFill>
                <a:latin typeface="Arial" panose="020B0604020202020204" pitchFamily="34" charset="0"/>
                <a:cs typeface="Arial" panose="020B0604020202020204" pitchFamily="34" charset="0"/>
              </a:rPr>
              <a:t> 2021</a:t>
            </a:r>
            <a:r>
              <a:rPr lang="ko-KR" altLang="en-US" sz="900" dirty="0">
                <a:solidFill>
                  <a:srgbClr val="000000"/>
                </a:solidFill>
                <a:latin typeface="Arial" panose="020B0604020202020204" pitchFamily="34" charset="0"/>
                <a:cs typeface="Arial" panose="020B0604020202020204" pitchFamily="34" charset="0"/>
              </a:rPr>
              <a:t>년에는 </a:t>
            </a:r>
            <a:r>
              <a:rPr lang="en-US" altLang="ko-KR" sz="900" dirty="0">
                <a:solidFill>
                  <a:srgbClr val="000000"/>
                </a:solidFill>
                <a:latin typeface="Arial" panose="020B0604020202020204" pitchFamily="34" charset="0"/>
                <a:cs typeface="Arial" panose="020B0604020202020204" pitchFamily="34" charset="0"/>
              </a:rPr>
              <a:t>112Ah</a:t>
            </a:r>
            <a:r>
              <a:rPr lang="ko-KR" altLang="en-US" sz="900" dirty="0">
                <a:solidFill>
                  <a:srgbClr val="000000"/>
                </a:solidFill>
                <a:latin typeface="Arial" panose="020B0604020202020204" pitchFamily="34" charset="0"/>
                <a:cs typeface="Arial" panose="020B0604020202020204" pitchFamily="34" charset="0"/>
              </a:rPr>
              <a:t> 제품의 매출 비중이 </a:t>
            </a:r>
            <a:r>
              <a:rPr lang="en-US" altLang="ko-KR" sz="900" dirty="0">
                <a:solidFill>
                  <a:srgbClr val="000000"/>
                </a:solidFill>
                <a:latin typeface="Arial" panose="020B0604020202020204" pitchFamily="34" charset="0"/>
                <a:cs typeface="Arial" panose="020B0604020202020204" pitchFamily="34" charset="0"/>
              </a:rPr>
              <a:t>93.9%</a:t>
            </a:r>
            <a:r>
              <a:rPr lang="ko-KR" altLang="en-US" sz="900" dirty="0">
                <a:solidFill>
                  <a:srgbClr val="000000"/>
                </a:solidFill>
                <a:latin typeface="Arial" panose="020B0604020202020204" pitchFamily="34" charset="0"/>
                <a:cs typeface="Arial" panose="020B0604020202020204" pitchFamily="34" charset="0"/>
              </a:rPr>
              <a:t>로 더욱 상승하여 </a:t>
            </a: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년과 유사하게 매출</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원재료 매입 </a:t>
            </a:r>
            <a:r>
              <a:rPr lang="en-US" altLang="ko-KR" sz="900" dirty="0">
                <a:solidFill>
                  <a:srgbClr val="000000"/>
                </a:solidFill>
                <a:latin typeface="Arial" panose="020B0604020202020204" pitchFamily="34" charset="0"/>
                <a:cs typeface="Arial" panose="020B0604020202020204" pitchFamily="34" charset="0"/>
              </a:rPr>
              <a:t>Mix </a:t>
            </a:r>
            <a:r>
              <a:rPr lang="ko-KR" altLang="en-US" sz="900" dirty="0">
                <a:solidFill>
                  <a:srgbClr val="000000"/>
                </a:solidFill>
                <a:latin typeface="Arial" panose="020B0604020202020204" pitchFamily="34" charset="0"/>
                <a:cs typeface="Arial" panose="020B0604020202020204" pitchFamily="34" charset="0"/>
              </a:rPr>
              <a:t>변동으로 인하여 마진율이 </a:t>
            </a:r>
            <a:r>
              <a:rPr lang="en-US" altLang="ko-KR" sz="900" dirty="0">
                <a:solidFill>
                  <a:srgbClr val="000000"/>
                </a:solidFill>
                <a:latin typeface="Arial" panose="020B0604020202020204" pitchFamily="34" charset="0"/>
                <a:cs typeface="Arial" panose="020B0604020202020204" pitchFamily="34" charset="0"/>
              </a:rPr>
              <a:t>(-)13.5% / 16.1% </a:t>
            </a:r>
            <a:r>
              <a:rPr lang="ko-KR" altLang="en-US" sz="900" dirty="0">
                <a:solidFill>
                  <a:srgbClr val="000000"/>
                </a:solidFill>
                <a:latin typeface="Arial" panose="020B0604020202020204" pitchFamily="34" charset="0"/>
                <a:cs typeface="Arial" panose="020B0604020202020204" pitchFamily="34" charset="0"/>
              </a:rPr>
              <a:t>변동하였음</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또한</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인건비</a:t>
            </a: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대비 약 </a:t>
            </a:r>
            <a:r>
              <a:rPr lang="en-US" altLang="ko-KR" sz="900" dirty="0">
                <a:solidFill>
                  <a:srgbClr val="000000"/>
                </a:solidFill>
                <a:latin typeface="Arial" panose="020B0604020202020204" pitchFamily="34" charset="0"/>
                <a:cs typeface="Arial" panose="020B0604020202020204" pitchFamily="34" charset="0"/>
              </a:rPr>
              <a:t>7</a:t>
            </a:r>
            <a:r>
              <a:rPr lang="ko-KR" altLang="en-US" sz="900" dirty="0">
                <a:solidFill>
                  <a:srgbClr val="000000"/>
                </a:solidFill>
                <a:latin typeface="Arial" panose="020B0604020202020204" pitchFamily="34" charset="0"/>
                <a:cs typeface="Arial" panose="020B0604020202020204" pitchFamily="34" charset="0"/>
              </a:rPr>
              <a:t>억 감소</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등 고정비 감소 효과로 </a:t>
            </a:r>
            <a:r>
              <a:rPr lang="en-US" altLang="ko-KR" sz="900" dirty="0">
                <a:solidFill>
                  <a:srgbClr val="000000"/>
                </a:solidFill>
                <a:latin typeface="Arial" panose="020B0604020202020204" pitchFamily="34" charset="0"/>
                <a:cs typeface="Arial" panose="020B0604020202020204" pitchFamily="34" charset="0"/>
              </a:rPr>
              <a:t>3.3% </a:t>
            </a:r>
            <a:r>
              <a:rPr lang="ko-KR" altLang="en-US" sz="900" dirty="0">
                <a:solidFill>
                  <a:srgbClr val="000000"/>
                </a:solidFill>
                <a:latin typeface="Arial" panose="020B0604020202020204" pitchFamily="34" charset="0"/>
                <a:cs typeface="Arial" panose="020B0604020202020204" pitchFamily="34" charset="0"/>
              </a:rPr>
              <a:t>개선되었으며 고정비 </a:t>
            </a:r>
            <a:r>
              <a:rPr lang="en-US" altLang="ko-KR" sz="900" dirty="0">
                <a:solidFill>
                  <a:srgbClr val="000000"/>
                </a:solidFill>
                <a:latin typeface="Arial" panose="020B0604020202020204" pitchFamily="34" charset="0"/>
                <a:cs typeface="Arial" panose="020B0604020202020204" pitchFamily="34" charset="0"/>
              </a:rPr>
              <a:t>Leverage </a:t>
            </a:r>
            <a:r>
              <a:rPr lang="ko-KR" altLang="en-US" sz="900" dirty="0">
                <a:solidFill>
                  <a:srgbClr val="000000"/>
                </a:solidFill>
                <a:latin typeface="Arial" panose="020B0604020202020204" pitchFamily="34" charset="0"/>
                <a:cs typeface="Arial" panose="020B0604020202020204" pitchFamily="34" charset="0"/>
              </a:rPr>
              <a:t>효과 또한 생산량이 </a:t>
            </a:r>
            <a:r>
              <a:rPr lang="en-US" altLang="ko-KR" sz="900" dirty="0">
                <a:solidFill>
                  <a:srgbClr val="000000"/>
                </a:solidFill>
                <a:latin typeface="Arial" panose="020B0604020202020204" pitchFamily="34" charset="0"/>
                <a:cs typeface="Arial" panose="020B0604020202020204" pitchFamily="34" charset="0"/>
              </a:rPr>
              <a:t>7.6</a:t>
            </a:r>
            <a:r>
              <a:rPr lang="ko-KR" altLang="en-US" sz="900" dirty="0">
                <a:solidFill>
                  <a:srgbClr val="000000"/>
                </a:solidFill>
                <a:latin typeface="Arial" panose="020B0604020202020204" pitchFamily="34" charset="0"/>
                <a:cs typeface="Arial" panose="020B0604020202020204" pitchFamily="34" charset="0"/>
              </a:rPr>
              <a:t>백만개로 증가함에 따라 </a:t>
            </a:r>
            <a:r>
              <a:rPr lang="en-US" altLang="ko-KR" sz="900" dirty="0">
                <a:solidFill>
                  <a:srgbClr val="000000"/>
                </a:solidFill>
                <a:latin typeface="Arial" panose="020B0604020202020204" pitchFamily="34" charset="0"/>
                <a:cs typeface="Arial" panose="020B0604020202020204" pitchFamily="34" charset="0"/>
              </a:rPr>
              <a:t>6.7% </a:t>
            </a:r>
            <a:r>
              <a:rPr lang="ko-KR" altLang="en-US" sz="900" dirty="0">
                <a:solidFill>
                  <a:srgbClr val="000000"/>
                </a:solidFill>
                <a:latin typeface="Arial" panose="020B0604020202020204" pitchFamily="34" charset="0"/>
                <a:cs typeface="Arial" panose="020B0604020202020204" pitchFamily="34" charset="0"/>
              </a:rPr>
              <a:t>마진 개선에 기여하였음</a:t>
            </a:r>
            <a:endParaRPr lang="en-US" altLang="ko-KR" sz="900" dirty="0">
              <a:solidFill>
                <a:srgbClr val="000000"/>
              </a:solidFill>
              <a:latin typeface="Arial" panose="020B0604020202020204" pitchFamily="34" charset="0"/>
              <a:cs typeface="Arial" panose="020B0604020202020204" pitchFamily="34" charset="0"/>
            </a:endParaRPr>
          </a:p>
          <a:p>
            <a:pPr marL="171450" lvl="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b="1" u="sng" dirty="0">
                <a:solidFill>
                  <a:srgbClr val="000000"/>
                </a:solidFill>
                <a:latin typeface="Arial" panose="020B0604020202020204" pitchFamily="34" charset="0"/>
                <a:cs typeface="Arial" panose="020B0604020202020204" pitchFamily="34" charset="0"/>
              </a:rPr>
              <a:t>FY21 -&gt; FY22.1H:</a:t>
            </a:r>
            <a:r>
              <a:rPr lang="en-US" altLang="ko-KR" sz="900" dirty="0">
                <a:solidFill>
                  <a:srgbClr val="000000"/>
                </a:solidFill>
                <a:latin typeface="Arial" panose="020B0604020202020204" pitchFamily="34" charset="0"/>
                <a:cs typeface="Arial" panose="020B0604020202020204" pitchFamily="34" charset="0"/>
              </a:rPr>
              <a:t> 2022</a:t>
            </a:r>
            <a:r>
              <a:rPr lang="ko-KR" altLang="en-US" sz="900" dirty="0">
                <a:solidFill>
                  <a:srgbClr val="000000"/>
                </a:solidFill>
                <a:latin typeface="Arial" panose="020B0604020202020204" pitchFamily="34" charset="0"/>
                <a:cs typeface="Arial" panose="020B0604020202020204" pitchFamily="34" charset="0"/>
              </a:rPr>
              <a:t>년부터는 </a:t>
            </a:r>
            <a:r>
              <a:rPr lang="en-US" altLang="ko-KR" sz="900" dirty="0">
                <a:solidFill>
                  <a:srgbClr val="000000"/>
                </a:solidFill>
                <a:latin typeface="Arial" panose="020B0604020202020204" pitchFamily="34" charset="0"/>
                <a:cs typeface="Arial" panose="020B0604020202020204" pitchFamily="34" charset="0"/>
              </a:rPr>
              <a:t>94Ah</a:t>
            </a:r>
            <a:r>
              <a:rPr lang="ko-KR" altLang="en-US" sz="900" dirty="0">
                <a:solidFill>
                  <a:srgbClr val="000000"/>
                </a:solidFill>
                <a:latin typeface="Arial" panose="020B0604020202020204" pitchFamily="34" charset="0"/>
                <a:cs typeface="Arial" panose="020B0604020202020204" pitchFamily="34" charset="0"/>
              </a:rPr>
              <a:t>의 </a:t>
            </a:r>
            <a:r>
              <a:rPr lang="en-US" altLang="ko-KR" sz="900" dirty="0">
                <a:solidFill>
                  <a:srgbClr val="000000"/>
                </a:solidFill>
                <a:latin typeface="Arial" panose="020B0604020202020204" pitchFamily="34" charset="0"/>
                <a:cs typeface="Arial" panose="020B0604020202020204" pitchFamily="34" charset="0"/>
              </a:rPr>
              <a:t>fade-out</a:t>
            </a:r>
            <a:r>
              <a:rPr lang="ko-KR" altLang="en-US" sz="900" dirty="0">
                <a:solidFill>
                  <a:srgbClr val="000000"/>
                </a:solidFill>
                <a:latin typeface="Arial" panose="020B0604020202020204" pitchFamily="34" charset="0"/>
                <a:cs typeface="Arial" panose="020B0604020202020204" pitchFamily="34" charset="0"/>
              </a:rPr>
              <a:t>과 </a:t>
            </a:r>
            <a:r>
              <a:rPr lang="en-US" altLang="ko-KR" sz="900" dirty="0">
                <a:solidFill>
                  <a:srgbClr val="000000"/>
                </a:solidFill>
                <a:latin typeface="Arial" panose="020B0604020202020204" pitchFamily="34" charset="0"/>
                <a:cs typeface="Arial" panose="020B0604020202020204" pitchFamily="34" charset="0"/>
              </a:rPr>
              <a:t>100Ah</a:t>
            </a:r>
            <a:r>
              <a:rPr lang="ko-KR" altLang="en-US" sz="900" dirty="0">
                <a:solidFill>
                  <a:srgbClr val="000000"/>
                </a:solidFill>
                <a:latin typeface="Arial" panose="020B0604020202020204" pitchFamily="34" charset="0"/>
                <a:cs typeface="Arial" panose="020B0604020202020204" pitchFamily="34" charset="0"/>
              </a:rPr>
              <a:t>의 조기</a:t>
            </a:r>
            <a:r>
              <a:rPr lang="en-US" altLang="ko-KR" sz="900" dirty="0">
                <a:solidFill>
                  <a:srgbClr val="000000"/>
                </a:solidFill>
                <a:latin typeface="Arial" panose="020B0604020202020204" pitchFamily="34" charset="0"/>
                <a:cs typeface="Arial" panose="020B0604020202020204" pitchFamily="34" charset="0"/>
              </a:rPr>
              <a:t>drop</a:t>
            </a:r>
            <a:r>
              <a:rPr lang="ko-KR" altLang="en-US" sz="900" dirty="0">
                <a:solidFill>
                  <a:srgbClr val="000000"/>
                </a:solidFill>
                <a:latin typeface="Arial" panose="020B0604020202020204" pitchFamily="34" charset="0"/>
                <a:cs typeface="Arial" panose="020B0604020202020204" pitchFamily="34" charset="0"/>
              </a:rPr>
              <a:t>으로 인해 </a:t>
            </a:r>
            <a:r>
              <a:rPr lang="en-US" altLang="ko-KR" sz="900" dirty="0">
                <a:solidFill>
                  <a:srgbClr val="000000"/>
                </a:solidFill>
                <a:latin typeface="Arial" panose="020B0604020202020204" pitchFamily="34" charset="0"/>
                <a:cs typeface="Arial" panose="020B0604020202020204" pitchFamily="34" charset="0"/>
              </a:rPr>
              <a:t>112Ah </a:t>
            </a:r>
            <a:r>
              <a:rPr lang="ko-KR" altLang="en-US" sz="900" dirty="0">
                <a:solidFill>
                  <a:srgbClr val="000000"/>
                </a:solidFill>
                <a:latin typeface="Arial" panose="020B0604020202020204" pitchFamily="34" charset="0"/>
                <a:cs typeface="Arial" panose="020B0604020202020204" pitchFamily="34" charset="0"/>
              </a:rPr>
              <a:t>제품만 </a:t>
            </a:r>
            <a:r>
              <a:rPr lang="en-US" altLang="ko-KR" sz="900" dirty="0">
                <a:solidFill>
                  <a:srgbClr val="000000"/>
                </a:solidFill>
                <a:latin typeface="Arial" panose="020B0604020202020204" pitchFamily="34" charset="0"/>
                <a:cs typeface="Arial" panose="020B0604020202020204" pitchFamily="34" charset="0"/>
              </a:rPr>
              <a:t>100%</a:t>
            </a:r>
            <a:r>
              <a:rPr lang="ko-KR" altLang="en-US" sz="900" dirty="0">
                <a:solidFill>
                  <a:srgbClr val="000000"/>
                </a:solidFill>
                <a:latin typeface="Arial" panose="020B0604020202020204" pitchFamily="34" charset="0"/>
                <a:cs typeface="Arial" panose="020B0604020202020204" pitchFamily="34" charset="0"/>
              </a:rPr>
              <a:t> 생산이 이루어짐에 따라</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제품간 </a:t>
            </a:r>
            <a:r>
              <a:rPr lang="en-US" altLang="ko-KR" sz="900" dirty="0">
                <a:solidFill>
                  <a:srgbClr val="000000"/>
                </a:solidFill>
                <a:latin typeface="Arial" panose="020B0604020202020204" pitchFamily="34" charset="0"/>
                <a:cs typeface="Arial" panose="020B0604020202020204" pitchFamily="34" charset="0"/>
              </a:rPr>
              <a:t>Mix </a:t>
            </a:r>
            <a:r>
              <a:rPr lang="ko-KR" altLang="en-US" sz="900" dirty="0">
                <a:solidFill>
                  <a:srgbClr val="000000"/>
                </a:solidFill>
                <a:latin typeface="Arial" panose="020B0604020202020204" pitchFamily="34" charset="0"/>
                <a:cs typeface="Arial" panose="020B0604020202020204" pitchFamily="34" charset="0"/>
              </a:rPr>
              <a:t>변동효과보다는 제품 자체의 </a:t>
            </a:r>
            <a:r>
              <a:rPr lang="en-US" altLang="ko-KR" sz="900" dirty="0">
                <a:solidFill>
                  <a:srgbClr val="000000"/>
                </a:solidFill>
                <a:latin typeface="Arial" panose="020B0604020202020204" pitchFamily="34" charset="0"/>
                <a:cs typeface="Arial" panose="020B0604020202020204" pitchFamily="34" charset="0"/>
              </a:rPr>
              <a:t>ASP/APP </a:t>
            </a:r>
            <a:r>
              <a:rPr lang="ko-KR" altLang="en-US" sz="900" dirty="0">
                <a:solidFill>
                  <a:srgbClr val="000000"/>
                </a:solidFill>
                <a:latin typeface="Arial" panose="020B0604020202020204" pitchFamily="34" charset="0"/>
                <a:cs typeface="Arial" panose="020B0604020202020204" pitchFamily="34" charset="0"/>
              </a:rPr>
              <a:t>변동이 마진에 직접적인 영향을 미치면서 </a:t>
            </a:r>
            <a:r>
              <a:rPr lang="en-US" altLang="ko-KR" sz="900" dirty="0">
                <a:solidFill>
                  <a:srgbClr val="000000"/>
                </a:solidFill>
                <a:latin typeface="Arial" panose="020B0604020202020204" pitchFamily="34" charset="0"/>
                <a:cs typeface="Arial" panose="020B0604020202020204" pitchFamily="34" charset="0"/>
              </a:rPr>
              <a:t>9.9% / (-)11.0% </a:t>
            </a:r>
            <a:r>
              <a:rPr lang="ko-KR" altLang="en-US" sz="900" dirty="0">
                <a:solidFill>
                  <a:srgbClr val="000000"/>
                </a:solidFill>
                <a:latin typeface="Arial" panose="020B0604020202020204" pitchFamily="34" charset="0"/>
                <a:cs typeface="Arial" panose="020B0604020202020204" pitchFamily="34" charset="0"/>
              </a:rPr>
              <a:t>변동하는 것에 기인하였음</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또한 </a:t>
            </a:r>
            <a:r>
              <a:rPr lang="en-US" altLang="ko-KR" sz="900" dirty="0">
                <a:solidFill>
                  <a:srgbClr val="000000"/>
                </a:solidFill>
                <a:latin typeface="Arial" panose="020B0604020202020204" pitchFamily="34" charset="0"/>
                <a:cs typeface="Arial" panose="020B0604020202020204" pitchFamily="34" charset="0"/>
              </a:rPr>
              <a:t>CP </a:t>
            </a:r>
            <a:r>
              <a:rPr lang="ko-KR" altLang="en-US" sz="900" dirty="0">
                <a:solidFill>
                  <a:srgbClr val="000000"/>
                </a:solidFill>
                <a:latin typeface="Arial" panose="020B0604020202020204" pitchFamily="34" charset="0"/>
                <a:cs typeface="Arial" panose="020B0604020202020204" pitchFamily="34" charset="0"/>
              </a:rPr>
              <a:t>사업 철수로 인하 인건비</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전력비 등 비용이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상반기 대비 감소</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err="1">
                <a:solidFill>
                  <a:srgbClr val="000000"/>
                </a:solidFill>
                <a:latin typeface="Arial" panose="020B0604020202020204" pitchFamily="34" charset="0"/>
                <a:cs typeface="Arial" panose="020B0604020202020204" pitchFamily="34" charset="0"/>
              </a:rPr>
              <a:t>연환산</a:t>
            </a:r>
            <a:r>
              <a:rPr lang="ko-KR" altLang="en-US" sz="900" dirty="0">
                <a:solidFill>
                  <a:srgbClr val="000000"/>
                </a:solidFill>
                <a:latin typeface="Arial" panose="020B0604020202020204" pitchFamily="34" charset="0"/>
                <a:cs typeface="Arial" panose="020B0604020202020204" pitchFamily="34" charset="0"/>
              </a:rPr>
              <a:t> 기준 </a:t>
            </a:r>
            <a:r>
              <a:rPr lang="en-US" altLang="ko-KR" sz="900" dirty="0">
                <a:solidFill>
                  <a:srgbClr val="000000"/>
                </a:solidFill>
                <a:latin typeface="Arial" panose="020B0604020202020204" pitchFamily="34" charset="0"/>
                <a:cs typeface="Arial" panose="020B0604020202020204" pitchFamily="34" charset="0"/>
              </a:rPr>
              <a:t>9.1</a:t>
            </a:r>
            <a:r>
              <a:rPr lang="ko-KR" altLang="en-US" sz="900" dirty="0">
                <a:solidFill>
                  <a:srgbClr val="000000"/>
                </a:solidFill>
                <a:latin typeface="Arial" panose="020B0604020202020204" pitchFamily="34" charset="0"/>
                <a:cs typeface="Arial" panose="020B0604020202020204" pitchFamily="34" charset="0"/>
              </a:rPr>
              <a:t>억원 감소</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하여 고정비 감소 효과로 </a:t>
            </a:r>
            <a:r>
              <a:rPr lang="en-US" altLang="ko-KR" sz="900" dirty="0">
                <a:solidFill>
                  <a:srgbClr val="000000"/>
                </a:solidFill>
                <a:latin typeface="Arial" panose="020B0604020202020204" pitchFamily="34" charset="0"/>
                <a:cs typeface="Arial" panose="020B0604020202020204" pitchFamily="34" charset="0"/>
              </a:rPr>
              <a:t>8.6% </a:t>
            </a:r>
            <a:r>
              <a:rPr lang="ko-KR" altLang="en-US" sz="900" dirty="0">
                <a:solidFill>
                  <a:srgbClr val="000000"/>
                </a:solidFill>
                <a:latin typeface="Arial" panose="020B0604020202020204" pitchFamily="34" charset="0"/>
                <a:cs typeface="Arial" panose="020B0604020202020204" pitchFamily="34" charset="0"/>
              </a:rPr>
              <a:t>개선되었으나 </a:t>
            </a:r>
            <a:r>
              <a:rPr lang="ko-KR" altLang="en-US" sz="900" dirty="0" err="1">
                <a:solidFill>
                  <a:srgbClr val="000000"/>
                </a:solidFill>
                <a:latin typeface="Arial" panose="020B0604020202020204" pitchFamily="34" charset="0"/>
                <a:cs typeface="Arial" panose="020B0604020202020204" pitchFamily="34" charset="0"/>
              </a:rPr>
              <a:t>연환산</a:t>
            </a:r>
            <a:r>
              <a:rPr lang="ko-KR" altLang="en-US" sz="900" dirty="0">
                <a:solidFill>
                  <a:srgbClr val="000000"/>
                </a:solidFill>
                <a:latin typeface="Arial" panose="020B0604020202020204" pitchFamily="34" charset="0"/>
                <a:cs typeface="Arial" panose="020B0604020202020204" pitchFamily="34" charset="0"/>
              </a:rPr>
              <a:t> 생산량 기준 </a:t>
            </a:r>
            <a:r>
              <a:rPr lang="en-US" altLang="ko-KR" sz="900" dirty="0">
                <a:solidFill>
                  <a:srgbClr val="000000"/>
                </a:solidFill>
                <a:latin typeface="Arial" panose="020B0604020202020204" pitchFamily="34" charset="0"/>
                <a:cs typeface="Arial" panose="020B0604020202020204" pitchFamily="34" charset="0"/>
              </a:rPr>
              <a:t>1.8</a:t>
            </a:r>
            <a:r>
              <a:rPr lang="ko-KR" altLang="en-US" sz="900" dirty="0">
                <a:solidFill>
                  <a:srgbClr val="000000"/>
                </a:solidFill>
                <a:latin typeface="Arial" panose="020B0604020202020204" pitchFamily="34" charset="0"/>
                <a:cs typeface="Arial" panose="020B0604020202020204" pitchFamily="34" charset="0"/>
              </a:rPr>
              <a:t>백만개가 감소하여 마진이 </a:t>
            </a:r>
            <a:r>
              <a:rPr lang="en-US" altLang="ko-KR" sz="900" dirty="0">
                <a:solidFill>
                  <a:srgbClr val="000000"/>
                </a:solidFill>
                <a:latin typeface="Arial" panose="020B0604020202020204" pitchFamily="34" charset="0"/>
                <a:cs typeface="Arial" panose="020B0604020202020204" pitchFamily="34" charset="0"/>
              </a:rPr>
              <a:t>(-)7.8% </a:t>
            </a:r>
            <a:r>
              <a:rPr lang="ko-KR" altLang="en-US" sz="900" dirty="0">
                <a:solidFill>
                  <a:srgbClr val="000000"/>
                </a:solidFill>
                <a:latin typeface="Arial" panose="020B0604020202020204" pitchFamily="34" charset="0"/>
                <a:cs typeface="Arial" panose="020B0604020202020204" pitchFamily="34" charset="0"/>
              </a:rPr>
              <a:t>변동하는 것에 기인하였음</a:t>
            </a: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p:txBody>
      </p:sp>
      <p:sp>
        <p:nvSpPr>
          <p:cNvPr id="50" name="순서도: 연결자 49">
            <a:extLst>
              <a:ext uri="{FF2B5EF4-FFF2-40B4-BE49-F238E27FC236}">
                <a16:creationId xmlns:a16="http://schemas.microsoft.com/office/drawing/2014/main" id="{CD21C893-F20F-48E1-9703-9BEDD789B5F5}"/>
              </a:ext>
            </a:extLst>
          </p:cNvPr>
          <p:cNvSpPr/>
          <p:nvPr/>
        </p:nvSpPr>
        <p:spPr bwMode="auto">
          <a:xfrm>
            <a:off x="1986386" y="448676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51" name="순서도: 연결자 50">
            <a:extLst>
              <a:ext uri="{FF2B5EF4-FFF2-40B4-BE49-F238E27FC236}">
                <a16:creationId xmlns:a16="http://schemas.microsoft.com/office/drawing/2014/main" id="{2A04E35D-0A0A-42F5-8123-1F5F1FF84267}"/>
              </a:ext>
            </a:extLst>
          </p:cNvPr>
          <p:cNvSpPr/>
          <p:nvPr/>
        </p:nvSpPr>
        <p:spPr bwMode="auto">
          <a:xfrm>
            <a:off x="1980194" y="518454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3</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44" name="직사각형 43">
            <a:extLst>
              <a:ext uri="{FF2B5EF4-FFF2-40B4-BE49-F238E27FC236}">
                <a16:creationId xmlns:a16="http://schemas.microsoft.com/office/drawing/2014/main" id="{C89226F3-8BBA-4329-8118-7FF89397CDEC}"/>
              </a:ext>
            </a:extLst>
          </p:cNvPr>
          <p:cNvSpPr/>
          <p:nvPr/>
        </p:nvSpPr>
        <p:spPr>
          <a:xfrm>
            <a:off x="2946270" y="2906962"/>
            <a:ext cx="631092" cy="668062"/>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45" name="순서도: 연결자 44">
            <a:extLst>
              <a:ext uri="{FF2B5EF4-FFF2-40B4-BE49-F238E27FC236}">
                <a16:creationId xmlns:a16="http://schemas.microsoft.com/office/drawing/2014/main" id="{5982FDC8-B846-4B82-A5BE-B62CF8C457E3}"/>
              </a:ext>
            </a:extLst>
          </p:cNvPr>
          <p:cNvSpPr/>
          <p:nvPr/>
        </p:nvSpPr>
        <p:spPr bwMode="auto">
          <a:xfrm>
            <a:off x="2874269" y="281696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55" name="순서도: 연결자 54">
            <a:extLst>
              <a:ext uri="{FF2B5EF4-FFF2-40B4-BE49-F238E27FC236}">
                <a16:creationId xmlns:a16="http://schemas.microsoft.com/office/drawing/2014/main" id="{FBAD135E-030B-41F6-BDE7-C8883DCFF4C6}"/>
              </a:ext>
            </a:extLst>
          </p:cNvPr>
          <p:cNvSpPr/>
          <p:nvPr/>
        </p:nvSpPr>
        <p:spPr bwMode="auto">
          <a:xfrm>
            <a:off x="2104986" y="518454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4</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7" name="직사각형 119">
            <a:extLst>
              <a:ext uri="{FF2B5EF4-FFF2-40B4-BE49-F238E27FC236}">
                <a16:creationId xmlns:a16="http://schemas.microsoft.com/office/drawing/2014/main" id="{7C31E2FB-3048-41AB-88CE-3F76B834B36A}"/>
              </a:ext>
            </a:extLst>
          </p:cNvPr>
          <p:cNvSpPr/>
          <p:nvPr/>
        </p:nvSpPr>
        <p:spPr bwMode="auto">
          <a:xfrm>
            <a:off x="537054" y="1710856"/>
            <a:ext cx="876701" cy="763121"/>
          </a:xfrm>
          <a:prstGeom prst="rect">
            <a:avLst/>
          </a:prstGeom>
          <a:noFill/>
          <a:ln w="9525" cap="flat" cmpd="sng" algn="ctr">
            <a:noFill/>
            <a:prstDash val="solid"/>
            <a:round/>
            <a:headEnd type="none" w="med" len="med"/>
            <a:tailEnd type="none" w="med" len="med"/>
          </a:ln>
          <a:effectLst/>
        </p:spPr>
        <p:txBody>
          <a:bodyPr wrap="none" lIns="0" tIns="0" rIns="0" bIns="0" rtlCol="0" anchor="ctr"/>
          <a:lstStyle/>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A:</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ASP </a:t>
            </a:r>
            <a:r>
              <a:rPr lang="ko-KR" altLang="en-US" sz="700" dirty="0">
                <a:solidFill>
                  <a:prstClr val="black"/>
                </a:solidFill>
                <a:latin typeface="Arial" panose="020B0604020202020204" pitchFamily="34" charset="0"/>
                <a:cs typeface="Arial" panose="020B0604020202020204" pitchFamily="34" charset="0"/>
              </a:rPr>
              <a:t>효과</a:t>
            </a:r>
            <a:endParaRPr lang="en-US" altLang="ko-KR" sz="700" dirty="0">
              <a:solidFill>
                <a:prstClr val="black"/>
              </a:solidFill>
              <a:latin typeface="Arial" panose="020B0604020202020204" pitchFamily="34" charset="0"/>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B: APP </a:t>
            </a:r>
            <a:r>
              <a:rPr lang="ko-KR" altLang="en-US" sz="700" dirty="0">
                <a:solidFill>
                  <a:prstClr val="black"/>
                </a:solidFill>
                <a:latin typeface="Arial" panose="020B0604020202020204" pitchFamily="34" charset="0"/>
                <a:cs typeface="Arial" panose="020B0604020202020204" pitchFamily="34" charset="0"/>
              </a:rPr>
              <a:t>효과</a:t>
            </a:r>
            <a:endParaRPr lang="en-US" altLang="ko-KR" sz="700" dirty="0">
              <a:solidFill>
                <a:prstClr val="black"/>
              </a:solidFill>
              <a:latin typeface="Arial" panose="020B0604020202020204" pitchFamily="34" charset="0"/>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C: </a:t>
            </a:r>
            <a:r>
              <a:rPr lang="ko-KR" altLang="en-US" sz="700" dirty="0">
                <a:solidFill>
                  <a:prstClr val="black"/>
                </a:solidFill>
                <a:latin typeface="Arial" panose="020B0604020202020204" pitchFamily="34" charset="0"/>
                <a:cs typeface="Arial" panose="020B0604020202020204" pitchFamily="34" charset="0"/>
              </a:rPr>
              <a:t>매출 </a:t>
            </a:r>
            <a:r>
              <a:rPr lang="en-US" altLang="ko-KR" sz="700" dirty="0">
                <a:solidFill>
                  <a:prstClr val="black"/>
                </a:solidFill>
                <a:latin typeface="Arial" panose="020B0604020202020204" pitchFamily="34" charset="0"/>
                <a:cs typeface="Arial" panose="020B0604020202020204" pitchFamily="34" charset="0"/>
              </a:rPr>
              <a:t>Mix </a:t>
            </a:r>
            <a:r>
              <a:rPr lang="ko-KR" altLang="en-US" sz="700" dirty="0">
                <a:solidFill>
                  <a:prstClr val="black"/>
                </a:solidFill>
                <a:latin typeface="Arial" panose="020B0604020202020204" pitchFamily="34" charset="0"/>
                <a:cs typeface="Arial" panose="020B0604020202020204" pitchFamily="34" charset="0"/>
              </a:rPr>
              <a:t>변동효과</a:t>
            </a:r>
            <a:endParaRPr lang="en-US" altLang="ko-KR" sz="700" dirty="0">
              <a:solidFill>
                <a:prstClr val="black"/>
              </a:solidFill>
              <a:latin typeface="Arial" panose="020B0604020202020204" pitchFamily="34" charset="0"/>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D:</a:t>
            </a:r>
            <a:r>
              <a:rPr lang="ko-KR" altLang="en-US" sz="700" dirty="0">
                <a:solidFill>
                  <a:prstClr val="black"/>
                </a:solidFill>
                <a:latin typeface="Arial" panose="020B0604020202020204" pitchFamily="34" charset="0"/>
                <a:cs typeface="Arial" panose="020B0604020202020204" pitchFamily="34" charset="0"/>
              </a:rPr>
              <a:t> 재료비 </a:t>
            </a:r>
            <a:r>
              <a:rPr lang="en-US" altLang="ko-KR" sz="700" dirty="0">
                <a:solidFill>
                  <a:prstClr val="black"/>
                </a:solidFill>
                <a:latin typeface="Arial" panose="020B0604020202020204" pitchFamily="34" charset="0"/>
                <a:cs typeface="Arial" panose="020B0604020202020204" pitchFamily="34" charset="0"/>
              </a:rPr>
              <a:t>Mix </a:t>
            </a:r>
            <a:r>
              <a:rPr lang="ko-KR" altLang="en-US" sz="700" dirty="0">
                <a:solidFill>
                  <a:prstClr val="black"/>
                </a:solidFill>
                <a:latin typeface="Arial" panose="020B0604020202020204" pitchFamily="34" charset="0"/>
                <a:cs typeface="Arial" panose="020B0604020202020204" pitchFamily="34" charset="0"/>
              </a:rPr>
              <a:t>변동효과</a:t>
            </a:r>
            <a:endParaRPr lang="en-US" altLang="ko-KR" sz="700" dirty="0">
              <a:solidFill>
                <a:prstClr val="black"/>
              </a:solidFill>
              <a:latin typeface="Arial" panose="020B0604020202020204" pitchFamily="34" charset="0"/>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E: </a:t>
            </a:r>
            <a:r>
              <a:rPr lang="ko-KR" altLang="en-US" sz="700" dirty="0">
                <a:solidFill>
                  <a:prstClr val="black"/>
                </a:solidFill>
                <a:latin typeface="Arial" panose="020B0604020202020204" pitchFamily="34" charset="0"/>
                <a:cs typeface="Arial" panose="020B0604020202020204" pitchFamily="34" charset="0"/>
              </a:rPr>
              <a:t>고정비 변동 효과</a:t>
            </a:r>
            <a:endParaRPr lang="en-US" altLang="ko-KR" sz="700" dirty="0">
              <a:solidFill>
                <a:prstClr val="black"/>
              </a:solidFill>
              <a:latin typeface="Arial" panose="020B0604020202020204" pitchFamily="34" charset="0"/>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F: </a:t>
            </a:r>
            <a:r>
              <a:rPr lang="ko-KR" altLang="en-US" sz="700" dirty="0">
                <a:solidFill>
                  <a:prstClr val="black"/>
                </a:solidFill>
                <a:latin typeface="Arial" panose="020B0604020202020204" pitchFamily="34" charset="0"/>
                <a:cs typeface="Arial" panose="020B0604020202020204" pitchFamily="34" charset="0"/>
              </a:rPr>
              <a:t>고정비 </a:t>
            </a:r>
            <a:r>
              <a:rPr lang="en-US" altLang="ko-KR" sz="700" dirty="0">
                <a:solidFill>
                  <a:prstClr val="black"/>
                </a:solidFill>
                <a:latin typeface="Arial" panose="020B0604020202020204" pitchFamily="34" charset="0"/>
                <a:cs typeface="Arial" panose="020B0604020202020204" pitchFamily="34" charset="0"/>
              </a:rPr>
              <a:t>Leverage </a:t>
            </a:r>
            <a:r>
              <a:rPr lang="ko-KR" altLang="en-US" sz="700" dirty="0">
                <a:solidFill>
                  <a:prstClr val="black"/>
                </a:solidFill>
                <a:latin typeface="Arial" panose="020B0604020202020204" pitchFamily="34" charset="0"/>
                <a:cs typeface="Arial" panose="020B0604020202020204" pitchFamily="34" charset="0"/>
              </a:rPr>
              <a:t>효과</a:t>
            </a:r>
            <a:endParaRPr lang="en-US" altLang="ko-KR" sz="700" dirty="0">
              <a:solidFill>
                <a:prstClr val="black"/>
              </a:solidFill>
              <a:latin typeface="Arial" panose="020B0604020202020204" pitchFamily="34" charset="0"/>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G: </a:t>
            </a:r>
            <a:r>
              <a:rPr lang="ko-KR" altLang="en-US" sz="700" dirty="0">
                <a:solidFill>
                  <a:prstClr val="black"/>
                </a:solidFill>
                <a:latin typeface="Arial" panose="020B0604020202020204" pitchFamily="34" charset="0"/>
                <a:cs typeface="Arial" panose="020B0604020202020204" pitchFamily="34" charset="0"/>
              </a:rPr>
              <a:t>기타</a:t>
            </a:r>
            <a:endParaRPr lang="en-US" altLang="ko-KR" sz="700" dirty="0">
              <a:solidFill>
                <a:prstClr val="black"/>
              </a:solidFill>
              <a:latin typeface="Arial" panose="020B0604020202020204" pitchFamily="34" charset="0"/>
              <a:cs typeface="Arial" panose="020B0604020202020204" pitchFamily="34" charset="0"/>
            </a:endParaRPr>
          </a:p>
        </p:txBody>
      </p:sp>
      <p:sp>
        <p:nvSpPr>
          <p:cNvPr id="39" name="직사각형 38">
            <a:extLst>
              <a:ext uri="{FF2B5EF4-FFF2-40B4-BE49-F238E27FC236}">
                <a16:creationId xmlns:a16="http://schemas.microsoft.com/office/drawing/2014/main" id="{9DE0631C-0C67-464F-ADD0-0248A6E2B7E1}"/>
              </a:ext>
            </a:extLst>
          </p:cNvPr>
          <p:cNvSpPr/>
          <p:nvPr/>
        </p:nvSpPr>
        <p:spPr>
          <a:xfrm>
            <a:off x="5238732" y="2363902"/>
            <a:ext cx="638480" cy="906118"/>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41" name="순서도: 연결자 40">
            <a:extLst>
              <a:ext uri="{FF2B5EF4-FFF2-40B4-BE49-F238E27FC236}">
                <a16:creationId xmlns:a16="http://schemas.microsoft.com/office/drawing/2014/main" id="{47EC570A-6472-45F2-B964-9D0C9F2EADC7}"/>
              </a:ext>
            </a:extLst>
          </p:cNvPr>
          <p:cNvSpPr/>
          <p:nvPr/>
        </p:nvSpPr>
        <p:spPr bwMode="auto">
          <a:xfrm>
            <a:off x="5166731" y="226678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42" name="직사각형 41">
            <a:extLst>
              <a:ext uri="{FF2B5EF4-FFF2-40B4-BE49-F238E27FC236}">
                <a16:creationId xmlns:a16="http://schemas.microsoft.com/office/drawing/2014/main" id="{B7CE07F9-54DB-4BAA-9201-49DB7030C140}"/>
              </a:ext>
            </a:extLst>
          </p:cNvPr>
          <p:cNvSpPr/>
          <p:nvPr/>
        </p:nvSpPr>
        <p:spPr>
          <a:xfrm>
            <a:off x="7036670" y="1624718"/>
            <a:ext cx="573387" cy="668031"/>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48" name="순서도: 연결자 47">
            <a:extLst>
              <a:ext uri="{FF2B5EF4-FFF2-40B4-BE49-F238E27FC236}">
                <a16:creationId xmlns:a16="http://schemas.microsoft.com/office/drawing/2014/main" id="{EF28EE7C-F3EF-4ABB-A692-9866C120EF1D}"/>
              </a:ext>
            </a:extLst>
          </p:cNvPr>
          <p:cNvSpPr/>
          <p:nvPr/>
        </p:nvSpPr>
        <p:spPr bwMode="auto">
          <a:xfrm>
            <a:off x="6939270" y="155020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30" name="제목 2">
            <a:extLst>
              <a:ext uri="{FF2B5EF4-FFF2-40B4-BE49-F238E27FC236}">
                <a16:creationId xmlns:a16="http://schemas.microsoft.com/office/drawing/2014/main" id="{1B024629-4D19-46D5-B230-9DC719924DBF}"/>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Executive Summary</a:t>
            </a:r>
          </a:p>
        </p:txBody>
      </p:sp>
      <p:sp>
        <p:nvSpPr>
          <p:cNvPr id="20" name="직사각형 19">
            <a:extLst>
              <a:ext uri="{FF2B5EF4-FFF2-40B4-BE49-F238E27FC236}">
                <a16:creationId xmlns:a16="http://schemas.microsoft.com/office/drawing/2014/main" id="{4F802A73-729F-4553-9382-4C3DEDAE6E04}"/>
              </a:ext>
            </a:extLst>
          </p:cNvPr>
          <p:cNvSpPr/>
          <p:nvPr/>
        </p:nvSpPr>
        <p:spPr>
          <a:xfrm>
            <a:off x="3562731" y="2182417"/>
            <a:ext cx="573387" cy="1384510"/>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1" name="순서도: 연결자 20">
            <a:extLst>
              <a:ext uri="{FF2B5EF4-FFF2-40B4-BE49-F238E27FC236}">
                <a16:creationId xmlns:a16="http://schemas.microsoft.com/office/drawing/2014/main" id="{BFE0D5D9-20DC-496B-A119-08CABAFE2587}"/>
              </a:ext>
            </a:extLst>
          </p:cNvPr>
          <p:cNvSpPr/>
          <p:nvPr/>
        </p:nvSpPr>
        <p:spPr bwMode="auto">
          <a:xfrm>
            <a:off x="3490730" y="209241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22" name="순서도: 연결자 21">
            <a:extLst>
              <a:ext uri="{FF2B5EF4-FFF2-40B4-BE49-F238E27FC236}">
                <a16:creationId xmlns:a16="http://schemas.microsoft.com/office/drawing/2014/main" id="{467AEA5F-DF8B-4E8D-8B2A-2517F01079D0}"/>
              </a:ext>
            </a:extLst>
          </p:cNvPr>
          <p:cNvSpPr/>
          <p:nvPr/>
        </p:nvSpPr>
        <p:spPr bwMode="auto">
          <a:xfrm>
            <a:off x="2104986" y="448676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3" name="직사각형 119">
            <a:extLst>
              <a:ext uri="{FF2B5EF4-FFF2-40B4-BE49-F238E27FC236}">
                <a16:creationId xmlns:a16="http://schemas.microsoft.com/office/drawing/2014/main" id="{E38F78B6-82D4-48D3-B8A7-D1E7ABC21C4B}"/>
              </a:ext>
            </a:extLst>
          </p:cNvPr>
          <p:cNvSpPr/>
          <p:nvPr/>
        </p:nvSpPr>
        <p:spPr bwMode="auto">
          <a:xfrm>
            <a:off x="4110466" y="3935690"/>
            <a:ext cx="876701" cy="123912"/>
          </a:xfrm>
          <a:prstGeom prst="rect">
            <a:avLst/>
          </a:prstGeom>
          <a:noFill/>
          <a:ln w="9525" cap="flat" cmpd="sng" algn="ctr">
            <a:noFill/>
            <a:prstDash val="solid"/>
            <a:round/>
            <a:headEnd type="none" w="med" len="med"/>
            <a:tailEnd type="none" w="med" len="med"/>
          </a:ln>
          <a:effectLst/>
        </p:spPr>
        <p:txBody>
          <a:bodyPr wrap="none" lIns="0" tIns="0" rIns="0" bIns="0" rtlCol="0" anchor="ctr"/>
          <a:lstStyle/>
          <a:p>
            <a:pPr defTabSz="826710">
              <a:buClr>
                <a:srgbClr val="99CC00"/>
              </a:buClr>
              <a:tabLst>
                <a:tab pos="241125" algn="l"/>
              </a:tabLst>
            </a:pPr>
            <a:endParaRPr lang="en-US" altLang="ko-KR" sz="700" dirty="0">
              <a:solidFill>
                <a:prstClr val="black"/>
              </a:solidFill>
              <a:latin typeface="Arial" panose="020B0604020202020204" pitchFamily="34" charset="0"/>
              <a:cs typeface="Arial" panose="020B0604020202020204" pitchFamily="34" charset="0"/>
            </a:endParaRPr>
          </a:p>
        </p:txBody>
      </p:sp>
      <p:sp>
        <p:nvSpPr>
          <p:cNvPr id="25" name="직사각형 119">
            <a:extLst>
              <a:ext uri="{FF2B5EF4-FFF2-40B4-BE49-F238E27FC236}">
                <a16:creationId xmlns:a16="http://schemas.microsoft.com/office/drawing/2014/main" id="{3110B216-FB40-4A94-A68E-EC7F8B50210A}"/>
              </a:ext>
            </a:extLst>
          </p:cNvPr>
          <p:cNvSpPr/>
          <p:nvPr/>
        </p:nvSpPr>
        <p:spPr bwMode="auto">
          <a:xfrm>
            <a:off x="2173128" y="3906720"/>
            <a:ext cx="4069382" cy="213285"/>
          </a:xfrm>
          <a:prstGeom prst="rect">
            <a:avLst/>
          </a:prstGeom>
          <a:noFill/>
          <a:ln w="9525" cap="flat" cmpd="sng" algn="ctr">
            <a:noFill/>
            <a:prstDash val="solid"/>
            <a:round/>
            <a:headEnd type="none" w="med" len="med"/>
            <a:tailEnd type="none" w="med" len="med"/>
          </a:ln>
          <a:effectLst/>
        </p:spPr>
        <p:txBody>
          <a:bodyPr lIns="0" tIns="0" rIns="0" bIns="0" rtlCol="0" anchor="ct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28" name="직사각형 27">
            <a:extLst>
              <a:ext uri="{FF2B5EF4-FFF2-40B4-BE49-F238E27FC236}">
                <a16:creationId xmlns:a16="http://schemas.microsoft.com/office/drawing/2014/main" id="{E02126A2-422D-43A3-8025-64FB14532638}"/>
              </a:ext>
            </a:extLst>
          </p:cNvPr>
          <p:cNvSpPr/>
          <p:nvPr/>
        </p:nvSpPr>
        <p:spPr>
          <a:xfrm>
            <a:off x="5877212" y="1990417"/>
            <a:ext cx="575376" cy="668031"/>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9" name="순서도: 연결자 28">
            <a:extLst>
              <a:ext uri="{FF2B5EF4-FFF2-40B4-BE49-F238E27FC236}">
                <a16:creationId xmlns:a16="http://schemas.microsoft.com/office/drawing/2014/main" id="{2963FE50-F4E9-4708-B92B-54880A734739}"/>
              </a:ext>
            </a:extLst>
          </p:cNvPr>
          <p:cNvSpPr/>
          <p:nvPr/>
        </p:nvSpPr>
        <p:spPr bwMode="auto">
          <a:xfrm>
            <a:off x="5787995" y="191590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34" name="직사각형 33">
            <a:extLst>
              <a:ext uri="{FF2B5EF4-FFF2-40B4-BE49-F238E27FC236}">
                <a16:creationId xmlns:a16="http://schemas.microsoft.com/office/drawing/2014/main" id="{5D5AB53C-38EE-45D4-B6B3-79EE186EFB60}"/>
              </a:ext>
            </a:extLst>
          </p:cNvPr>
          <p:cNvSpPr/>
          <p:nvPr/>
        </p:nvSpPr>
        <p:spPr>
          <a:xfrm>
            <a:off x="8174477" y="1782301"/>
            <a:ext cx="611383" cy="668031"/>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36" name="순서도: 연결자 35">
            <a:extLst>
              <a:ext uri="{FF2B5EF4-FFF2-40B4-BE49-F238E27FC236}">
                <a16:creationId xmlns:a16="http://schemas.microsoft.com/office/drawing/2014/main" id="{E86439A9-5DDF-46C4-ABB6-7280DF92812E}"/>
              </a:ext>
            </a:extLst>
          </p:cNvPr>
          <p:cNvSpPr/>
          <p:nvPr/>
        </p:nvSpPr>
        <p:spPr bwMode="auto">
          <a:xfrm>
            <a:off x="8077077" y="170778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37" name="순서도: 연결자 36">
            <a:extLst>
              <a:ext uri="{FF2B5EF4-FFF2-40B4-BE49-F238E27FC236}">
                <a16:creationId xmlns:a16="http://schemas.microsoft.com/office/drawing/2014/main" id="{73A1165A-2655-4D80-9558-F5AE217E44F6}"/>
              </a:ext>
            </a:extLst>
          </p:cNvPr>
          <p:cNvSpPr/>
          <p:nvPr/>
        </p:nvSpPr>
        <p:spPr bwMode="auto">
          <a:xfrm>
            <a:off x="1980194" y="570806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5</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38" name="순서도: 연결자 37">
            <a:extLst>
              <a:ext uri="{FF2B5EF4-FFF2-40B4-BE49-F238E27FC236}">
                <a16:creationId xmlns:a16="http://schemas.microsoft.com/office/drawing/2014/main" id="{8984EBAD-E049-421B-A419-405854F885E5}"/>
              </a:ext>
            </a:extLst>
          </p:cNvPr>
          <p:cNvSpPr/>
          <p:nvPr/>
        </p:nvSpPr>
        <p:spPr bwMode="auto">
          <a:xfrm>
            <a:off x="2104986" y="570806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6</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518511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435488547"/>
              </p:ext>
            </p:extLst>
          </p:nvPr>
        </p:nvGraphicFramePr>
        <p:xfrm>
          <a:off x="4326288" y="1876892"/>
          <a:ext cx="4483355" cy="2664152"/>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dirty="0">
                          <a:solidFill>
                            <a:schemeClr val="accent3"/>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0" kern="1200" dirty="0">
                          <a:solidFill>
                            <a:schemeClr val="tx1"/>
                          </a:solidFill>
                          <a:latin typeface="Arial" panose="020B0604020202020204" pitchFamily="34" charset="0"/>
                          <a:ea typeface="+mj-ea"/>
                          <a:cs typeface="Arial" panose="020B0604020202020204" pitchFamily="34" charset="0"/>
                        </a:rPr>
                        <a:t>Understanding of Target</a:t>
                      </a:r>
                      <a:endParaRPr lang="en-GB" sz="1100" b="0" kern="1200" dirty="0">
                        <a:solidFill>
                          <a:schemeClr val="tx1"/>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kern="1200" dirty="0">
                          <a:solidFill>
                            <a:schemeClr val="tx1"/>
                          </a:solidFill>
                          <a:latin typeface="Arial" panose="020B0604020202020204" pitchFamily="34" charset="0"/>
                          <a:ea typeface="+mj-ea"/>
                          <a:cs typeface="Arial" panose="020B0604020202020204" pitchFamily="34" charset="0"/>
                        </a:rPr>
                        <a:t>2</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dirty="0">
                          <a:solidFill>
                            <a:schemeClr val="accent1">
                              <a:lumMod val="40000"/>
                              <a:lumOff val="60000"/>
                            </a:schemeClr>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j-ea"/>
                          <a:cs typeface="Arial" panose="020B0604020202020204" pitchFamily="34" charset="0"/>
                        </a:rPr>
                        <a:t>Executive Summary</a:t>
                      </a:r>
                      <a:endParaRPr lang="en-GB" sz="1100" b="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dirty="0">
                          <a:solidFill>
                            <a:schemeClr val="bg1">
                              <a:lumMod val="65000"/>
                            </a:schemeClr>
                          </a:solidFill>
                          <a:latin typeface="Arial" panose="020B0604020202020204" pitchFamily="34" charset="0"/>
                          <a:ea typeface="+mj-ea"/>
                          <a:cs typeface="Arial" panose="020B0604020202020204" pitchFamily="34" charset="0"/>
                        </a:rPr>
                        <a:t>8</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dirty="0">
                          <a:solidFill>
                            <a:schemeClr val="accent1">
                              <a:lumMod val="40000"/>
                              <a:lumOff val="60000"/>
                            </a:schemeClr>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j-ea"/>
                          <a:cs typeface="Arial" panose="020B0604020202020204" pitchFamily="34" charset="0"/>
                        </a:rPr>
                        <a:t>Supporting Analysis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dirty="0">
                          <a:solidFill>
                            <a:schemeClr val="bg1">
                              <a:lumMod val="65000"/>
                            </a:schemeClr>
                          </a:solidFill>
                          <a:latin typeface="Arial" panose="020B0604020202020204" pitchFamily="34" charset="0"/>
                          <a:ea typeface="+mj-ea"/>
                          <a:cs typeface="Arial" panose="020B0604020202020204" pitchFamily="34" charset="0"/>
                        </a:rPr>
                        <a:t>23</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dirty="0">
                          <a:solidFill>
                            <a:schemeClr val="accent1">
                              <a:lumMod val="40000"/>
                              <a:lumOff val="60000"/>
                            </a:schemeClr>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n-ea"/>
                          <a:cs typeface="Arial" panose="020B0604020202020204" pitchFamily="34" charset="0"/>
                        </a:rPr>
                        <a:t>Appendices</a:t>
                      </a:r>
                      <a:endParaRPr lang="en-US" sz="1100" b="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altLang="ko-KR" sz="1100" b="0" dirty="0">
                          <a:solidFill>
                            <a:schemeClr val="bg1">
                              <a:lumMod val="65000"/>
                            </a:schemeClr>
                          </a:solidFill>
                          <a:latin typeface="Arial" panose="020B0604020202020204" pitchFamily="34" charset="0"/>
                          <a:ea typeface="+mj-ea"/>
                          <a:cs typeface="Arial" panose="020B0604020202020204" pitchFamily="34" charset="0"/>
                        </a:rPr>
                        <a:t>47</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430561"/>
                  </a:ext>
                </a:extLst>
              </a:tr>
            </a:tbl>
          </a:graphicData>
        </a:graphic>
      </p:graphicFrame>
    </p:spTree>
    <p:extLst>
      <p:ext uri="{BB962C8B-B14F-4D97-AF65-F5344CB8AC3E}">
        <p14:creationId xmlns:p14="http://schemas.microsoft.com/office/powerpoint/2010/main" val="175250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1878769742"/>
              </p:ext>
            </p:extLst>
          </p:nvPr>
        </p:nvGraphicFramePr>
        <p:xfrm>
          <a:off x="468001" y="1191600"/>
          <a:ext cx="9038334" cy="5082881"/>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Operating Results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Cash Flow Overview</a:t>
                      </a:r>
                    </a:p>
                    <a:p>
                      <a:pPr marL="271463"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 사업부는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개월간 영업현금흐름으로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억원의 현금을 창출하였으며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투자현금흐름으로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지출 및 재무현금흐름으로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억원을 수취함에 따라 총 현금흐름은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억원을 기록하였음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영업활동 현금흐름</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 사업부는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년간 매출을 통해 총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581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억원을 수취하였음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현금 지출은 원재료비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급여</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퇴직급여가 대부분을 차지하고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해당 비용의 지출금액은 각각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89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40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억원으로 총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548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수준임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기타 제조경비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및 영업비용</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이자수익</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비용 등의 수취와 지급으로 인하여 발생한 현금흐름이 총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(-)24.9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수준이며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모든 지출을 고려하였을 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 기간동안 영업으로 인한 순 현금유입은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수준임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투자활동 현금흐름</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 사업부는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년간 유형자산 취득</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처분 등으로 인하여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(-)14.8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억원의 현금이 유출되었으며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보증금의 경우 임대조건 등의 변경으로 인하여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억원의 현금이 유입되었음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이에 따라 투자활동으로 인하여 변동한 현금흐름은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재무활동 현금흐름</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 사업부의 차입금은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이후 지속적으로 변동하고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 기간동안 차입금 변동으로 인하여 발생한 현금흐름은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수준임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또한 차입금 차입시에는 본지사채무를 즉시 상환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차입금 상환시에는 본지사채무를 발생시켜 상환자금을 조달하는 방식으로 자금을 관리하고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이에 따라 발생한 현금흐름은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12.4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a:t>
                      </a:r>
                      <a:r>
                        <a:rPr kumimoji="0" lang="en-US" altLang="ko-KR" sz="900" b="0" i="0" u="none" strike="noStrike" kern="1200" cap="none" spc="0" normalizeH="0" baseline="3000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으로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총 재무활동현금흐름은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mc:AlternateContent xmlns:mc="http://schemas.openxmlformats.org/markup-compatibility/2006" xmlns:cx1="http://schemas.microsoft.com/office/drawing/2015/9/8/chartex">
        <mc:Choice Requires="cx1">
          <p:graphicFrame>
            <p:nvGraphicFramePr>
              <p:cNvPr id="19" name="차트 18">
                <a:extLst>
                  <a:ext uri="{FF2B5EF4-FFF2-40B4-BE49-F238E27FC236}">
                    <a16:creationId xmlns:a16="http://schemas.microsoft.com/office/drawing/2014/main" id="{1EFB5655-805D-4C17-860F-6F155C8B2F81}"/>
                  </a:ext>
                </a:extLst>
              </p:cNvPr>
              <p:cNvGraphicFramePr/>
              <p:nvPr>
                <p:extLst>
                  <p:ext uri="{D42A27DB-BD31-4B8C-83A1-F6EECF244321}">
                    <p14:modId xmlns:p14="http://schemas.microsoft.com/office/powerpoint/2010/main" val="4079991154"/>
                  </p:ext>
                </p:extLst>
              </p:nvPr>
            </p:nvGraphicFramePr>
            <p:xfrm>
              <a:off x="2046156" y="1528998"/>
              <a:ext cx="7460179" cy="1885291"/>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9" name="차트 18">
                <a:extLst>
                  <a:ext uri="{FF2B5EF4-FFF2-40B4-BE49-F238E27FC236}">
                    <a16:creationId xmlns:a16="http://schemas.microsoft.com/office/drawing/2014/main" id="{1EFB5655-805D-4C17-860F-6F155C8B2F81}"/>
                  </a:ext>
                </a:extLst>
              </p:cNvPr>
              <p:cNvPicPr>
                <a:picLocks noGrp="1" noRot="1" noChangeAspect="1" noMove="1" noResize="1" noEditPoints="1" noAdjustHandles="1" noChangeArrowheads="1" noChangeShapeType="1"/>
              </p:cNvPicPr>
              <p:nvPr/>
            </p:nvPicPr>
            <p:blipFill>
              <a:blip r:embed="rId4"/>
              <a:stretch>
                <a:fillRect/>
              </a:stretch>
            </p:blipFill>
            <p:spPr>
              <a:xfrm>
                <a:off x="2046156" y="1528998"/>
                <a:ext cx="7460179" cy="1885291"/>
              </a:xfrm>
              <a:prstGeom prst="rect">
                <a:avLst/>
              </a:prstGeom>
            </p:spPr>
          </p:pic>
        </mc:Fallback>
      </mc:AlternateContent>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Operating Results (1/3)</a:t>
            </a:r>
          </a:p>
        </p:txBody>
      </p:sp>
      <p:sp>
        <p:nvSpPr>
          <p:cNvPr id="20" name="TextBox 19">
            <a:extLst>
              <a:ext uri="{FF2B5EF4-FFF2-40B4-BE49-F238E27FC236}">
                <a16:creationId xmlns:a16="http://schemas.microsoft.com/office/drawing/2014/main" id="{739BEF9A-56B0-4CEE-B57E-027E2E021F28}"/>
              </a:ext>
            </a:extLst>
          </p:cNvPr>
          <p:cNvSpPr txBox="1"/>
          <p:nvPr/>
        </p:nvSpPr>
        <p:spPr>
          <a:xfrm>
            <a:off x="3231755" y="3558611"/>
            <a:ext cx="1606127" cy="123111"/>
          </a:xfrm>
          <a:prstGeom prst="rect">
            <a:avLst/>
          </a:prstGeom>
          <a:noFill/>
        </p:spPr>
        <p:txBody>
          <a:bodyPr wrap="square" lIns="36000" tIns="0" rIns="36000" bIns="0" rtlCol="0" anchor="ctr">
            <a:spAutoFit/>
          </a:bodyPr>
          <a:lstStyle/>
          <a:p>
            <a:pPr algn="ctr"/>
            <a:r>
              <a:rPr lang="en-US" altLang="ko-KR" sz="800" dirty="0">
                <a:solidFill>
                  <a:srgbClr val="00338D"/>
                </a:solidFill>
                <a:latin typeface="Arial" panose="020B0604020202020204" pitchFamily="34" charset="0"/>
                <a:cs typeface="Arial" panose="020B0604020202020204" pitchFamily="34" charset="0"/>
              </a:rPr>
              <a:t>Total Operating CF: 793</a:t>
            </a:r>
            <a:endParaRPr lang="ko-KR" altLang="en-US" sz="800" dirty="0">
              <a:solidFill>
                <a:srgbClr val="00338D"/>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73082001-B73F-4263-B747-11991C7970A9}"/>
              </a:ext>
            </a:extLst>
          </p:cNvPr>
          <p:cNvSpPr txBox="1"/>
          <p:nvPr/>
        </p:nvSpPr>
        <p:spPr>
          <a:xfrm>
            <a:off x="6353129" y="3558611"/>
            <a:ext cx="1258000" cy="123111"/>
          </a:xfrm>
          <a:prstGeom prst="rect">
            <a:avLst/>
          </a:prstGeom>
          <a:solidFill>
            <a:schemeClr val="bg1"/>
          </a:solidFill>
        </p:spPr>
        <p:txBody>
          <a:bodyPr wrap="square" lIns="36000" tIns="0" rIns="36000" bIns="0" rtlCol="0" anchor="ctr">
            <a:spAutoFit/>
          </a:bodyPr>
          <a:lstStyle/>
          <a:p>
            <a:pPr algn="ctr"/>
            <a:r>
              <a:rPr lang="en-US" altLang="ko-KR" sz="800" dirty="0">
                <a:solidFill>
                  <a:srgbClr val="0091DA"/>
                </a:solidFill>
                <a:latin typeface="Arial" panose="020B0604020202020204" pitchFamily="34" charset="0"/>
                <a:cs typeface="Arial" panose="020B0604020202020204" pitchFamily="34" charset="0"/>
              </a:rPr>
              <a:t>Total Investing CF: (1,400)</a:t>
            </a:r>
            <a:endParaRPr lang="ko-KR" altLang="en-US" sz="800" dirty="0">
              <a:solidFill>
                <a:srgbClr val="0091DA"/>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1B28D56F-14AB-4990-897A-C2B5A771A939}"/>
              </a:ext>
            </a:extLst>
          </p:cNvPr>
          <p:cNvSpPr txBox="1"/>
          <p:nvPr/>
        </p:nvSpPr>
        <p:spPr>
          <a:xfrm>
            <a:off x="7789863" y="3558611"/>
            <a:ext cx="1358813" cy="123111"/>
          </a:xfrm>
          <a:prstGeom prst="rect">
            <a:avLst/>
          </a:prstGeom>
          <a:solidFill>
            <a:schemeClr val="bg1"/>
          </a:solidFill>
        </p:spPr>
        <p:txBody>
          <a:bodyPr wrap="square" lIns="36000" tIns="0" rIns="36000" bIns="0" rtlCol="0" anchor="ctr">
            <a:spAutoFit/>
          </a:bodyPr>
          <a:lstStyle/>
          <a:p>
            <a:pPr algn="ctr"/>
            <a:r>
              <a:rPr lang="en-US" altLang="ko-KR" sz="800" dirty="0">
                <a:solidFill>
                  <a:srgbClr val="00A3A1"/>
                </a:solidFill>
                <a:latin typeface="Arial" panose="020B0604020202020204" pitchFamily="34" charset="0"/>
                <a:cs typeface="Arial" panose="020B0604020202020204" pitchFamily="34" charset="0"/>
              </a:rPr>
              <a:t>Total Financing CF: 523</a:t>
            </a:r>
            <a:endParaRPr lang="ko-KR" altLang="en-US" sz="800" dirty="0">
              <a:solidFill>
                <a:srgbClr val="00A3A1"/>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D0733C12-6BED-44CE-8E70-4686E4955C3C}"/>
              </a:ext>
            </a:extLst>
          </p:cNvPr>
          <p:cNvSpPr txBox="1"/>
          <p:nvPr/>
        </p:nvSpPr>
        <p:spPr>
          <a:xfrm>
            <a:off x="549811" y="1771451"/>
            <a:ext cx="918924" cy="1615827"/>
          </a:xfrm>
          <a:prstGeom prst="rect">
            <a:avLst/>
          </a:prstGeom>
          <a:noFill/>
        </p:spPr>
        <p:txBody>
          <a:bodyPr wrap="square" lIns="0" tIns="0" rIns="0" bIns="0" rtlCol="0">
            <a:spAutoFit/>
          </a:bodyPr>
          <a:lstStyle/>
          <a:p>
            <a:r>
              <a:rPr lang="en-US" altLang="ko-KR" sz="700" dirty="0">
                <a:latin typeface="Arial" panose="020B0604020202020204" pitchFamily="34" charset="0"/>
                <a:ea typeface="+mj-ea"/>
                <a:cs typeface="Arial" panose="020B0604020202020204" pitchFamily="34" charset="0"/>
              </a:rPr>
              <a:t>A: </a:t>
            </a:r>
            <a:r>
              <a:rPr lang="ko-KR" altLang="en-US" sz="700" dirty="0">
                <a:latin typeface="Arial" panose="020B0604020202020204" pitchFamily="34" charset="0"/>
                <a:ea typeface="+mj-ea"/>
                <a:cs typeface="Arial" panose="020B0604020202020204" pitchFamily="34" charset="0"/>
              </a:rPr>
              <a:t>매출 현금 유입</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ea typeface="+mj-ea"/>
                <a:cs typeface="Arial" panose="020B0604020202020204" pitchFamily="34" charset="0"/>
              </a:rPr>
              <a:t>B: </a:t>
            </a:r>
            <a:r>
              <a:rPr lang="ko-KR" altLang="en-US" sz="700" dirty="0">
                <a:latin typeface="Arial" panose="020B0604020202020204" pitchFamily="34" charset="0"/>
                <a:ea typeface="+mj-ea"/>
                <a:cs typeface="Arial" panose="020B0604020202020204" pitchFamily="34" charset="0"/>
              </a:rPr>
              <a:t>원재료 매입</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ea typeface="+mj-ea"/>
                <a:cs typeface="Arial" panose="020B0604020202020204" pitchFamily="34" charset="0"/>
              </a:rPr>
              <a:t>C: </a:t>
            </a:r>
            <a:r>
              <a:rPr lang="ko-KR" altLang="en-US" sz="700" dirty="0">
                <a:latin typeface="Arial" panose="020B0604020202020204" pitchFamily="34" charset="0"/>
                <a:ea typeface="+mj-ea"/>
                <a:cs typeface="Arial" panose="020B0604020202020204" pitchFamily="34" charset="0"/>
              </a:rPr>
              <a:t>급여</a:t>
            </a:r>
            <a:r>
              <a:rPr lang="en-US" altLang="ko-KR" sz="700" dirty="0">
                <a:latin typeface="Arial" panose="020B0604020202020204" pitchFamily="34" charset="0"/>
                <a:ea typeface="+mj-ea"/>
                <a:cs typeface="Arial" panose="020B0604020202020204" pitchFamily="34" charset="0"/>
              </a:rPr>
              <a:t>/</a:t>
            </a:r>
            <a:r>
              <a:rPr lang="ko-KR" altLang="en-US" sz="700" dirty="0">
                <a:latin typeface="Arial" panose="020B0604020202020204" pitchFamily="34" charset="0"/>
                <a:ea typeface="+mj-ea"/>
                <a:cs typeface="Arial" panose="020B0604020202020204" pitchFamily="34" charset="0"/>
              </a:rPr>
              <a:t>퇴직급여 지급</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ea typeface="+mj-ea"/>
                <a:cs typeface="Arial" panose="020B0604020202020204" pitchFamily="34" charset="0"/>
              </a:rPr>
              <a:t>D: </a:t>
            </a:r>
            <a:r>
              <a:rPr lang="ko-KR" altLang="en-US" sz="700" dirty="0">
                <a:latin typeface="Arial" panose="020B0604020202020204" pitchFamily="34" charset="0"/>
                <a:ea typeface="+mj-ea"/>
                <a:cs typeface="Arial" panose="020B0604020202020204" pitchFamily="34" charset="0"/>
              </a:rPr>
              <a:t>기타 제조경비 지급</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ea typeface="+mj-ea"/>
                <a:cs typeface="Arial" panose="020B0604020202020204" pitchFamily="34" charset="0"/>
              </a:rPr>
              <a:t>E: </a:t>
            </a:r>
            <a:r>
              <a:rPr lang="ko-KR" altLang="en-US" sz="700" dirty="0">
                <a:latin typeface="Arial" panose="020B0604020202020204" pitchFamily="34" charset="0"/>
                <a:ea typeface="+mj-ea"/>
                <a:cs typeface="Arial" panose="020B0604020202020204" pitchFamily="34" charset="0"/>
              </a:rPr>
              <a:t>법인세납부 등</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cs typeface="Arial" panose="020B0604020202020204" pitchFamily="34" charset="0"/>
              </a:rPr>
              <a:t>F:</a:t>
            </a:r>
            <a:r>
              <a:rPr lang="ko-KR" altLang="en-US" sz="700" dirty="0">
                <a:latin typeface="Arial" panose="020B0604020202020204" pitchFamily="34" charset="0"/>
                <a:cs typeface="Arial" panose="020B0604020202020204" pitchFamily="34" charset="0"/>
              </a:rPr>
              <a:t>기타영업비용 지급</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G: </a:t>
            </a:r>
            <a:r>
              <a:rPr lang="ko-KR" altLang="en-US" sz="700" dirty="0">
                <a:latin typeface="Arial" panose="020B0604020202020204" pitchFamily="34" charset="0"/>
                <a:cs typeface="Arial" panose="020B0604020202020204" pitchFamily="34" charset="0"/>
              </a:rPr>
              <a:t>이자수익 수취</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H: </a:t>
            </a:r>
            <a:r>
              <a:rPr lang="ko-KR" altLang="en-US" sz="700" dirty="0">
                <a:latin typeface="Arial" panose="020B0604020202020204" pitchFamily="34" charset="0"/>
                <a:cs typeface="Arial" panose="020B0604020202020204" pitchFamily="34" charset="0"/>
              </a:rPr>
              <a:t>이자비용 지급</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I: </a:t>
            </a:r>
            <a:r>
              <a:rPr lang="ko-KR" altLang="en-US" sz="700" dirty="0">
                <a:latin typeface="Arial" panose="020B0604020202020204" pitchFamily="34" charset="0"/>
                <a:cs typeface="Arial" panose="020B0604020202020204" pitchFamily="34" charset="0"/>
              </a:rPr>
              <a:t>기타 영업</a:t>
            </a:r>
            <a:r>
              <a:rPr lang="en-US" altLang="ko-KR" sz="700" dirty="0">
                <a:latin typeface="Arial" panose="020B0604020202020204" pitchFamily="34" charset="0"/>
                <a:cs typeface="Arial" panose="020B0604020202020204" pitchFamily="34" charset="0"/>
              </a:rPr>
              <a:t>CF</a:t>
            </a:r>
          </a:p>
          <a:p>
            <a:r>
              <a:rPr lang="en-US" altLang="ko-KR" sz="700" dirty="0">
                <a:latin typeface="Arial" panose="020B0604020202020204" pitchFamily="34" charset="0"/>
                <a:cs typeface="Arial" panose="020B0604020202020204" pitchFamily="34" charset="0"/>
              </a:rPr>
              <a:t>J: </a:t>
            </a:r>
            <a:r>
              <a:rPr lang="ko-KR" altLang="en-US" sz="700" dirty="0">
                <a:latin typeface="Arial" panose="020B0604020202020204" pitchFamily="34" charset="0"/>
                <a:cs typeface="Arial" panose="020B0604020202020204" pitchFamily="34" charset="0"/>
              </a:rPr>
              <a:t>유형자산 취득</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K: </a:t>
            </a:r>
            <a:r>
              <a:rPr lang="ko-KR" altLang="en-US" sz="700" dirty="0">
                <a:latin typeface="Arial" panose="020B0604020202020204" pitchFamily="34" charset="0"/>
                <a:cs typeface="Arial" panose="020B0604020202020204" pitchFamily="34" charset="0"/>
              </a:rPr>
              <a:t>유형자산 처분</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L: </a:t>
            </a:r>
            <a:r>
              <a:rPr lang="ko-KR" altLang="en-US" sz="700" dirty="0">
                <a:latin typeface="Arial" panose="020B0604020202020204" pitchFamily="34" charset="0"/>
                <a:cs typeface="Arial" panose="020B0604020202020204" pitchFamily="34" charset="0"/>
              </a:rPr>
              <a:t>보증금 변동</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M: </a:t>
            </a:r>
            <a:r>
              <a:rPr lang="ko-KR" altLang="en-US" sz="700" dirty="0">
                <a:latin typeface="Arial" panose="020B0604020202020204" pitchFamily="34" charset="0"/>
                <a:cs typeface="Arial" panose="020B0604020202020204" pitchFamily="34" charset="0"/>
              </a:rPr>
              <a:t>차입금 상환</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 </a:t>
            </a:r>
            <a:r>
              <a:rPr lang="ko-KR" altLang="en-US" sz="700" dirty="0">
                <a:latin typeface="Arial" panose="020B0604020202020204" pitchFamily="34" charset="0"/>
                <a:cs typeface="Arial" panose="020B0604020202020204" pitchFamily="34" charset="0"/>
              </a:rPr>
              <a:t>차입금 차입</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O: </a:t>
            </a:r>
            <a:r>
              <a:rPr lang="ko-KR" altLang="en-US" sz="700" dirty="0" err="1">
                <a:latin typeface="Arial" panose="020B0604020202020204" pitchFamily="34" charset="0"/>
                <a:cs typeface="Arial" panose="020B0604020202020204" pitchFamily="34" charset="0"/>
              </a:rPr>
              <a:t>본지사</a:t>
            </a:r>
            <a:r>
              <a:rPr lang="ko-KR" altLang="en-US" sz="700" dirty="0">
                <a:latin typeface="Arial" panose="020B0604020202020204" pitchFamily="34" charset="0"/>
                <a:cs typeface="Arial" panose="020B0604020202020204" pitchFamily="34" charset="0"/>
              </a:rPr>
              <a:t> </a:t>
            </a:r>
            <a:r>
              <a:rPr lang="ko-KR" altLang="en-US" sz="700" dirty="0" err="1">
                <a:latin typeface="Arial" panose="020B0604020202020204" pitchFamily="34" charset="0"/>
                <a:cs typeface="Arial" panose="020B0604020202020204" pitchFamily="34" charset="0"/>
              </a:rPr>
              <a:t>전도금</a:t>
            </a:r>
            <a:endParaRPr lang="en-US" altLang="ko-KR" sz="700" dirty="0">
              <a:latin typeface="Arial" panose="020B0604020202020204" pitchFamily="34" charset="0"/>
              <a:cs typeface="Arial" panose="020B0604020202020204" pitchFamily="34" charset="0"/>
            </a:endParaRPr>
          </a:p>
        </p:txBody>
      </p:sp>
      <p:sp>
        <p:nvSpPr>
          <p:cNvPr id="27" name="직사각형 119">
            <a:extLst>
              <a:ext uri="{FF2B5EF4-FFF2-40B4-BE49-F238E27FC236}">
                <a16:creationId xmlns:a16="http://schemas.microsoft.com/office/drawing/2014/main" id="{919705B1-2CA2-4714-B8D3-FB75761DBD2E}"/>
              </a:ext>
            </a:extLst>
          </p:cNvPr>
          <p:cNvSpPr/>
          <p:nvPr/>
        </p:nvSpPr>
        <p:spPr bwMode="auto">
          <a:xfrm>
            <a:off x="2071942" y="3422771"/>
            <a:ext cx="3925754" cy="940400"/>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ko-KR" altLang="en-US" sz="700" dirty="0">
                <a:solidFill>
                  <a:prstClr val="black"/>
                </a:solidFill>
                <a:latin typeface="Arial" panose="020B0604020202020204" pitchFamily="34" charset="0"/>
                <a:ea typeface="+mj-ea"/>
                <a:cs typeface="Arial" panose="020B0604020202020204" pitchFamily="34" charset="0"/>
              </a:rPr>
              <a:t>단위</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백만원 </a:t>
            </a:r>
            <a:r>
              <a:rPr lang="en-US" altLang="ko-KR" sz="700" dirty="0">
                <a:solidFill>
                  <a:prstClr val="black"/>
                </a:solidFill>
                <a:latin typeface="Arial" panose="020B0604020202020204" pitchFamily="34" charset="0"/>
                <a:ea typeface="+mj-ea"/>
                <a:cs typeface="Arial" panose="020B0604020202020204" pitchFamily="34" charset="0"/>
              </a:rPr>
              <a:t>/ 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a:t>
            </a:r>
            <a:r>
              <a:rPr lang="ko-KR" altLang="en-US" sz="700" dirty="0">
                <a:solidFill>
                  <a:prstClr val="black"/>
                </a:solidFill>
                <a:latin typeface="Arial" panose="020B0604020202020204" pitchFamily="34" charset="0"/>
                <a:ea typeface="+mj-ea"/>
                <a:cs typeface="Arial" panose="020B0604020202020204" pitchFamily="34" charset="0"/>
              </a:rPr>
              <a:t>대상 사업부에 따르면 각 활동에 따른 </a:t>
            </a:r>
            <a:r>
              <a:rPr lang="ko-KR" altLang="en-US" sz="700" dirty="0" err="1">
                <a:solidFill>
                  <a:prstClr val="black"/>
                </a:solidFill>
                <a:latin typeface="Arial" panose="020B0604020202020204" pitchFamily="34" charset="0"/>
                <a:ea typeface="+mj-ea"/>
                <a:cs typeface="Arial" panose="020B0604020202020204" pitchFamily="34" charset="0"/>
              </a:rPr>
              <a:t>계정별</a:t>
            </a:r>
            <a:r>
              <a:rPr lang="ko-KR" altLang="en-US" sz="700" dirty="0">
                <a:solidFill>
                  <a:prstClr val="black"/>
                </a:solidFill>
                <a:latin typeface="Arial" panose="020B0604020202020204" pitchFamily="34" charset="0"/>
                <a:ea typeface="+mj-ea"/>
                <a:cs typeface="Arial" panose="020B0604020202020204" pitchFamily="34" charset="0"/>
              </a:rPr>
              <a:t> 잔액이 직접적으로 추적되지 않는 것으로 파악되어</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본지사채무 발생 시 발생한 거래 성격별로 </a:t>
            </a:r>
            <a:r>
              <a:rPr lang="en-US" altLang="ko-KR" sz="700" dirty="0">
                <a:solidFill>
                  <a:prstClr val="black"/>
                </a:solidFill>
                <a:latin typeface="Arial" panose="020B0604020202020204" pitchFamily="34" charset="0"/>
                <a:ea typeface="+mj-ea"/>
                <a:cs typeface="Arial" panose="020B0604020202020204" pitchFamily="34" charset="0"/>
              </a:rPr>
              <a:t>CF</a:t>
            </a:r>
            <a:r>
              <a:rPr lang="ko-KR" altLang="en-US" sz="700" dirty="0">
                <a:solidFill>
                  <a:prstClr val="black"/>
                </a:solidFill>
                <a:latin typeface="Arial" panose="020B0604020202020204" pitchFamily="34" charset="0"/>
                <a:ea typeface="+mj-ea"/>
                <a:cs typeface="Arial" panose="020B0604020202020204" pitchFamily="34" charset="0"/>
              </a:rPr>
              <a:t>를 분류 후 상환 시에는 선입선출법으로 상환하였다고 가정하였음</a:t>
            </a:r>
            <a:endParaRPr lang="en-US" altLang="ko-KR" sz="700" dirty="0">
              <a:solidFill>
                <a:prstClr val="black"/>
              </a:solidFill>
              <a:latin typeface="Arial" panose="020B0604020202020204" pitchFamily="34" charset="0"/>
              <a:ea typeface="+mj-ea"/>
              <a:cs typeface="Arial" panose="020B0604020202020204" pitchFamily="34" charset="0"/>
            </a:endParaRPr>
          </a:p>
        </p:txBody>
      </p:sp>
      <p:cxnSp>
        <p:nvCxnSpPr>
          <p:cNvPr id="45" name="꺾인 연결선 40">
            <a:extLst>
              <a:ext uri="{FF2B5EF4-FFF2-40B4-BE49-F238E27FC236}">
                <a16:creationId xmlns:a16="http://schemas.microsoft.com/office/drawing/2014/main" id="{200622F8-E27B-4633-828D-0809C3F8E2B1}"/>
              </a:ext>
            </a:extLst>
          </p:cNvPr>
          <p:cNvCxnSpPr>
            <a:cxnSpLocks/>
          </p:cNvCxnSpPr>
          <p:nvPr/>
        </p:nvCxnSpPr>
        <p:spPr>
          <a:xfrm rot="16200000" flipH="1">
            <a:off x="6988152" y="2692931"/>
            <a:ext cx="12700" cy="1300472"/>
          </a:xfrm>
          <a:prstGeom prst="bentConnector3">
            <a:avLst>
              <a:gd name="adj1" fmla="val 1800000"/>
            </a:avLst>
          </a:prstGeom>
          <a:ln>
            <a:solidFill>
              <a:srgbClr val="0091DA"/>
            </a:solidFill>
          </a:ln>
        </p:spPr>
        <p:style>
          <a:lnRef idx="1">
            <a:schemeClr val="accent1"/>
          </a:lnRef>
          <a:fillRef idx="0">
            <a:schemeClr val="accent1"/>
          </a:fillRef>
          <a:effectRef idx="0">
            <a:schemeClr val="accent1"/>
          </a:effectRef>
          <a:fontRef idx="minor">
            <a:schemeClr val="tx1"/>
          </a:fontRef>
        </p:style>
      </p:cxnSp>
      <p:cxnSp>
        <p:nvCxnSpPr>
          <p:cNvPr id="48" name="꺾인 연결선 40">
            <a:extLst>
              <a:ext uri="{FF2B5EF4-FFF2-40B4-BE49-F238E27FC236}">
                <a16:creationId xmlns:a16="http://schemas.microsoft.com/office/drawing/2014/main" id="{4AC85A47-752F-4F46-9D36-06B5B5AB281A}"/>
              </a:ext>
            </a:extLst>
          </p:cNvPr>
          <p:cNvCxnSpPr>
            <a:cxnSpLocks/>
          </p:cNvCxnSpPr>
          <p:nvPr/>
        </p:nvCxnSpPr>
        <p:spPr>
          <a:xfrm rot="16200000" flipH="1">
            <a:off x="8480444" y="2652585"/>
            <a:ext cx="12700" cy="1381163"/>
          </a:xfrm>
          <a:prstGeom prst="bentConnector3">
            <a:avLst>
              <a:gd name="adj1" fmla="val 1800000"/>
            </a:avLst>
          </a:prstGeom>
          <a:ln>
            <a:solidFill>
              <a:srgbClr val="00A3A1"/>
            </a:solidFill>
          </a:ln>
        </p:spPr>
        <p:style>
          <a:lnRef idx="1">
            <a:schemeClr val="accent1"/>
          </a:lnRef>
          <a:fillRef idx="0">
            <a:schemeClr val="accent1"/>
          </a:fillRef>
          <a:effectRef idx="0">
            <a:schemeClr val="accent1"/>
          </a:effectRef>
          <a:fontRef idx="minor">
            <a:schemeClr val="tx1"/>
          </a:fontRef>
        </p:style>
      </p:cxnSp>
      <p:sp>
        <p:nvSpPr>
          <p:cNvPr id="25" name="제목 2">
            <a:extLst>
              <a:ext uri="{FF2B5EF4-FFF2-40B4-BE49-F238E27FC236}">
                <a16:creationId xmlns:a16="http://schemas.microsoft.com/office/drawing/2014/main" id="{151CC2BF-8FFA-47C1-8CC6-9927827FCA2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Executive Summary</a:t>
            </a:r>
          </a:p>
        </p:txBody>
      </p:sp>
      <p:cxnSp>
        <p:nvCxnSpPr>
          <p:cNvPr id="32" name="꺾인 연결선 40">
            <a:extLst>
              <a:ext uri="{FF2B5EF4-FFF2-40B4-BE49-F238E27FC236}">
                <a16:creationId xmlns:a16="http://schemas.microsoft.com/office/drawing/2014/main" id="{4CD1203D-FA30-4FD0-B24A-2C4090F24F46}"/>
              </a:ext>
            </a:extLst>
          </p:cNvPr>
          <p:cNvCxnSpPr>
            <a:cxnSpLocks/>
          </p:cNvCxnSpPr>
          <p:nvPr/>
        </p:nvCxnSpPr>
        <p:spPr>
          <a:xfrm rot="16200000" flipH="1">
            <a:off x="4251643" y="1422767"/>
            <a:ext cx="12700" cy="3840799"/>
          </a:xfrm>
          <a:prstGeom prst="bentConnector3">
            <a:avLst>
              <a:gd name="adj1" fmla="val 1800000"/>
            </a:avLst>
          </a:prstGeom>
          <a:ln>
            <a:solidFill>
              <a:srgbClr val="00338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230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109180754"/>
              </p:ext>
            </p:extLst>
          </p:nvPr>
        </p:nvGraphicFramePr>
        <p:xfrm>
          <a:off x="468001" y="1191600"/>
          <a:ext cx="9038334" cy="505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Operating Results (</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038600" marR="0" lvl="0" indent="-889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tab pos="4038600"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Cash Flow</a:t>
                      </a:r>
                    </a:p>
                    <a:p>
                      <a:pPr marL="4217988" marR="0" lvl="0" indent="-184150" algn="l" defTabSz="914400" rtl="0" eaLnBrk="1" fontAlgn="auto" latinLnBrk="0" hangingPunct="1">
                        <a:lnSpc>
                          <a:spcPts val="1200"/>
                        </a:lnSpc>
                        <a:spcBef>
                          <a:spcPts val="300"/>
                        </a:spcBef>
                        <a:spcAft>
                          <a:spcPts val="600"/>
                        </a:spcAft>
                        <a:buClr>
                          <a:srgbClr val="00338D"/>
                        </a:buClr>
                        <a:buSzTx/>
                        <a:buFont typeface="Wingdings" panose="05000000000000000000" pitchFamily="2" charset="2"/>
                        <a:buChar char="§"/>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Net</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Cash Flow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변동</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((-)0.8</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7988" marR="0" lvl="0" indent="-18415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ü"/>
                        <a:tabLst>
                          <a:tab pos="4033838" algn="l"/>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이후 대상 사업부의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활동별</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현금흐름은 영업활동 현금흐름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투자활동 현금흐름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및 재무활동 현금흐름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억원으로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Net Cash</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억원이 유출됨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7988" marR="0" lvl="0" indent="-18415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ü"/>
                        <a:tabLst>
                          <a:tab pos="40338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7988" marR="0" lvl="0" indent="-18415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ü"/>
                        <a:tabLst>
                          <a:tab pos="40338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 현금 유입</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(581</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7988" marR="0" lvl="0" indent="-18415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ü"/>
                        <a:tabLst>
                          <a:tab pos="4033838" algn="l"/>
                        </a:tabLst>
                        <a:defRPr/>
                      </a:pPr>
                      <a:endPar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7988" marR="0" lvl="0" indent="-18415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ü"/>
                        <a:tabLst>
                          <a:tab pos="40338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 사업부의 매출 관련 현금 유입은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년까지 증가하였으나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2022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상반기 삼성</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SDI</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측의 생산라인 운영방식 변경으로 인하여 주요 제품의 매출액이 감소함에 따라 현금유입 규모 또한 감소하게 되었음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7988" marR="0" lvl="0" indent="-18415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ü"/>
                        <a:tabLst>
                          <a:tab pos="40338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7988" marR="0" lvl="0" indent="-18415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ü"/>
                        <a:tabLst>
                          <a:tab pos="40338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원재료 매입 현금 지급</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((-)419</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7988" marR="0" lvl="0" indent="-177800" algn="l" defTabSz="914400" rtl="0" eaLnBrk="1" fontAlgn="auto" latinLnBrk="0" hangingPunct="1">
                        <a:lnSpc>
                          <a:spcPts val="1200"/>
                        </a:lnSpc>
                        <a:spcBef>
                          <a:spcPts val="9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 사업부의 생산량이 증가함에 따라 원재료 매입액 또한 지속적으로 증가하였으며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2022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상반기의 경우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매출 및 생산물량이 감소함에 따라 매입액 또한 감소하였음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7988" marR="0" lvl="0" indent="-177800" algn="l" defTabSz="914400" rtl="0" eaLnBrk="1" fontAlgn="auto" latinLnBrk="0" hangingPunct="1">
                        <a:lnSpc>
                          <a:spcPts val="1200"/>
                        </a:lnSpc>
                        <a:spcBef>
                          <a:spcPts val="900"/>
                        </a:spcBef>
                        <a:spcAft>
                          <a:spcPts val="0"/>
                        </a:spcAft>
                        <a:buClr>
                          <a:srgbClr val="00338D"/>
                        </a:buClr>
                        <a:buSzTx/>
                        <a:buFont typeface="Wingdings" panose="05000000000000000000" pitchFamily="2" charset="2"/>
                        <a:buChar char="ü"/>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급여</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등 현금 지급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((-)96</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4217988" marR="0" lvl="0" indent="-177800" algn="l" defTabSz="914400" rtl="0" eaLnBrk="1" fontAlgn="auto" latinLnBrk="0" hangingPunct="1">
                        <a:lnSpc>
                          <a:spcPts val="1200"/>
                        </a:lnSpc>
                        <a:spcBef>
                          <a:spcPts val="900"/>
                        </a:spcBef>
                        <a:spcAft>
                          <a:spcPts val="0"/>
                        </a:spcAft>
                        <a:buClr>
                          <a:srgbClr val="00338D"/>
                        </a:buClr>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2020~2021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창원공장에서의 일부 부품 생산에 따른 인건비 부담과 전년 대비 생산량 증가 관련 도급비의 발생으로 인해 현금 유출액이 증가하였음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표 3">
            <a:extLst>
              <a:ext uri="{FF2B5EF4-FFF2-40B4-BE49-F238E27FC236}">
                <a16:creationId xmlns:a16="http://schemas.microsoft.com/office/drawing/2014/main" id="{AFAAF062-237B-4ED8-8D28-29BD2D79B1E6}"/>
              </a:ext>
            </a:extLst>
          </p:cNvPr>
          <p:cNvGraphicFramePr>
            <a:graphicFrameLocks noGrp="1"/>
          </p:cNvGraphicFramePr>
          <p:nvPr>
            <p:extLst>
              <p:ext uri="{D42A27DB-BD31-4B8C-83A1-F6EECF244321}">
                <p14:modId xmlns:p14="http://schemas.microsoft.com/office/powerpoint/2010/main" val="1406496413"/>
              </p:ext>
            </p:extLst>
          </p:nvPr>
        </p:nvGraphicFramePr>
        <p:xfrm>
          <a:off x="2138400" y="1515600"/>
          <a:ext cx="3794749" cy="3888000"/>
        </p:xfrm>
        <a:graphic>
          <a:graphicData uri="http://schemas.openxmlformats.org/drawingml/2006/table">
            <a:tbl>
              <a:tblPr/>
              <a:tblGrid>
                <a:gridCol w="163179">
                  <a:extLst>
                    <a:ext uri="{9D8B030D-6E8A-4147-A177-3AD203B41FA5}">
                      <a16:colId xmlns:a16="http://schemas.microsoft.com/office/drawing/2014/main" val="3144340720"/>
                    </a:ext>
                  </a:extLst>
                </a:gridCol>
                <a:gridCol w="758306">
                  <a:extLst>
                    <a:ext uri="{9D8B030D-6E8A-4147-A177-3AD203B41FA5}">
                      <a16:colId xmlns:a16="http://schemas.microsoft.com/office/drawing/2014/main" val="2810940506"/>
                    </a:ext>
                  </a:extLst>
                </a:gridCol>
                <a:gridCol w="327334">
                  <a:extLst>
                    <a:ext uri="{9D8B030D-6E8A-4147-A177-3AD203B41FA5}">
                      <a16:colId xmlns:a16="http://schemas.microsoft.com/office/drawing/2014/main" val="13126905"/>
                    </a:ext>
                  </a:extLst>
                </a:gridCol>
                <a:gridCol w="509186">
                  <a:extLst>
                    <a:ext uri="{9D8B030D-6E8A-4147-A177-3AD203B41FA5}">
                      <a16:colId xmlns:a16="http://schemas.microsoft.com/office/drawing/2014/main" val="962615194"/>
                    </a:ext>
                  </a:extLst>
                </a:gridCol>
                <a:gridCol w="509186">
                  <a:extLst>
                    <a:ext uri="{9D8B030D-6E8A-4147-A177-3AD203B41FA5}">
                      <a16:colId xmlns:a16="http://schemas.microsoft.com/office/drawing/2014/main" val="1999316195"/>
                    </a:ext>
                  </a:extLst>
                </a:gridCol>
                <a:gridCol w="509186">
                  <a:extLst>
                    <a:ext uri="{9D8B030D-6E8A-4147-A177-3AD203B41FA5}">
                      <a16:colId xmlns:a16="http://schemas.microsoft.com/office/drawing/2014/main" val="3332621765"/>
                    </a:ext>
                  </a:extLst>
                </a:gridCol>
                <a:gridCol w="534546">
                  <a:extLst>
                    <a:ext uri="{9D8B030D-6E8A-4147-A177-3AD203B41FA5}">
                      <a16:colId xmlns:a16="http://schemas.microsoft.com/office/drawing/2014/main" val="4258587371"/>
                    </a:ext>
                  </a:extLst>
                </a:gridCol>
                <a:gridCol w="483826">
                  <a:extLst>
                    <a:ext uri="{9D8B030D-6E8A-4147-A177-3AD203B41FA5}">
                      <a16:colId xmlns:a16="http://schemas.microsoft.com/office/drawing/2014/main" val="1556438073"/>
                    </a:ext>
                  </a:extLst>
                </a:gridCol>
              </a:tblGrid>
              <a:tr h="144000">
                <a:tc gridSpan="3">
                  <a:txBody>
                    <a:bodyPr/>
                    <a:lstStyle/>
                    <a:p>
                      <a:pPr algn="l" rtl="0"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Cash Flow</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algn="l"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346605629"/>
                  </a:ext>
                </a:extLst>
              </a:tr>
              <a:tr h="144000">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Total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096492256"/>
                  </a:ext>
                </a:extLst>
              </a:tr>
              <a:tr h="144000">
                <a:tc gridSpan="2">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42mths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22948398"/>
                  </a:ext>
                </a:extLst>
              </a:tr>
              <a:tr h="144000">
                <a:tc gridSpan="2">
                  <a:txBody>
                    <a:bodyPr/>
                    <a:lstStyle/>
                    <a:p>
                      <a:pPr algn="l"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기초 </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51395300"/>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Revenue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9,870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18,672</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21,122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8,723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58,388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989002816"/>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91747571"/>
                  </a:ext>
                </a:extLst>
              </a:tr>
              <a:tr h="144000">
                <a:tc gridSpan="2">
                  <a:txBody>
                    <a:bodyPr/>
                    <a:lstStyle/>
                    <a:p>
                      <a:pPr algn="l" rtl="0" fontAlgn="ctr"/>
                      <a:r>
                        <a:rPr lang="en-US" sz="9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(0.7)%</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831365788"/>
                  </a:ext>
                </a:extLst>
              </a:tr>
              <a:tr h="144000">
                <a:tc gridSpan="2">
                  <a:txBody>
                    <a:bodyPr/>
                    <a:lstStyle/>
                    <a:p>
                      <a:pPr algn="l"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rtl="0"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(1,749)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6044065"/>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 현금 유입</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lnL w="12700" cmpd="sng">
                      <a:noFill/>
                      <a:prstDash val="solid"/>
                    </a:lnL>
                    <a:lnT w="6350" cap="flat" cmpd="sng" algn="ctr">
                      <a:solidFill>
                        <a:srgbClr val="00338D"/>
                      </a:solidFill>
                      <a:prstDash val="dot"/>
                      <a:round/>
                      <a:headEnd type="none" w="med" len="med"/>
                      <a:tailEnd type="none" w="med" len="med"/>
                    </a:lnT>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10,055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17,817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21,349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8,859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58,080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388927943"/>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원재료 매입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(7,564)</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(12,861)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(15,018)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(6,427)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(41,871)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0710508"/>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급여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lnT w="12700" cmpd="sng">
                      <a:noFill/>
                      <a:prstDash val="solid"/>
                    </a:lnT>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(2,697)</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(3,400)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(3,126)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(9,577)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42390974"/>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 제조경비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(1,110)</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(1,366)</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(1,152)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11675833"/>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법인세비용</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63121058"/>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 영업비용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71030131"/>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이자수익 수취</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lnT w="12700" cmpd="sng">
                      <a:noFill/>
                      <a:prstDash val="solid"/>
                    </a:lnT>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38412857"/>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이자비용 납부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08326050"/>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 영업</a:t>
                      </a: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(377)</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770379965"/>
                  </a:ext>
                </a:extLst>
              </a:tr>
              <a:tr h="144000">
                <a:tc gridSpan="2">
                  <a:txBody>
                    <a:bodyPr/>
                    <a:lstStyle/>
                    <a:p>
                      <a:pPr algn="l"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투자</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(641)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47107547"/>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 취득</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lnL w="12700" cmpd="sng">
                      <a:noFill/>
                      <a:prstDash val="solid"/>
                    </a:lnL>
                    <a:lnT w="6350" cap="flat" cmpd="sng" algn="ctr">
                      <a:solidFill>
                        <a:srgbClr val="00338D"/>
                      </a:solidFill>
                      <a:prstDash val="dot"/>
                      <a:round/>
                      <a:headEnd type="none" w="med" len="med"/>
                      <a:tailEnd type="none" w="med" len="med"/>
                    </a:lnT>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(4,017)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(641)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(4,728)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814493687"/>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 처분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3,454</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3,249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765910899"/>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보증금 변동　</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94771427"/>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재무</a:t>
                      </a: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2,149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(1,584)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57312479"/>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차입금 상환</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(766)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(5,359)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(7,416)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291298669"/>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차입금 차입</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4,500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2,200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6,700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2820618705"/>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rtl="0"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본지사</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전도금</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algn="l" rtl="0"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(1,585)</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2,173</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4,061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(3,409)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25454518"/>
                  </a:ext>
                </a:extLst>
              </a:tr>
              <a:tr h="144000">
                <a:tc gridSpan="3">
                  <a:txBody>
                    <a:bodyPr/>
                    <a:lstStyle/>
                    <a:p>
                      <a:pPr algn="l" rtl="0"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Cash Flow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lnL w="12700" cmpd="sng">
                      <a:noFill/>
                      <a:prstDash val="solid"/>
                    </a:lnL>
                    <a:lnT w="6350" cap="flat" cmpd="sng" algn="ctr">
                      <a:solidFill>
                        <a:srgbClr val="005EB8"/>
                      </a:solidFill>
                      <a:prstDash val="solid"/>
                      <a:round/>
                      <a:headEnd type="none" w="med" len="med"/>
                      <a:tailEnd type="none" w="med" len="med"/>
                    </a:lnT>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770542104"/>
                  </a:ext>
                </a:extLst>
              </a:tr>
              <a:tr h="144000">
                <a:tc gridSpan="3">
                  <a:txBody>
                    <a:bodyPr/>
                    <a:lstStyle/>
                    <a:p>
                      <a:pPr algn="l" rtl="0"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기말 </a:t>
                      </a: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a:t>
                      </a: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rtl="0"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84369408"/>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Operating Results (2/3)</a:t>
            </a:r>
          </a:p>
        </p:txBody>
      </p:sp>
      <p:sp>
        <p:nvSpPr>
          <p:cNvPr id="32" name="직사각형 31">
            <a:extLst>
              <a:ext uri="{FF2B5EF4-FFF2-40B4-BE49-F238E27FC236}">
                <a16:creationId xmlns:a16="http://schemas.microsoft.com/office/drawing/2014/main" id="{D9BD1ACD-C445-4746-A605-D51D418B0167}"/>
              </a:ext>
            </a:extLst>
          </p:cNvPr>
          <p:cNvSpPr/>
          <p:nvPr/>
        </p:nvSpPr>
        <p:spPr>
          <a:xfrm>
            <a:off x="2138398" y="5107964"/>
            <a:ext cx="3794749" cy="144000"/>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33" name="순서도: 연결자 32">
            <a:extLst>
              <a:ext uri="{FF2B5EF4-FFF2-40B4-BE49-F238E27FC236}">
                <a16:creationId xmlns:a16="http://schemas.microsoft.com/office/drawing/2014/main" id="{3DDF2769-61F4-4BCF-B7C7-9885C5F2BE9F}"/>
              </a:ext>
            </a:extLst>
          </p:cNvPr>
          <p:cNvSpPr/>
          <p:nvPr/>
        </p:nvSpPr>
        <p:spPr bwMode="auto">
          <a:xfrm>
            <a:off x="2066401" y="503936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38" name="순서도: 연결자 37">
            <a:extLst>
              <a:ext uri="{FF2B5EF4-FFF2-40B4-BE49-F238E27FC236}">
                <a16:creationId xmlns:a16="http://schemas.microsoft.com/office/drawing/2014/main" id="{4088A2D7-7EDD-45BC-9BA2-C6531D5BA9B8}"/>
              </a:ext>
            </a:extLst>
          </p:cNvPr>
          <p:cNvSpPr/>
          <p:nvPr/>
        </p:nvSpPr>
        <p:spPr bwMode="auto">
          <a:xfrm>
            <a:off x="6072990" y="171590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13" name="제목 2">
            <a:extLst>
              <a:ext uri="{FF2B5EF4-FFF2-40B4-BE49-F238E27FC236}">
                <a16:creationId xmlns:a16="http://schemas.microsoft.com/office/drawing/2014/main" id="{64B66F49-88A5-438C-9DB3-CA9BB506D6C7}"/>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Executive Summary</a:t>
            </a:r>
          </a:p>
        </p:txBody>
      </p:sp>
      <p:sp>
        <p:nvSpPr>
          <p:cNvPr id="18" name="직사각형 17">
            <a:extLst>
              <a:ext uri="{FF2B5EF4-FFF2-40B4-BE49-F238E27FC236}">
                <a16:creationId xmlns:a16="http://schemas.microsoft.com/office/drawing/2014/main" id="{960D98B4-CC08-47F7-84D5-44A50A1D887A}"/>
              </a:ext>
            </a:extLst>
          </p:cNvPr>
          <p:cNvSpPr/>
          <p:nvPr/>
        </p:nvSpPr>
        <p:spPr>
          <a:xfrm>
            <a:off x="2138398" y="2660447"/>
            <a:ext cx="3794749" cy="144000"/>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9" name="순서도: 연결자 18">
            <a:extLst>
              <a:ext uri="{FF2B5EF4-FFF2-40B4-BE49-F238E27FC236}">
                <a16:creationId xmlns:a16="http://schemas.microsoft.com/office/drawing/2014/main" id="{968D2986-768A-4C68-AA99-CBCDF3FD6FAB}"/>
              </a:ext>
            </a:extLst>
          </p:cNvPr>
          <p:cNvSpPr/>
          <p:nvPr/>
        </p:nvSpPr>
        <p:spPr bwMode="auto">
          <a:xfrm>
            <a:off x="2066401" y="259184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20" name="순서도: 연결자 19">
            <a:extLst>
              <a:ext uri="{FF2B5EF4-FFF2-40B4-BE49-F238E27FC236}">
                <a16:creationId xmlns:a16="http://schemas.microsoft.com/office/drawing/2014/main" id="{400B1ADE-3DF6-4565-98DF-9C9634B978A2}"/>
              </a:ext>
            </a:extLst>
          </p:cNvPr>
          <p:cNvSpPr/>
          <p:nvPr/>
        </p:nvSpPr>
        <p:spPr bwMode="auto">
          <a:xfrm>
            <a:off x="6072990" y="251644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21" name="직사각형 20">
            <a:extLst>
              <a:ext uri="{FF2B5EF4-FFF2-40B4-BE49-F238E27FC236}">
                <a16:creationId xmlns:a16="http://schemas.microsoft.com/office/drawing/2014/main" id="{DA63F8F6-13DB-4D66-BFDB-E5A8F3B24171}"/>
              </a:ext>
            </a:extLst>
          </p:cNvPr>
          <p:cNvSpPr/>
          <p:nvPr/>
        </p:nvSpPr>
        <p:spPr>
          <a:xfrm>
            <a:off x="2138398" y="2804389"/>
            <a:ext cx="3794749" cy="144000"/>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2" name="순서도: 연결자 21">
            <a:extLst>
              <a:ext uri="{FF2B5EF4-FFF2-40B4-BE49-F238E27FC236}">
                <a16:creationId xmlns:a16="http://schemas.microsoft.com/office/drawing/2014/main" id="{24A5D231-5619-4D08-B181-A4ACD2E421CE}"/>
              </a:ext>
            </a:extLst>
          </p:cNvPr>
          <p:cNvSpPr/>
          <p:nvPr/>
        </p:nvSpPr>
        <p:spPr bwMode="auto">
          <a:xfrm>
            <a:off x="2066401" y="273578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16" name="순서도: 연결자 15">
            <a:extLst>
              <a:ext uri="{FF2B5EF4-FFF2-40B4-BE49-F238E27FC236}">
                <a16:creationId xmlns:a16="http://schemas.microsoft.com/office/drawing/2014/main" id="{0E17F6B9-E63A-41C5-BDCA-FFE762836377}"/>
              </a:ext>
            </a:extLst>
          </p:cNvPr>
          <p:cNvSpPr/>
          <p:nvPr/>
        </p:nvSpPr>
        <p:spPr bwMode="auto">
          <a:xfrm>
            <a:off x="6072990" y="358188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23" name="직사각형 22">
            <a:extLst>
              <a:ext uri="{FF2B5EF4-FFF2-40B4-BE49-F238E27FC236}">
                <a16:creationId xmlns:a16="http://schemas.microsoft.com/office/drawing/2014/main" id="{F9805760-18D4-4588-8691-C63B3EFC3B8B}"/>
              </a:ext>
            </a:extLst>
          </p:cNvPr>
          <p:cNvSpPr/>
          <p:nvPr/>
        </p:nvSpPr>
        <p:spPr>
          <a:xfrm>
            <a:off x="2138398" y="2951727"/>
            <a:ext cx="3794749" cy="144000"/>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7" name="순서도: 연결자 16">
            <a:extLst>
              <a:ext uri="{FF2B5EF4-FFF2-40B4-BE49-F238E27FC236}">
                <a16:creationId xmlns:a16="http://schemas.microsoft.com/office/drawing/2014/main" id="{EB901185-3476-4D89-8795-F562FA3971B7}"/>
              </a:ext>
            </a:extLst>
          </p:cNvPr>
          <p:cNvSpPr/>
          <p:nvPr/>
        </p:nvSpPr>
        <p:spPr bwMode="auto">
          <a:xfrm>
            <a:off x="2066401" y="288123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24" name="순서도: 연결자 23">
            <a:extLst>
              <a:ext uri="{FF2B5EF4-FFF2-40B4-BE49-F238E27FC236}">
                <a16:creationId xmlns:a16="http://schemas.microsoft.com/office/drawing/2014/main" id="{910FA90C-4601-4BFD-AA45-AAE1CE3264EA}"/>
              </a:ext>
            </a:extLst>
          </p:cNvPr>
          <p:cNvSpPr/>
          <p:nvPr/>
        </p:nvSpPr>
        <p:spPr bwMode="auto">
          <a:xfrm>
            <a:off x="6072990" y="443505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25" name="직사각형 119">
            <a:extLst>
              <a:ext uri="{FF2B5EF4-FFF2-40B4-BE49-F238E27FC236}">
                <a16:creationId xmlns:a16="http://schemas.microsoft.com/office/drawing/2014/main" id="{C95BCF25-5C20-45D3-A204-D156FBEDDC90}"/>
              </a:ext>
            </a:extLst>
          </p:cNvPr>
          <p:cNvSpPr/>
          <p:nvPr/>
        </p:nvSpPr>
        <p:spPr bwMode="auto">
          <a:xfrm>
            <a:off x="2066401" y="5390536"/>
            <a:ext cx="1121322" cy="144000"/>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회사제시자료</a:t>
            </a:r>
            <a:endParaRPr lang="en-US" altLang="ko-KR" sz="800" dirty="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90426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nvGraphicFramePr>
        <p:xfrm>
          <a:off x="468001" y="1191600"/>
          <a:ext cx="9038334" cy="5159081"/>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Operating Results (</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038600" marR="0" lvl="0" indent="-889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tab pos="4038600"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Cash Flow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계속</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4217988" marR="0" lvl="0" indent="-184150" algn="l" defTabSz="914400" rtl="0" eaLnBrk="1" fontAlgn="auto" latinLnBrk="0" hangingPunct="1">
                        <a:lnSpc>
                          <a:spcPts val="1200"/>
                        </a:lnSpc>
                        <a:spcBef>
                          <a:spcPts val="300"/>
                        </a:spcBef>
                        <a:spcAft>
                          <a:spcPts val="600"/>
                        </a:spcAft>
                        <a:buClr>
                          <a:srgbClr val="00338D"/>
                        </a:buClr>
                        <a:buSzTx/>
                        <a:buFont typeface="Wingdings" panose="05000000000000000000" pitchFamily="2" charset="2"/>
                        <a:buChar char="§"/>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기타 제조경비 지급</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((-)40</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7988" marR="0" lvl="0" indent="-184150" algn="l" defTabSz="914400" rtl="0" eaLnBrk="1" fontAlgn="auto" latinLnBrk="0" hangingPunct="1">
                        <a:lnSpc>
                          <a:spcPts val="1200"/>
                        </a:lnSpc>
                        <a:spcBef>
                          <a:spcPts val="0"/>
                        </a:spcBef>
                        <a:spcAft>
                          <a:spcPts val="300"/>
                        </a:spcAft>
                        <a:buClr>
                          <a:srgbClr val="00338D"/>
                        </a:buClr>
                        <a:buSzTx/>
                        <a:buFont typeface="Wingdings" panose="05000000000000000000" pitchFamily="2" charset="2"/>
                        <a:buChar char="ü"/>
                        <a:tabLst>
                          <a:tab pos="40338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복리후생비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소모품비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전력비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지급수수료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수선비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포장비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기타 금액 등으로 구성되어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년까지 진행하던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CP</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사업을 더 이상 수행하지 않으면서 기타 제조경비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복리후생비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소모품비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전력비 등</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지출이 감소하여 현금유출액도 전년 대비 상대적으로 감소하였음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7988"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이자비용 납부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((-)89</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4217988" marR="0" lvl="0" indent="-177800" algn="l" defTabSz="914400" rtl="0" eaLnBrk="1" fontAlgn="auto" latinLnBrk="0" hangingPunct="1">
                        <a:lnSpc>
                          <a:spcPts val="1200"/>
                        </a:lnSpc>
                        <a:spcBef>
                          <a:spcPts val="9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 사업부가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말 기준 차입금을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55.5</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상환함에 따라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상반기 기준 이자비용 지급액이 크게 감소하였음 </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7988" marR="0" lvl="0" indent="-177800" algn="l" defTabSz="914400" rtl="0" eaLnBrk="1" fontAlgn="auto" latinLnBrk="0" hangingPunct="1">
                        <a:lnSpc>
                          <a:spcPts val="1200"/>
                        </a:lnSpc>
                        <a:spcBef>
                          <a:spcPts val="900"/>
                        </a:spcBef>
                        <a:spcAft>
                          <a:spcPts val="0"/>
                        </a:spcAft>
                        <a:buClr>
                          <a:srgbClr val="00338D"/>
                        </a:buClr>
                        <a:buSzTx/>
                        <a:buFont typeface="Wingdings" panose="05000000000000000000" pitchFamily="2" charset="2"/>
                        <a:buChar char="ü"/>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유형자산 취득</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처분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((-)15</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a:t>
                      </a:r>
                    </a:p>
                    <a:p>
                      <a:pPr marL="4217988" marR="0" lvl="0" indent="-177800" algn="l" defTabSz="914400" rtl="0" eaLnBrk="1" fontAlgn="auto" latinLnBrk="0" hangingPunct="1">
                        <a:lnSpc>
                          <a:spcPts val="1200"/>
                        </a:lnSpc>
                        <a:spcBef>
                          <a:spcPts val="900"/>
                        </a:spcBef>
                        <a:spcAft>
                          <a:spcPts val="0"/>
                        </a:spcAft>
                        <a:buClr>
                          <a:srgbClr val="00338D"/>
                        </a:buClr>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중</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 사업부의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라인 폐기 및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라인 추가 설치에 따라 유형자산 관련 현금흐름이 크게 변동하였음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년에는 제품 기종변경</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설비 개조 등의 추가적인 지출로 현금 유출이 발생하였으며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2021~2022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년에는 스마트 공장 구축 관련 일부 건설중인 자산 등에 대하여 지출이 발생하였음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7988" marR="0" lvl="0" indent="-177800" algn="l" defTabSz="914400" rtl="0" eaLnBrk="1" fontAlgn="auto" latinLnBrk="0" hangingPunct="1">
                        <a:lnSpc>
                          <a:spcPts val="1200"/>
                        </a:lnSpc>
                        <a:spcBef>
                          <a:spcPts val="900"/>
                        </a:spcBef>
                        <a:spcAft>
                          <a:spcPts val="0"/>
                        </a:spcAft>
                        <a:buClr>
                          <a:srgbClr val="00338D"/>
                        </a:buClr>
                        <a:buSzTx/>
                        <a:buFont typeface="Wingdings" panose="05000000000000000000" pitchFamily="2" charset="2"/>
                        <a:buChar char="ü"/>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차입금 상환</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차입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4217988" marR="0" lvl="0" indent="-177800" algn="l" defTabSz="914400" rtl="0" eaLnBrk="1" fontAlgn="auto" latinLnBrk="0" hangingPunct="1">
                        <a:lnSpc>
                          <a:spcPts val="1200"/>
                        </a:lnSpc>
                        <a:spcBef>
                          <a:spcPts val="9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 사업부는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CapEx</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목적으로 일부 추가차입을 시행하였으며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중 약</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43.5</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억원의 단기차입금 상환 및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억원의 장기차입금 상환에 따라 현금유출이 크게 발생하였음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4217988" marR="0" lvl="0" indent="-177800" algn="l" defTabSz="914400" rtl="0" eaLnBrk="1" fontAlgn="auto" latinLnBrk="0" hangingPunct="1">
                        <a:lnSpc>
                          <a:spcPts val="1200"/>
                        </a:lnSpc>
                        <a:spcBef>
                          <a:spcPts val="900"/>
                        </a:spcBef>
                        <a:spcAft>
                          <a:spcPts val="0"/>
                        </a:spcAft>
                        <a:buClr>
                          <a:srgbClr val="00338D"/>
                        </a:buClr>
                        <a:buSzTx/>
                        <a:buFont typeface="Wingdings" panose="05000000000000000000" pitchFamily="2" charset="2"/>
                        <a:buChar char="ü"/>
                        <a:tabLst/>
                        <a:defRPr/>
                      </a:pPr>
                      <a:r>
                        <a:rPr kumimoji="0" lang="ko-KR" altLang="en-US" sz="900" b="1" i="0" u="sng"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본지사</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전도금</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(12.4</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4217988" marR="0" lvl="0" indent="-177800" algn="l" defTabSz="914400" rtl="0" eaLnBrk="1" fontAlgn="auto" latinLnBrk="0" hangingPunct="1">
                        <a:lnSpc>
                          <a:spcPts val="1200"/>
                        </a:lnSpc>
                        <a:spcBef>
                          <a:spcPts val="9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 사업부가 차입금 신규 차입시에는 본지사채무를 즉시 상환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차입금 상환시에는 본지사채무를 발생시켜 상환자금을 조달하는 방식으로 자금을 관리하여 발생한 현금흐름임</a:t>
                      </a:r>
                      <a:endParaRPr kumimoji="0" lang="en-US" altLang="ko-KR" sz="9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6" name="표 25">
            <a:extLst>
              <a:ext uri="{FF2B5EF4-FFF2-40B4-BE49-F238E27FC236}">
                <a16:creationId xmlns:a16="http://schemas.microsoft.com/office/drawing/2014/main" id="{3405ACAA-2284-4566-9DA0-3E6D82FE409F}"/>
              </a:ext>
            </a:extLst>
          </p:cNvPr>
          <p:cNvGraphicFramePr>
            <a:graphicFrameLocks noGrp="1"/>
          </p:cNvGraphicFramePr>
          <p:nvPr/>
        </p:nvGraphicFramePr>
        <p:xfrm>
          <a:off x="2138400" y="1515600"/>
          <a:ext cx="3794749" cy="3888000"/>
        </p:xfrm>
        <a:graphic>
          <a:graphicData uri="http://schemas.openxmlformats.org/drawingml/2006/table">
            <a:tbl>
              <a:tblPr/>
              <a:tblGrid>
                <a:gridCol w="163179">
                  <a:extLst>
                    <a:ext uri="{9D8B030D-6E8A-4147-A177-3AD203B41FA5}">
                      <a16:colId xmlns:a16="http://schemas.microsoft.com/office/drawing/2014/main" val="3144340720"/>
                    </a:ext>
                  </a:extLst>
                </a:gridCol>
                <a:gridCol w="758306">
                  <a:extLst>
                    <a:ext uri="{9D8B030D-6E8A-4147-A177-3AD203B41FA5}">
                      <a16:colId xmlns:a16="http://schemas.microsoft.com/office/drawing/2014/main" val="2810940506"/>
                    </a:ext>
                  </a:extLst>
                </a:gridCol>
                <a:gridCol w="327334">
                  <a:extLst>
                    <a:ext uri="{9D8B030D-6E8A-4147-A177-3AD203B41FA5}">
                      <a16:colId xmlns:a16="http://schemas.microsoft.com/office/drawing/2014/main" val="13126905"/>
                    </a:ext>
                  </a:extLst>
                </a:gridCol>
                <a:gridCol w="509186">
                  <a:extLst>
                    <a:ext uri="{9D8B030D-6E8A-4147-A177-3AD203B41FA5}">
                      <a16:colId xmlns:a16="http://schemas.microsoft.com/office/drawing/2014/main" val="962615194"/>
                    </a:ext>
                  </a:extLst>
                </a:gridCol>
                <a:gridCol w="509186">
                  <a:extLst>
                    <a:ext uri="{9D8B030D-6E8A-4147-A177-3AD203B41FA5}">
                      <a16:colId xmlns:a16="http://schemas.microsoft.com/office/drawing/2014/main" val="1999316195"/>
                    </a:ext>
                  </a:extLst>
                </a:gridCol>
                <a:gridCol w="509186">
                  <a:extLst>
                    <a:ext uri="{9D8B030D-6E8A-4147-A177-3AD203B41FA5}">
                      <a16:colId xmlns:a16="http://schemas.microsoft.com/office/drawing/2014/main" val="3332621765"/>
                    </a:ext>
                  </a:extLst>
                </a:gridCol>
                <a:gridCol w="534546">
                  <a:extLst>
                    <a:ext uri="{9D8B030D-6E8A-4147-A177-3AD203B41FA5}">
                      <a16:colId xmlns:a16="http://schemas.microsoft.com/office/drawing/2014/main" val="4258587371"/>
                    </a:ext>
                  </a:extLst>
                </a:gridCol>
                <a:gridCol w="483826">
                  <a:extLst>
                    <a:ext uri="{9D8B030D-6E8A-4147-A177-3AD203B41FA5}">
                      <a16:colId xmlns:a16="http://schemas.microsoft.com/office/drawing/2014/main" val="1556438073"/>
                    </a:ext>
                  </a:extLst>
                </a:gridCol>
              </a:tblGrid>
              <a:tr h="144000">
                <a:tc gridSpan="3">
                  <a:txBody>
                    <a:bodyPr/>
                    <a:lstStyle/>
                    <a:p>
                      <a:pPr algn="l" rtl="0"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Cash Flow</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algn="l"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346605629"/>
                  </a:ext>
                </a:extLst>
              </a:tr>
              <a:tr h="144000">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Total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096492256"/>
                  </a:ext>
                </a:extLst>
              </a:tr>
              <a:tr h="144000">
                <a:tc gridSpan="2">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42mths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22948398"/>
                  </a:ext>
                </a:extLst>
              </a:tr>
              <a:tr h="144000">
                <a:tc gridSpan="2">
                  <a:txBody>
                    <a:bodyPr/>
                    <a:lstStyle/>
                    <a:p>
                      <a:pPr algn="l"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기초 </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51395300"/>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Revenue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9,870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18,672</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21,122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8,723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58,388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989002816"/>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91747571"/>
                  </a:ext>
                </a:extLst>
              </a:tr>
              <a:tr h="144000">
                <a:tc gridSpan="2">
                  <a:txBody>
                    <a:bodyPr/>
                    <a:lstStyle/>
                    <a:p>
                      <a:pPr algn="l" rtl="0" fontAlgn="ctr"/>
                      <a:r>
                        <a:rPr lang="en-US" sz="9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(0.7)%</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831365788"/>
                  </a:ext>
                </a:extLst>
              </a:tr>
              <a:tr h="144000">
                <a:tc gridSpan="2">
                  <a:txBody>
                    <a:bodyPr/>
                    <a:lstStyle/>
                    <a:p>
                      <a:pPr algn="l"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rtl="0"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(1,749)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6044065"/>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 현금 유입</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lnL w="12700" cmpd="sng">
                      <a:noFill/>
                      <a:prstDash val="solid"/>
                    </a:lnL>
                    <a:lnT w="6350" cap="flat" cmpd="sng" algn="ctr">
                      <a:solidFill>
                        <a:srgbClr val="00338D"/>
                      </a:solidFill>
                      <a:prstDash val="dot"/>
                      <a:round/>
                      <a:headEnd type="none" w="med" len="med"/>
                      <a:tailEnd type="none" w="med" len="med"/>
                    </a:lnT>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10,055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17,817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21,349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8,859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58,080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388927943"/>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원재료 매입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(7,564)</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(12,861)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(15,018)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(6,427)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(41,871)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0710508"/>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급여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lnT w="12700" cmpd="sng">
                      <a:noFill/>
                      <a:prstDash val="solid"/>
                    </a:lnT>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(2,697)</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(3,400)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(3,126)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(9,577)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42390974"/>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 제조경비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(1,110)</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(1,366)</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(1,152)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11675833"/>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법인세비용</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63121058"/>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 영업비용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71030131"/>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이자수익 수취</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lnT w="12700" cmpd="sng">
                      <a:noFill/>
                      <a:prstDash val="solid"/>
                    </a:lnT>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38412857"/>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이자비용 납부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rtl="0"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08326050"/>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 영업</a:t>
                      </a: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(377)</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770379965"/>
                  </a:ext>
                </a:extLst>
              </a:tr>
              <a:tr h="144000">
                <a:tc gridSpan="2">
                  <a:txBody>
                    <a:bodyPr/>
                    <a:lstStyle/>
                    <a:p>
                      <a:pPr algn="l"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투자</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(641)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47107547"/>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 취득</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lnL w="12700" cmpd="sng">
                      <a:noFill/>
                      <a:prstDash val="solid"/>
                    </a:lnL>
                    <a:lnT w="6350" cap="flat" cmpd="sng" algn="ctr">
                      <a:solidFill>
                        <a:srgbClr val="00338D"/>
                      </a:solidFill>
                      <a:prstDash val="dot"/>
                      <a:round/>
                      <a:headEnd type="none" w="med" len="med"/>
                      <a:tailEnd type="none" w="med" len="med"/>
                    </a:lnT>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(4,017)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(641)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(4,728)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814493687"/>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 처분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3,454</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3,249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765910899"/>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보증금 변동　</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94771427"/>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재무</a:t>
                      </a: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2,149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(1,584)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57312479"/>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차입금 상환</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(766)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(5,359)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(7,416)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291298669"/>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차입금 차입</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4,500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2,200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6,700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2820618705"/>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rtl="0"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본지사</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전도금</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algn="l" rtl="0"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(1,585)</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2,173</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4,061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(3,409)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25454518"/>
                  </a:ext>
                </a:extLst>
              </a:tr>
              <a:tr h="144000">
                <a:tc gridSpan="3">
                  <a:txBody>
                    <a:bodyPr/>
                    <a:lstStyle/>
                    <a:p>
                      <a:pPr algn="l" rtl="0"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Cash Flow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lnL w="12700" cmpd="sng">
                      <a:noFill/>
                      <a:prstDash val="solid"/>
                    </a:lnL>
                    <a:lnT w="6350" cap="flat" cmpd="sng" algn="ctr">
                      <a:solidFill>
                        <a:srgbClr val="005EB8"/>
                      </a:solidFill>
                      <a:prstDash val="solid"/>
                      <a:round/>
                      <a:headEnd type="none" w="med" len="med"/>
                      <a:tailEnd type="none" w="med" len="med"/>
                    </a:lnT>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770542104"/>
                  </a:ext>
                </a:extLst>
              </a:tr>
              <a:tr h="144000">
                <a:tc gridSpan="3">
                  <a:txBody>
                    <a:bodyPr/>
                    <a:lstStyle/>
                    <a:p>
                      <a:pPr algn="l" rtl="0"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기말 </a:t>
                      </a: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a:t>
                      </a: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rtl="0"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84369408"/>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Operating Results (3/3)</a:t>
            </a:r>
          </a:p>
        </p:txBody>
      </p:sp>
      <p:sp>
        <p:nvSpPr>
          <p:cNvPr id="38" name="순서도: 연결자 37">
            <a:extLst>
              <a:ext uri="{FF2B5EF4-FFF2-40B4-BE49-F238E27FC236}">
                <a16:creationId xmlns:a16="http://schemas.microsoft.com/office/drawing/2014/main" id="{4088A2D7-7EDD-45BC-9BA2-C6531D5BA9B8}"/>
              </a:ext>
            </a:extLst>
          </p:cNvPr>
          <p:cNvSpPr/>
          <p:nvPr/>
        </p:nvSpPr>
        <p:spPr bwMode="auto">
          <a:xfrm>
            <a:off x="6072990" y="171590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13" name="제목 2">
            <a:extLst>
              <a:ext uri="{FF2B5EF4-FFF2-40B4-BE49-F238E27FC236}">
                <a16:creationId xmlns:a16="http://schemas.microsoft.com/office/drawing/2014/main" id="{64B66F49-88A5-438C-9DB3-CA9BB506D6C7}"/>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Executive Summary</a:t>
            </a:r>
          </a:p>
        </p:txBody>
      </p:sp>
      <p:sp>
        <p:nvSpPr>
          <p:cNvPr id="20" name="순서도: 연결자 19">
            <a:extLst>
              <a:ext uri="{FF2B5EF4-FFF2-40B4-BE49-F238E27FC236}">
                <a16:creationId xmlns:a16="http://schemas.microsoft.com/office/drawing/2014/main" id="{400B1ADE-3DF6-4565-98DF-9C9634B978A2}"/>
              </a:ext>
            </a:extLst>
          </p:cNvPr>
          <p:cNvSpPr/>
          <p:nvPr/>
        </p:nvSpPr>
        <p:spPr bwMode="auto">
          <a:xfrm>
            <a:off x="6072990" y="275139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16" name="순서도: 연결자 15">
            <a:extLst>
              <a:ext uri="{FF2B5EF4-FFF2-40B4-BE49-F238E27FC236}">
                <a16:creationId xmlns:a16="http://schemas.microsoft.com/office/drawing/2014/main" id="{0E17F6B9-E63A-41C5-BDCA-FFE762836377}"/>
              </a:ext>
            </a:extLst>
          </p:cNvPr>
          <p:cNvSpPr/>
          <p:nvPr/>
        </p:nvSpPr>
        <p:spPr bwMode="auto">
          <a:xfrm>
            <a:off x="6072990" y="343907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7</a:t>
            </a:r>
            <a:endParaRPr lang="ko-KR" altLang="en-US" sz="800" b="1" kern="0" dirty="0">
              <a:solidFill>
                <a:srgbClr val="FFFFFF"/>
              </a:solidFill>
              <a:cs typeface="Arial" panose="020B0604020202020204" pitchFamily="34" charset="0"/>
            </a:endParaRPr>
          </a:p>
        </p:txBody>
      </p:sp>
      <p:sp>
        <p:nvSpPr>
          <p:cNvPr id="23" name="직사각형 22">
            <a:extLst>
              <a:ext uri="{FF2B5EF4-FFF2-40B4-BE49-F238E27FC236}">
                <a16:creationId xmlns:a16="http://schemas.microsoft.com/office/drawing/2014/main" id="{F9805760-18D4-4588-8691-C63B3EFC3B8B}"/>
              </a:ext>
            </a:extLst>
          </p:cNvPr>
          <p:cNvSpPr/>
          <p:nvPr/>
        </p:nvSpPr>
        <p:spPr>
          <a:xfrm>
            <a:off x="2138398" y="3100604"/>
            <a:ext cx="3794749" cy="144000"/>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7" name="순서도: 연결자 16">
            <a:extLst>
              <a:ext uri="{FF2B5EF4-FFF2-40B4-BE49-F238E27FC236}">
                <a16:creationId xmlns:a16="http://schemas.microsoft.com/office/drawing/2014/main" id="{EB901185-3476-4D89-8795-F562FA3971B7}"/>
              </a:ext>
            </a:extLst>
          </p:cNvPr>
          <p:cNvSpPr/>
          <p:nvPr/>
        </p:nvSpPr>
        <p:spPr bwMode="auto">
          <a:xfrm>
            <a:off x="2066401" y="303011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34" name="직사각형 33">
            <a:extLst>
              <a:ext uri="{FF2B5EF4-FFF2-40B4-BE49-F238E27FC236}">
                <a16:creationId xmlns:a16="http://schemas.microsoft.com/office/drawing/2014/main" id="{341BB0B1-4F7D-4394-82B2-7F71825C3DC0}"/>
              </a:ext>
            </a:extLst>
          </p:cNvPr>
          <p:cNvSpPr/>
          <p:nvPr/>
        </p:nvSpPr>
        <p:spPr>
          <a:xfrm>
            <a:off x="2138398" y="3664108"/>
            <a:ext cx="3794749" cy="144000"/>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35" name="순서도: 연결자 34">
            <a:extLst>
              <a:ext uri="{FF2B5EF4-FFF2-40B4-BE49-F238E27FC236}">
                <a16:creationId xmlns:a16="http://schemas.microsoft.com/office/drawing/2014/main" id="{C9841EF2-BFC5-420C-B25E-D3AEBF840BD2}"/>
              </a:ext>
            </a:extLst>
          </p:cNvPr>
          <p:cNvSpPr/>
          <p:nvPr/>
        </p:nvSpPr>
        <p:spPr bwMode="auto">
          <a:xfrm>
            <a:off x="2066401" y="359550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36" name="직사각형 35">
            <a:extLst>
              <a:ext uri="{FF2B5EF4-FFF2-40B4-BE49-F238E27FC236}">
                <a16:creationId xmlns:a16="http://schemas.microsoft.com/office/drawing/2014/main" id="{E24F0FC4-48C6-4356-8C7E-08D0AD5AC7FC}"/>
              </a:ext>
            </a:extLst>
          </p:cNvPr>
          <p:cNvSpPr/>
          <p:nvPr/>
        </p:nvSpPr>
        <p:spPr>
          <a:xfrm>
            <a:off x="2138398" y="4090404"/>
            <a:ext cx="3794749" cy="289088"/>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37" name="순서도: 연결자 36">
            <a:extLst>
              <a:ext uri="{FF2B5EF4-FFF2-40B4-BE49-F238E27FC236}">
                <a16:creationId xmlns:a16="http://schemas.microsoft.com/office/drawing/2014/main" id="{968334E7-DFAD-4970-8687-0241B174C6EE}"/>
              </a:ext>
            </a:extLst>
          </p:cNvPr>
          <p:cNvSpPr/>
          <p:nvPr/>
        </p:nvSpPr>
        <p:spPr bwMode="auto">
          <a:xfrm>
            <a:off x="2066401" y="40218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7</a:t>
            </a:r>
            <a:endParaRPr lang="ko-KR" altLang="en-US" sz="800" b="1" kern="0" dirty="0">
              <a:solidFill>
                <a:srgbClr val="FFFFFF"/>
              </a:solidFill>
              <a:cs typeface="Arial" panose="020B0604020202020204" pitchFamily="34" charset="0"/>
            </a:endParaRPr>
          </a:p>
        </p:txBody>
      </p:sp>
      <p:sp>
        <p:nvSpPr>
          <p:cNvPr id="39" name="직사각형 38">
            <a:extLst>
              <a:ext uri="{FF2B5EF4-FFF2-40B4-BE49-F238E27FC236}">
                <a16:creationId xmlns:a16="http://schemas.microsoft.com/office/drawing/2014/main" id="{FB130CCC-611A-4EEF-8CBE-772BEE52E744}"/>
              </a:ext>
            </a:extLst>
          </p:cNvPr>
          <p:cNvSpPr/>
          <p:nvPr/>
        </p:nvSpPr>
        <p:spPr>
          <a:xfrm>
            <a:off x="2138398" y="4684132"/>
            <a:ext cx="3794749" cy="289087"/>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40" name="순서도: 연결자 39">
            <a:extLst>
              <a:ext uri="{FF2B5EF4-FFF2-40B4-BE49-F238E27FC236}">
                <a16:creationId xmlns:a16="http://schemas.microsoft.com/office/drawing/2014/main" id="{C7906D75-F5BE-4193-B397-E3EFE8177D78}"/>
              </a:ext>
            </a:extLst>
          </p:cNvPr>
          <p:cNvSpPr/>
          <p:nvPr/>
        </p:nvSpPr>
        <p:spPr bwMode="auto">
          <a:xfrm>
            <a:off x="2066401" y="461552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p:sp>
        <p:nvSpPr>
          <p:cNvPr id="41" name="직사각형 40">
            <a:extLst>
              <a:ext uri="{FF2B5EF4-FFF2-40B4-BE49-F238E27FC236}">
                <a16:creationId xmlns:a16="http://schemas.microsoft.com/office/drawing/2014/main" id="{BD10EE93-B933-4B8D-8EC8-65A31856E8E4}"/>
              </a:ext>
            </a:extLst>
          </p:cNvPr>
          <p:cNvSpPr/>
          <p:nvPr/>
        </p:nvSpPr>
        <p:spPr>
          <a:xfrm>
            <a:off x="2138398" y="4963790"/>
            <a:ext cx="3794749" cy="144000"/>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42" name="순서도: 연결자 41">
            <a:extLst>
              <a:ext uri="{FF2B5EF4-FFF2-40B4-BE49-F238E27FC236}">
                <a16:creationId xmlns:a16="http://schemas.microsoft.com/office/drawing/2014/main" id="{2D1AE783-B978-478C-8642-F07A7F99A99E}"/>
              </a:ext>
            </a:extLst>
          </p:cNvPr>
          <p:cNvSpPr/>
          <p:nvPr/>
        </p:nvSpPr>
        <p:spPr bwMode="auto">
          <a:xfrm>
            <a:off x="2066401" y="489518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9</a:t>
            </a:r>
            <a:endParaRPr lang="ko-KR" altLang="en-US" sz="800" b="1" kern="0" dirty="0">
              <a:solidFill>
                <a:srgbClr val="FFFFFF"/>
              </a:solidFill>
              <a:cs typeface="Arial" panose="020B0604020202020204" pitchFamily="34" charset="0"/>
            </a:endParaRPr>
          </a:p>
        </p:txBody>
      </p:sp>
      <p:sp>
        <p:nvSpPr>
          <p:cNvPr id="43" name="순서도: 연결자 42">
            <a:extLst>
              <a:ext uri="{FF2B5EF4-FFF2-40B4-BE49-F238E27FC236}">
                <a16:creationId xmlns:a16="http://schemas.microsoft.com/office/drawing/2014/main" id="{1455002C-4EF6-4A87-B098-DD83A50D148A}"/>
              </a:ext>
            </a:extLst>
          </p:cNvPr>
          <p:cNvSpPr/>
          <p:nvPr/>
        </p:nvSpPr>
        <p:spPr bwMode="auto">
          <a:xfrm>
            <a:off x="6072990" y="455049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p:sp>
        <p:nvSpPr>
          <p:cNvPr id="44" name="순서도: 연결자 43">
            <a:extLst>
              <a:ext uri="{FF2B5EF4-FFF2-40B4-BE49-F238E27FC236}">
                <a16:creationId xmlns:a16="http://schemas.microsoft.com/office/drawing/2014/main" id="{8EED4199-AAEB-4D05-82EB-0D4569A214E7}"/>
              </a:ext>
            </a:extLst>
          </p:cNvPr>
          <p:cNvSpPr/>
          <p:nvPr/>
        </p:nvSpPr>
        <p:spPr bwMode="auto">
          <a:xfrm>
            <a:off x="6072990" y="558992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9</a:t>
            </a:r>
            <a:endParaRPr lang="ko-KR" altLang="en-US" sz="800" b="1" kern="0" dirty="0">
              <a:solidFill>
                <a:srgbClr val="FFFFFF"/>
              </a:solidFill>
              <a:cs typeface="Arial" panose="020B0604020202020204" pitchFamily="34" charset="0"/>
            </a:endParaRPr>
          </a:p>
        </p:txBody>
      </p:sp>
      <p:sp>
        <p:nvSpPr>
          <p:cNvPr id="25" name="직사각형 119">
            <a:extLst>
              <a:ext uri="{FF2B5EF4-FFF2-40B4-BE49-F238E27FC236}">
                <a16:creationId xmlns:a16="http://schemas.microsoft.com/office/drawing/2014/main" id="{F9516A37-607C-4B39-B22E-FEF01B091A98}"/>
              </a:ext>
            </a:extLst>
          </p:cNvPr>
          <p:cNvSpPr/>
          <p:nvPr/>
        </p:nvSpPr>
        <p:spPr bwMode="auto">
          <a:xfrm>
            <a:off x="2066401" y="5390536"/>
            <a:ext cx="1121322" cy="144000"/>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회사제시자료</a:t>
            </a:r>
            <a:endParaRPr lang="en-US" altLang="ko-KR" sz="800" dirty="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944974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1723821471"/>
              </p:ext>
            </p:extLst>
          </p:nvPr>
        </p:nvGraphicFramePr>
        <p:xfrm>
          <a:off x="4326288" y="1876892"/>
          <a:ext cx="4483355" cy="2664152"/>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1">
                              <a:lumMod val="40000"/>
                              <a:lumOff val="60000"/>
                            </a:schemeClr>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sz="1100" b="0" kern="1200" dirty="0">
                          <a:solidFill>
                            <a:schemeClr val="bg1">
                              <a:lumMod val="65000"/>
                            </a:schemeClr>
                          </a:solidFill>
                          <a:latin typeface="Arial" panose="020B0604020202020204" pitchFamily="34" charset="0"/>
                          <a:ea typeface="+mj-ea"/>
                          <a:cs typeface="Arial" panose="020B0604020202020204" pitchFamily="34" charset="0"/>
                        </a:rPr>
                        <a:t>Understanding of Target</a:t>
                      </a:r>
                      <a:endParaRPr lang="en-GB" sz="1100" b="0" kern="120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2</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1">
                              <a:lumMod val="40000"/>
                              <a:lumOff val="60000"/>
                            </a:schemeClr>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bg1">
                              <a:lumMod val="65000"/>
                            </a:schemeClr>
                          </a:solidFill>
                          <a:latin typeface="Arial" panose="020B0604020202020204" pitchFamily="34" charset="0"/>
                          <a:ea typeface="+mj-ea"/>
                          <a:cs typeface="Arial" panose="020B0604020202020204" pitchFamily="34" charset="0"/>
                        </a:rPr>
                        <a:t>Executive Summary</a:t>
                      </a:r>
                      <a:endParaRPr lang="en-GB" sz="1100" b="0" kern="120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8</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altLang="ko-KR" sz="2200" b="0" kern="1200" dirty="0">
                          <a:solidFill>
                            <a:schemeClr val="accent3"/>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tx1"/>
                          </a:solidFill>
                          <a:latin typeface="Arial" panose="020B0604020202020204" pitchFamily="34" charset="0"/>
                          <a:ea typeface="+mj-ea"/>
                          <a:cs typeface="Arial" panose="020B0604020202020204" pitchFamily="34" charset="0"/>
                        </a:rPr>
                        <a:t>Supporting Analysis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tx1"/>
                          </a:solidFill>
                          <a:latin typeface="Arial" panose="020B0604020202020204" pitchFamily="34" charset="0"/>
                          <a:ea typeface="+mj-ea"/>
                          <a:cs typeface="Arial" panose="020B0604020202020204" pitchFamily="34" charset="0"/>
                        </a:rPr>
                        <a:t>23</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dirty="0">
                          <a:solidFill>
                            <a:schemeClr val="accent1">
                              <a:lumMod val="40000"/>
                              <a:lumOff val="60000"/>
                            </a:schemeClr>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n-ea"/>
                          <a:cs typeface="Arial" panose="020B0604020202020204" pitchFamily="34" charset="0"/>
                        </a:rPr>
                        <a:t>Appendices</a:t>
                      </a:r>
                      <a:endParaRPr lang="en-US" sz="1100" b="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altLang="ko-KR" sz="1100" b="0" dirty="0">
                          <a:solidFill>
                            <a:schemeClr val="bg1">
                              <a:lumMod val="65000"/>
                            </a:schemeClr>
                          </a:solidFill>
                          <a:latin typeface="Arial" panose="020B0604020202020204" pitchFamily="34" charset="0"/>
                          <a:ea typeface="+mj-ea"/>
                          <a:cs typeface="Arial" panose="020B0604020202020204" pitchFamily="34" charset="0"/>
                        </a:rPr>
                        <a:t>47</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430561"/>
                  </a:ext>
                </a:extLst>
              </a:tr>
            </a:tbl>
          </a:graphicData>
        </a:graphic>
      </p:graphicFrame>
    </p:spTree>
    <p:extLst>
      <p:ext uri="{BB962C8B-B14F-4D97-AF65-F5344CB8AC3E}">
        <p14:creationId xmlns:p14="http://schemas.microsoft.com/office/powerpoint/2010/main" val="3299134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대상 사업부는 </a:t>
            </a:r>
            <a:r>
              <a:rPr lang="en-US" altLang="ko-KR" sz="1000" b="1" dirty="0">
                <a:solidFill>
                  <a:srgbClr val="002997"/>
                </a:solidFill>
                <a:latin typeface="Arial" panose="020B0604020202020204" pitchFamily="34" charset="0"/>
                <a:ea typeface="+mj-ea"/>
                <a:cs typeface="Arial" panose="020B0604020202020204" pitchFamily="34" charset="0"/>
              </a:rPr>
              <a:t>2019</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99</a:t>
            </a:r>
            <a:r>
              <a:rPr lang="ko-KR" altLang="en-US" sz="1000" b="1" dirty="0">
                <a:solidFill>
                  <a:srgbClr val="002997"/>
                </a:solidFill>
                <a:latin typeface="Arial" panose="020B0604020202020204" pitchFamily="34" charset="0"/>
                <a:ea typeface="+mj-ea"/>
                <a:cs typeface="Arial" panose="020B0604020202020204" pitchFamily="34" charset="0"/>
              </a:rPr>
              <a:t>억원에서 </a:t>
            </a:r>
            <a:r>
              <a:rPr lang="en-US" altLang="ko-KR" sz="1000" b="1" dirty="0">
                <a:solidFill>
                  <a:srgbClr val="002997"/>
                </a:solidFill>
                <a:latin typeface="Arial" panose="020B0604020202020204" pitchFamily="34" charset="0"/>
                <a:ea typeface="+mj-ea"/>
                <a:cs typeface="Arial" panose="020B0604020202020204" pitchFamily="34" charset="0"/>
              </a:rPr>
              <a:t>2022</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6</a:t>
            </a:r>
            <a:r>
              <a:rPr lang="ko-KR" altLang="en-US" sz="1000" b="1" dirty="0">
                <a:solidFill>
                  <a:srgbClr val="002997"/>
                </a:solidFill>
                <a:latin typeface="Arial" panose="020B0604020202020204" pitchFamily="34" charset="0"/>
                <a:ea typeface="+mj-ea"/>
                <a:cs typeface="Arial" panose="020B0604020202020204" pitchFamily="34" charset="0"/>
              </a:rPr>
              <a:t>월말 </a:t>
            </a:r>
            <a:r>
              <a:rPr lang="en-US" altLang="ko-KR" sz="1000" b="1" dirty="0">
                <a:solidFill>
                  <a:srgbClr val="002997"/>
                </a:solidFill>
                <a:latin typeface="Arial" panose="020B0604020202020204" pitchFamily="34" charset="0"/>
                <a:ea typeface="+mj-ea"/>
                <a:cs typeface="Arial" panose="020B0604020202020204" pitchFamily="34" charset="0"/>
              </a:rPr>
              <a:t>LTM </a:t>
            </a:r>
            <a:r>
              <a:rPr lang="ko-KR" altLang="en-US" sz="1000" b="1" dirty="0">
                <a:solidFill>
                  <a:srgbClr val="002997"/>
                </a:solidFill>
                <a:latin typeface="Arial" panose="020B0604020202020204" pitchFamily="34" charset="0"/>
                <a:ea typeface="+mj-ea"/>
                <a:cs typeface="Arial" panose="020B0604020202020204" pitchFamily="34" charset="0"/>
              </a:rPr>
              <a:t>기준 </a:t>
            </a:r>
            <a:r>
              <a:rPr lang="en-US" altLang="ko-KR" sz="1000" b="1" dirty="0">
                <a:solidFill>
                  <a:srgbClr val="002997"/>
                </a:solidFill>
                <a:latin typeface="Arial" panose="020B0604020202020204" pitchFamily="34" charset="0"/>
                <a:ea typeface="+mj-ea"/>
                <a:cs typeface="Arial" panose="020B0604020202020204" pitchFamily="34" charset="0"/>
              </a:rPr>
              <a:t>182</a:t>
            </a:r>
            <a:r>
              <a:rPr lang="ko-KR" altLang="en-US" sz="1000" b="1" dirty="0">
                <a:solidFill>
                  <a:srgbClr val="002997"/>
                </a:solidFill>
                <a:latin typeface="Arial" panose="020B0604020202020204" pitchFamily="34" charset="0"/>
                <a:ea typeface="+mj-ea"/>
                <a:cs typeface="Arial" panose="020B0604020202020204" pitchFamily="34" charset="0"/>
              </a:rPr>
              <a:t>억원까지 </a:t>
            </a:r>
            <a:r>
              <a:rPr lang="en-US" altLang="ko-KR" sz="1000" b="1" dirty="0">
                <a:solidFill>
                  <a:srgbClr val="002997"/>
                </a:solidFill>
                <a:latin typeface="Arial" panose="020B0604020202020204" pitchFamily="34" charset="0"/>
                <a:ea typeface="+mj-ea"/>
                <a:cs typeface="Arial" panose="020B0604020202020204" pitchFamily="34" charset="0"/>
              </a:rPr>
              <a:t>CAGR 22.6% </a:t>
            </a:r>
            <a:r>
              <a:rPr lang="ko-KR" altLang="en-US" sz="1000" b="1" dirty="0">
                <a:solidFill>
                  <a:srgbClr val="002997"/>
                </a:solidFill>
                <a:latin typeface="Arial" panose="020B0604020202020204" pitchFamily="34" charset="0"/>
                <a:ea typeface="+mj-ea"/>
                <a:cs typeface="Arial" panose="020B0604020202020204" pitchFamily="34" charset="0"/>
              </a:rPr>
              <a:t>수준으로 성장하여 왔으며</a:t>
            </a:r>
            <a:r>
              <a:rPr lang="en-US" altLang="ko-KR" sz="1000" b="1" dirty="0">
                <a:solidFill>
                  <a:srgbClr val="002997"/>
                </a:solidFill>
                <a:latin typeface="Arial" panose="020B0604020202020204" pitchFamily="34" charset="0"/>
                <a:ea typeface="+mj-ea"/>
                <a:cs typeface="Arial" panose="020B0604020202020204" pitchFamily="34" charset="0"/>
              </a:rPr>
              <a:t>, 2019</a:t>
            </a:r>
            <a:r>
              <a:rPr lang="ko-KR" altLang="en-US" sz="1000" b="1" dirty="0">
                <a:solidFill>
                  <a:srgbClr val="002997"/>
                </a:solidFill>
                <a:latin typeface="Arial" panose="020B0604020202020204" pitchFamily="34" charset="0"/>
                <a:ea typeface="+mj-ea"/>
                <a:cs typeface="Arial" panose="020B0604020202020204" pitchFamily="34" charset="0"/>
              </a:rPr>
              <a:t>년 삼성</a:t>
            </a:r>
            <a:r>
              <a:rPr lang="en-US" altLang="ko-KR" sz="1000" b="1" dirty="0">
                <a:solidFill>
                  <a:srgbClr val="002997"/>
                </a:solidFill>
                <a:latin typeface="Arial" panose="020B0604020202020204" pitchFamily="34" charset="0"/>
                <a:ea typeface="+mj-ea"/>
                <a:cs typeface="Arial" panose="020B0604020202020204" pitchFamily="34" charset="0"/>
              </a:rPr>
              <a:t>SDI</a:t>
            </a:r>
            <a:r>
              <a:rPr lang="ko-KR" altLang="en-US" sz="1000" b="1" dirty="0">
                <a:solidFill>
                  <a:srgbClr val="002997"/>
                </a:solidFill>
                <a:latin typeface="Arial" panose="020B0604020202020204" pitchFamily="34" charset="0"/>
                <a:ea typeface="+mj-ea"/>
                <a:cs typeface="Arial" panose="020B0604020202020204" pitchFamily="34" charset="0"/>
              </a:rPr>
              <a:t>의 </a:t>
            </a:r>
            <a:r>
              <a:rPr lang="en-US" altLang="ko-KR" sz="1000" b="1" dirty="0">
                <a:solidFill>
                  <a:srgbClr val="002997"/>
                </a:solidFill>
                <a:latin typeface="Arial" panose="020B0604020202020204" pitchFamily="34" charset="0"/>
                <a:ea typeface="+mj-ea"/>
                <a:cs typeface="Arial" panose="020B0604020202020204" pitchFamily="34" charset="0"/>
              </a:rPr>
              <a:t>ESS </a:t>
            </a:r>
            <a:r>
              <a:rPr lang="ko-KR" altLang="en-US" sz="1000" b="1" dirty="0">
                <a:solidFill>
                  <a:srgbClr val="002997"/>
                </a:solidFill>
                <a:latin typeface="Arial" panose="020B0604020202020204" pitchFamily="34" charset="0"/>
                <a:ea typeface="+mj-ea"/>
                <a:cs typeface="Arial" panose="020B0604020202020204" pitchFamily="34" charset="0"/>
              </a:rPr>
              <a:t>화재 발생으로 인해 저조했던 수요의 회복과 </a:t>
            </a:r>
            <a:r>
              <a:rPr lang="en-US" altLang="ko-KR" sz="1000" b="1" dirty="0">
                <a:solidFill>
                  <a:srgbClr val="002997"/>
                </a:solidFill>
                <a:latin typeface="Arial" panose="020B0604020202020204" pitchFamily="34" charset="0"/>
                <a:ea typeface="+mj-ea"/>
                <a:cs typeface="Arial" panose="020B0604020202020204" pitchFamily="34" charset="0"/>
              </a:rPr>
              <a:t>3</a:t>
            </a:r>
            <a:r>
              <a:rPr lang="ko-KR" altLang="en-US" sz="1000" b="1" dirty="0">
                <a:solidFill>
                  <a:srgbClr val="002997"/>
                </a:solidFill>
                <a:latin typeface="Arial" panose="020B0604020202020204" pitchFamily="34" charset="0"/>
                <a:ea typeface="+mj-ea"/>
                <a:cs typeface="Arial" panose="020B0604020202020204" pitchFamily="34" charset="0"/>
              </a:rPr>
              <a:t>라인 증설에 따른 </a:t>
            </a:r>
            <a:r>
              <a:rPr lang="en-US" altLang="ko-KR" sz="1000" b="1" dirty="0">
                <a:solidFill>
                  <a:srgbClr val="002997"/>
                </a:solidFill>
                <a:latin typeface="Arial" panose="020B0604020202020204" pitchFamily="34" charset="0"/>
                <a:ea typeface="+mj-ea"/>
                <a:cs typeface="Arial" panose="020B0604020202020204" pitchFamily="34" charset="0"/>
              </a:rPr>
              <a:t>112Ah </a:t>
            </a:r>
            <a:r>
              <a:rPr lang="ko-KR" altLang="en-US" sz="1000" b="1" dirty="0">
                <a:solidFill>
                  <a:srgbClr val="002997"/>
                </a:solidFill>
                <a:latin typeface="Arial" panose="020B0604020202020204" pitchFamily="34" charset="0"/>
                <a:ea typeface="+mj-ea"/>
                <a:cs typeface="Arial" panose="020B0604020202020204" pitchFamily="34" charset="0"/>
              </a:rPr>
              <a:t>제품 매출규모의 확대가 주 요인에 해당함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24" name="TextBox 23">
            <a:extLst>
              <a:ext uri="{FF2B5EF4-FFF2-40B4-BE49-F238E27FC236}">
                <a16:creationId xmlns:a16="http://schemas.microsoft.com/office/drawing/2014/main" id="{F9D6684F-2E1B-4FDF-BD76-663184E03DBC}"/>
              </a:ext>
            </a:extLst>
          </p:cNvPr>
          <p:cNvSpPr txBox="1"/>
          <p:nvPr/>
        </p:nvSpPr>
        <p:spPr>
          <a:xfrm>
            <a:off x="6093335" y="1402347"/>
            <a:ext cx="3347113" cy="4847634"/>
          </a:xfrm>
          <a:prstGeom prst="rect">
            <a:avLst/>
          </a:prstGeom>
          <a:noFill/>
          <a:ln>
            <a:noFill/>
          </a:ln>
        </p:spPr>
        <p:txBody>
          <a:bodyPr wrap="square" lIns="36000" tIns="0" rIns="36000" bIns="0" rtlCol="0">
            <a:noAutofit/>
          </a:bodyPr>
          <a:lstStyle/>
          <a:p>
            <a:pPr latinLnBrk="1">
              <a:lnSpc>
                <a:spcPts val="1200"/>
              </a:lnSpc>
              <a:buClr>
                <a:srgbClr val="00338D"/>
              </a:buClr>
              <a:defRPr/>
            </a:pPr>
            <a:endParaRPr lang="en-US" altLang="ko-KR" sz="900" dirty="0">
              <a:latin typeface="+mn-ea"/>
              <a:cs typeface="Arial" panose="020B0604020202020204" pitchFamily="34" charset="0"/>
            </a:endParaRPr>
          </a:p>
          <a:p>
            <a:pPr marL="144000" indent="-144000" latinLnBrk="1">
              <a:lnSpc>
                <a:spcPts val="1200"/>
              </a:lnSpc>
              <a:buClr>
                <a:srgbClr val="00338D"/>
              </a:buClr>
              <a:buFont typeface="Wingdings" panose="05000000000000000000" pitchFamily="2" charset="2"/>
              <a:buChar char="§"/>
              <a:defRPr/>
            </a:pPr>
            <a:r>
              <a:rPr lang="ko-KR" altLang="en-US" sz="900" dirty="0">
                <a:latin typeface="+mn-ea"/>
                <a:cs typeface="Arial" panose="020B0604020202020204" pitchFamily="34" charset="0"/>
              </a:rPr>
              <a:t>대상 사업부는 삼성</a:t>
            </a:r>
            <a:r>
              <a:rPr lang="en-US" altLang="ko-KR" sz="900" dirty="0">
                <a:latin typeface="+mn-ea"/>
                <a:cs typeface="Arial" panose="020B0604020202020204" pitchFamily="34" charset="0"/>
              </a:rPr>
              <a:t>SDI</a:t>
            </a:r>
            <a:r>
              <a:rPr lang="ko-KR" altLang="en-US" sz="900" dirty="0">
                <a:latin typeface="+mn-ea"/>
                <a:cs typeface="Arial" panose="020B0604020202020204" pitchFamily="34" charset="0"/>
              </a:rPr>
              <a:t>로부터 연초에 연간 경영계획을 입수하고</a:t>
            </a:r>
            <a:r>
              <a:rPr lang="en-US" altLang="ko-KR" sz="900" dirty="0">
                <a:latin typeface="+mn-ea"/>
                <a:cs typeface="Arial" panose="020B0604020202020204" pitchFamily="34" charset="0"/>
              </a:rPr>
              <a:t>, 3</a:t>
            </a:r>
            <a:r>
              <a:rPr lang="ko-KR" altLang="en-US" sz="900" dirty="0">
                <a:latin typeface="+mn-ea"/>
                <a:cs typeface="Arial" panose="020B0604020202020204" pitchFamily="34" charset="0"/>
              </a:rPr>
              <a:t>개월 주기로 </a:t>
            </a:r>
            <a:r>
              <a:rPr lang="en-US" altLang="ko-KR" sz="900" dirty="0">
                <a:latin typeface="+mn-ea"/>
                <a:cs typeface="Arial" panose="020B0604020202020204" pitchFamily="34" charset="0"/>
              </a:rPr>
              <a:t>forecasting </a:t>
            </a:r>
            <a:r>
              <a:rPr lang="ko-KR" altLang="en-US" sz="900" dirty="0">
                <a:latin typeface="+mn-ea"/>
                <a:cs typeface="Arial" panose="020B0604020202020204" pitchFamily="34" charset="0"/>
              </a:rPr>
              <a:t>수치의 업데이트를 통해 물량 정보를 예측하고 있음</a:t>
            </a:r>
            <a:r>
              <a:rPr lang="en-US" altLang="ko-KR" sz="900" dirty="0">
                <a:latin typeface="+mn-ea"/>
                <a:cs typeface="Arial" panose="020B0604020202020204" pitchFamily="34" charset="0"/>
              </a:rPr>
              <a:t>. </a:t>
            </a:r>
            <a:r>
              <a:rPr lang="ko-KR" altLang="en-US" sz="900" dirty="0">
                <a:latin typeface="+mn-ea"/>
                <a:cs typeface="Arial" panose="020B0604020202020204" pitchFamily="34" charset="0"/>
              </a:rPr>
              <a:t>물량 보장 관련 조항은 별도로 존재하지 않으며</a:t>
            </a:r>
            <a:r>
              <a:rPr lang="en-US" altLang="ko-KR" sz="900" dirty="0">
                <a:latin typeface="+mn-ea"/>
                <a:cs typeface="Arial" panose="020B0604020202020204" pitchFamily="34" charset="0"/>
              </a:rPr>
              <a:t>, </a:t>
            </a:r>
            <a:r>
              <a:rPr lang="ko-KR" altLang="en-US" sz="900" dirty="0">
                <a:latin typeface="+mn-ea"/>
                <a:cs typeface="Arial" panose="020B0604020202020204" pitchFamily="34" charset="0"/>
              </a:rPr>
              <a:t>정기적인 단가협상은 </a:t>
            </a:r>
            <a:r>
              <a:rPr lang="en-US" altLang="ko-KR" sz="900" dirty="0">
                <a:latin typeface="+mn-ea"/>
                <a:cs typeface="Arial" panose="020B0604020202020204" pitchFamily="34" charset="0"/>
              </a:rPr>
              <a:t>6</a:t>
            </a:r>
            <a:r>
              <a:rPr lang="ko-KR" altLang="en-US" sz="900" dirty="0">
                <a:latin typeface="+mn-ea"/>
                <a:cs typeface="Arial" panose="020B0604020202020204" pitchFamily="34" charset="0"/>
              </a:rPr>
              <a:t>개월 단위로 이루어지고 있음</a:t>
            </a:r>
            <a:endParaRPr lang="en-US" altLang="ko-KR" sz="900" dirty="0">
              <a:latin typeface="+mn-ea"/>
              <a:cs typeface="Arial" panose="020B0604020202020204" pitchFamily="34" charset="0"/>
            </a:endParaRPr>
          </a:p>
          <a:p>
            <a:pPr marL="144000" indent="-144000" latinLnBrk="1">
              <a:lnSpc>
                <a:spcPts val="1200"/>
              </a:lnSpc>
              <a:buClr>
                <a:srgbClr val="00338D"/>
              </a:buClr>
              <a:buFont typeface="Wingdings" panose="05000000000000000000" pitchFamily="2" charset="2"/>
              <a:buChar char="§"/>
              <a:defRPr/>
            </a:pPr>
            <a:endParaRPr lang="en-US" altLang="ko-KR" sz="900" dirty="0">
              <a:latin typeface="+mn-ea"/>
              <a:cs typeface="Arial" panose="020B0604020202020204" pitchFamily="34" charset="0"/>
            </a:endParaRPr>
          </a:p>
          <a:p>
            <a:pPr marL="144000" indent="-144000" latinLnBrk="1">
              <a:lnSpc>
                <a:spcPts val="1200"/>
              </a:lnSpc>
              <a:buClr>
                <a:srgbClr val="00338D"/>
              </a:buClr>
              <a:buFont typeface="Wingdings" panose="05000000000000000000" pitchFamily="2" charset="2"/>
              <a:buChar char="§"/>
              <a:defRPr/>
            </a:pPr>
            <a:r>
              <a:rPr lang="en-US" altLang="ko-KR" sz="900" dirty="0">
                <a:latin typeface="+mn-ea"/>
                <a:cs typeface="Arial" panose="020B0604020202020204" pitchFamily="34" charset="0"/>
              </a:rPr>
              <a:t>28Ah </a:t>
            </a:r>
            <a:r>
              <a:rPr lang="ko-KR" altLang="en-US" sz="900" dirty="0">
                <a:latin typeface="+mn-ea"/>
                <a:cs typeface="Arial" panose="020B0604020202020204" pitchFamily="34" charset="0"/>
              </a:rPr>
              <a:t>관련 매출은 </a:t>
            </a:r>
            <a:r>
              <a:rPr lang="en-US" altLang="ko-KR" sz="900" dirty="0">
                <a:latin typeface="+mn-ea"/>
                <a:cs typeface="Arial" panose="020B0604020202020204" pitchFamily="34" charset="0"/>
              </a:rPr>
              <a:t>2019</a:t>
            </a:r>
            <a:r>
              <a:rPr lang="ko-KR" altLang="en-US" sz="900" dirty="0">
                <a:latin typeface="+mn-ea"/>
                <a:cs typeface="Arial" panose="020B0604020202020204" pitchFamily="34" charset="0"/>
              </a:rPr>
              <a:t>년 </a:t>
            </a:r>
            <a:r>
              <a:rPr lang="en-US" altLang="ko-KR" sz="900" dirty="0">
                <a:latin typeface="+mn-ea"/>
                <a:cs typeface="Arial" panose="020B0604020202020204" pitchFamily="34" charset="0"/>
              </a:rPr>
              <a:t>28</a:t>
            </a:r>
            <a:r>
              <a:rPr lang="ko-KR" altLang="en-US" sz="900" dirty="0">
                <a:latin typeface="+mn-ea"/>
                <a:cs typeface="Arial" panose="020B0604020202020204" pitchFamily="34" charset="0"/>
              </a:rPr>
              <a:t>억원에서 </a:t>
            </a:r>
            <a:r>
              <a:rPr lang="en-US" altLang="ko-KR" sz="900" dirty="0">
                <a:latin typeface="+mn-ea"/>
                <a:cs typeface="Arial" panose="020B0604020202020204" pitchFamily="34" charset="0"/>
              </a:rPr>
              <a:t>2022</a:t>
            </a:r>
            <a:r>
              <a:rPr lang="ko-KR" altLang="en-US" sz="900" dirty="0">
                <a:latin typeface="+mn-ea"/>
                <a:cs typeface="Arial" panose="020B0604020202020204" pitchFamily="34" charset="0"/>
              </a:rPr>
              <a:t>년 </a:t>
            </a:r>
            <a:r>
              <a:rPr lang="en-US" altLang="ko-KR" sz="900" dirty="0">
                <a:latin typeface="+mn-ea"/>
                <a:cs typeface="Arial" panose="020B0604020202020204" pitchFamily="34" charset="0"/>
              </a:rPr>
              <a:t>6</a:t>
            </a:r>
            <a:r>
              <a:rPr lang="ko-KR" altLang="en-US" sz="900" dirty="0">
                <a:latin typeface="+mn-ea"/>
                <a:cs typeface="Arial" panose="020B0604020202020204" pitchFamily="34" charset="0"/>
              </a:rPr>
              <a:t>월말 </a:t>
            </a:r>
            <a:r>
              <a:rPr lang="en-US" altLang="ko-KR" sz="900" dirty="0">
                <a:latin typeface="+mn-ea"/>
                <a:cs typeface="Arial" panose="020B0604020202020204" pitchFamily="34" charset="0"/>
              </a:rPr>
              <a:t>LTM </a:t>
            </a:r>
            <a:r>
              <a:rPr lang="ko-KR" altLang="en-US" sz="900" dirty="0">
                <a:latin typeface="+mn-ea"/>
                <a:cs typeface="Arial" panose="020B0604020202020204" pitchFamily="34" charset="0"/>
              </a:rPr>
              <a:t>기준 </a:t>
            </a:r>
            <a:r>
              <a:rPr lang="en-US" altLang="ko-KR" sz="900" dirty="0">
                <a:latin typeface="+mn-ea"/>
                <a:cs typeface="Arial" panose="020B0604020202020204" pitchFamily="34" charset="0"/>
              </a:rPr>
              <a:t>3.4</a:t>
            </a:r>
            <a:r>
              <a:rPr lang="ko-KR" altLang="en-US" sz="900" dirty="0">
                <a:latin typeface="+mn-ea"/>
                <a:cs typeface="Arial" panose="020B0604020202020204" pitchFamily="34" charset="0"/>
              </a:rPr>
              <a:t>억원으로 크게 감소하였으며</a:t>
            </a:r>
            <a:r>
              <a:rPr lang="en-US" altLang="ko-KR" sz="900" dirty="0">
                <a:latin typeface="+mn-ea"/>
                <a:cs typeface="Arial" panose="020B0604020202020204" pitchFamily="34" charset="0"/>
              </a:rPr>
              <a:t>, </a:t>
            </a:r>
            <a:r>
              <a:rPr lang="ko-KR" altLang="en-US" sz="900" dirty="0">
                <a:latin typeface="+mn-ea"/>
                <a:cs typeface="Arial" panose="020B0604020202020204" pitchFamily="34" charset="0"/>
              </a:rPr>
              <a:t>이는 기 생산분에 대한 서비스 물량만을 생산하고 있는 데 기인함</a:t>
            </a:r>
            <a:endParaRPr lang="en-US" altLang="ko-KR" sz="900" dirty="0">
              <a:latin typeface="+mn-ea"/>
              <a:cs typeface="Arial" panose="020B0604020202020204" pitchFamily="34" charset="0"/>
            </a:endParaRPr>
          </a:p>
          <a:p>
            <a:pPr marL="144000" indent="-144000" latinLnBrk="1">
              <a:lnSpc>
                <a:spcPts val="1200"/>
              </a:lnSpc>
              <a:buClr>
                <a:srgbClr val="00338D"/>
              </a:buClr>
              <a:buFont typeface="Wingdings" panose="05000000000000000000" pitchFamily="2" charset="2"/>
              <a:buChar char="§"/>
              <a:defRPr/>
            </a:pPr>
            <a:endParaRPr lang="en-US" altLang="ko-KR" sz="900" dirty="0">
              <a:latin typeface="+mn-ea"/>
              <a:cs typeface="Arial" panose="020B0604020202020204" pitchFamily="34" charset="0"/>
            </a:endParaRPr>
          </a:p>
          <a:p>
            <a:pPr marL="144000" indent="-144000" latinLnBrk="1">
              <a:lnSpc>
                <a:spcPts val="1200"/>
              </a:lnSpc>
              <a:buClr>
                <a:srgbClr val="00338D"/>
              </a:buClr>
              <a:buFont typeface="Wingdings" panose="05000000000000000000" pitchFamily="2" charset="2"/>
              <a:buChar char="§"/>
              <a:defRPr/>
            </a:pPr>
            <a:r>
              <a:rPr lang="en-US" altLang="ko-KR" sz="900" dirty="0">
                <a:latin typeface="+mn-ea"/>
                <a:cs typeface="Arial" panose="020B0604020202020204" pitchFamily="34" charset="0"/>
              </a:rPr>
              <a:t>94Ah </a:t>
            </a:r>
            <a:r>
              <a:rPr lang="ko-KR" altLang="en-US" sz="900" dirty="0">
                <a:latin typeface="+mn-ea"/>
                <a:cs typeface="Arial" panose="020B0604020202020204" pitchFamily="34" charset="0"/>
              </a:rPr>
              <a:t>관련 매출은 </a:t>
            </a:r>
            <a:r>
              <a:rPr lang="en-US" altLang="ko-KR" sz="900" dirty="0">
                <a:latin typeface="+mn-ea"/>
                <a:cs typeface="Arial" panose="020B0604020202020204" pitchFamily="34" charset="0"/>
              </a:rPr>
              <a:t>2019</a:t>
            </a:r>
            <a:r>
              <a:rPr lang="ko-KR" altLang="en-US" sz="900" dirty="0">
                <a:latin typeface="+mn-ea"/>
                <a:cs typeface="Arial" panose="020B0604020202020204" pitchFamily="34" charset="0"/>
              </a:rPr>
              <a:t>년 </a:t>
            </a:r>
            <a:r>
              <a:rPr lang="en-US" altLang="ko-KR" sz="900" dirty="0">
                <a:latin typeface="+mn-ea"/>
                <a:cs typeface="Arial" panose="020B0604020202020204" pitchFamily="34" charset="0"/>
              </a:rPr>
              <a:t>70</a:t>
            </a:r>
            <a:r>
              <a:rPr lang="ko-KR" altLang="en-US" sz="900" dirty="0">
                <a:latin typeface="+mn-ea"/>
                <a:cs typeface="Arial" panose="020B0604020202020204" pitchFamily="34" charset="0"/>
              </a:rPr>
              <a:t>억원에서 </a:t>
            </a:r>
            <a:r>
              <a:rPr lang="en-US" altLang="ko-KR" sz="900" dirty="0">
                <a:latin typeface="+mn-ea"/>
                <a:cs typeface="Arial" panose="020B0604020202020204" pitchFamily="34" charset="0"/>
              </a:rPr>
              <a:t>2020</a:t>
            </a:r>
            <a:r>
              <a:rPr lang="ko-KR" altLang="en-US" sz="900" dirty="0">
                <a:latin typeface="+mn-ea"/>
                <a:cs typeface="Arial" panose="020B0604020202020204" pitchFamily="34" charset="0"/>
              </a:rPr>
              <a:t>년 </a:t>
            </a:r>
            <a:r>
              <a:rPr lang="en-US" altLang="ko-KR" sz="900" dirty="0">
                <a:latin typeface="+mn-ea"/>
                <a:cs typeface="Arial" panose="020B0604020202020204" pitchFamily="34" charset="0"/>
              </a:rPr>
              <a:t>ESS</a:t>
            </a:r>
            <a:r>
              <a:rPr lang="ko-KR" altLang="en-US" sz="900" dirty="0">
                <a:latin typeface="+mn-ea"/>
                <a:cs typeface="Arial" panose="020B0604020202020204" pitchFamily="34" charset="0"/>
              </a:rPr>
              <a:t>에 대한 수요 회복과 </a:t>
            </a:r>
            <a:r>
              <a:rPr lang="en-US" altLang="ko-KR" sz="900" dirty="0">
                <a:latin typeface="+mn-ea"/>
                <a:cs typeface="Arial" panose="020B0604020202020204" pitchFamily="34" charset="0"/>
              </a:rPr>
              <a:t>3</a:t>
            </a:r>
            <a:r>
              <a:rPr lang="ko-KR" altLang="en-US" sz="900" dirty="0">
                <a:latin typeface="+mn-ea"/>
                <a:cs typeface="Arial" panose="020B0604020202020204" pitchFamily="34" charset="0"/>
              </a:rPr>
              <a:t>라인 증설에 힘입어 </a:t>
            </a:r>
            <a:r>
              <a:rPr lang="en-US" altLang="ko-KR" sz="900" dirty="0">
                <a:latin typeface="+mn-ea"/>
                <a:cs typeface="Arial" panose="020B0604020202020204" pitchFamily="34" charset="0"/>
              </a:rPr>
              <a:t>83</a:t>
            </a:r>
            <a:r>
              <a:rPr lang="ko-KR" altLang="en-US" sz="900" dirty="0">
                <a:latin typeface="+mn-ea"/>
                <a:cs typeface="Arial" panose="020B0604020202020204" pitchFamily="34" charset="0"/>
              </a:rPr>
              <a:t>억원으로 증가하였으나</a:t>
            </a:r>
            <a:r>
              <a:rPr lang="en-US" altLang="ko-KR" sz="900" dirty="0">
                <a:latin typeface="+mn-ea"/>
                <a:cs typeface="Arial" panose="020B0604020202020204" pitchFamily="34" charset="0"/>
              </a:rPr>
              <a:t>, 2020</a:t>
            </a:r>
            <a:r>
              <a:rPr lang="ko-KR" altLang="en-US" sz="900" dirty="0">
                <a:latin typeface="+mn-ea"/>
                <a:cs typeface="Arial" panose="020B0604020202020204" pitchFamily="34" charset="0"/>
              </a:rPr>
              <a:t>년 하반기부터</a:t>
            </a:r>
            <a:r>
              <a:rPr lang="en-US" altLang="ko-KR" sz="900" dirty="0">
                <a:latin typeface="+mn-ea"/>
                <a:cs typeface="Arial" panose="020B0604020202020204" pitchFamily="34" charset="0"/>
              </a:rPr>
              <a:t> fade-out </a:t>
            </a:r>
            <a:r>
              <a:rPr lang="ko-KR" altLang="en-US" sz="900" dirty="0">
                <a:latin typeface="+mn-ea"/>
                <a:cs typeface="Arial" panose="020B0604020202020204" pitchFamily="34" charset="0"/>
              </a:rPr>
              <a:t>되면서 </a:t>
            </a:r>
            <a:r>
              <a:rPr lang="en-US" altLang="ko-KR" sz="900" dirty="0">
                <a:latin typeface="+mn-ea"/>
                <a:cs typeface="Arial" panose="020B0604020202020204" pitchFamily="34" charset="0"/>
              </a:rPr>
              <a:t>2021</a:t>
            </a:r>
            <a:r>
              <a:rPr lang="ko-KR" altLang="en-US" sz="900" dirty="0">
                <a:latin typeface="+mn-ea"/>
                <a:cs typeface="Arial" panose="020B0604020202020204" pitchFamily="34" charset="0"/>
              </a:rPr>
              <a:t>년 </a:t>
            </a:r>
            <a:r>
              <a:rPr lang="en-US" altLang="ko-KR" sz="900" dirty="0">
                <a:latin typeface="+mn-ea"/>
                <a:cs typeface="Arial" panose="020B0604020202020204" pitchFamily="34" charset="0"/>
              </a:rPr>
              <a:t>10~11</a:t>
            </a:r>
            <a:r>
              <a:rPr lang="ko-KR" altLang="en-US" sz="900" dirty="0">
                <a:latin typeface="+mn-ea"/>
                <a:cs typeface="Arial" panose="020B0604020202020204" pitchFamily="34" charset="0"/>
              </a:rPr>
              <a:t>월 일시적인 매출 </a:t>
            </a:r>
            <a:r>
              <a:rPr lang="en-US" altLang="ko-KR" sz="900" dirty="0">
                <a:latin typeface="+mn-ea"/>
                <a:cs typeface="Arial" panose="020B0604020202020204" pitchFamily="34" charset="0"/>
              </a:rPr>
              <a:t>12</a:t>
            </a:r>
            <a:r>
              <a:rPr lang="ko-KR" altLang="en-US" sz="900" dirty="0">
                <a:latin typeface="+mn-ea"/>
                <a:cs typeface="Arial" panose="020B0604020202020204" pitchFamily="34" charset="0"/>
              </a:rPr>
              <a:t>억원만이 발생함</a:t>
            </a:r>
            <a:endParaRPr lang="en-US" altLang="ko-KR" sz="900" dirty="0">
              <a:latin typeface="+mn-ea"/>
              <a:cs typeface="Arial" panose="020B0604020202020204" pitchFamily="34" charset="0"/>
            </a:endParaRPr>
          </a:p>
          <a:p>
            <a:pPr marL="144000" indent="-144000" latinLnBrk="1">
              <a:lnSpc>
                <a:spcPts val="1200"/>
              </a:lnSpc>
              <a:buClr>
                <a:srgbClr val="00338D"/>
              </a:buClr>
              <a:buFont typeface="Wingdings" panose="05000000000000000000" pitchFamily="2" charset="2"/>
              <a:buChar char="§"/>
              <a:defRPr/>
            </a:pPr>
            <a:endParaRPr lang="en-US" altLang="ko-KR" sz="900" dirty="0">
              <a:latin typeface="+mn-ea"/>
              <a:cs typeface="Arial" panose="020B0604020202020204" pitchFamily="34" charset="0"/>
            </a:endParaRPr>
          </a:p>
          <a:p>
            <a:pPr marL="144000" indent="-144000" latinLnBrk="1">
              <a:lnSpc>
                <a:spcPts val="1200"/>
              </a:lnSpc>
              <a:buClr>
                <a:srgbClr val="00338D"/>
              </a:buClr>
              <a:buFont typeface="Wingdings" panose="05000000000000000000" pitchFamily="2" charset="2"/>
              <a:buChar char="§"/>
              <a:defRPr/>
            </a:pPr>
            <a:r>
              <a:rPr lang="en-US" altLang="ko-KR" sz="900" dirty="0">
                <a:latin typeface="+mn-ea"/>
                <a:cs typeface="Arial" panose="020B0604020202020204" pitchFamily="34" charset="0"/>
              </a:rPr>
              <a:t>100Ah</a:t>
            </a:r>
            <a:r>
              <a:rPr lang="ko-KR" altLang="en-US" sz="900" dirty="0">
                <a:latin typeface="+mn-ea"/>
                <a:cs typeface="Arial" panose="020B0604020202020204" pitchFamily="34" charset="0"/>
              </a:rPr>
              <a:t>는 </a:t>
            </a:r>
            <a:r>
              <a:rPr lang="en-US" altLang="ko-KR" sz="900" dirty="0">
                <a:latin typeface="+mn-ea"/>
                <a:cs typeface="Arial" panose="020B0604020202020204" pitchFamily="34" charset="0"/>
              </a:rPr>
              <a:t>2020</a:t>
            </a:r>
            <a:r>
              <a:rPr lang="ko-KR" altLang="en-US" sz="900" dirty="0">
                <a:latin typeface="+mn-ea"/>
                <a:cs typeface="Arial" panose="020B0604020202020204" pitchFamily="34" charset="0"/>
              </a:rPr>
              <a:t>년 </a:t>
            </a:r>
            <a:r>
              <a:rPr lang="en-US" altLang="ko-KR" sz="900" dirty="0">
                <a:latin typeface="+mn-ea"/>
                <a:cs typeface="Arial" panose="020B0604020202020204" pitchFamily="34" charset="0"/>
              </a:rPr>
              <a:t>7~10</a:t>
            </a:r>
            <a:r>
              <a:rPr lang="ko-KR" altLang="en-US" sz="900" dirty="0">
                <a:latin typeface="+mn-ea"/>
                <a:cs typeface="Arial" panose="020B0604020202020204" pitchFamily="34" charset="0"/>
              </a:rPr>
              <a:t>월에만 </a:t>
            </a:r>
            <a:r>
              <a:rPr lang="en-US" altLang="ko-KR" sz="900" dirty="0">
                <a:latin typeface="+mn-ea"/>
                <a:cs typeface="Arial" panose="020B0604020202020204" pitchFamily="34" charset="0"/>
              </a:rPr>
              <a:t>13</a:t>
            </a:r>
            <a:r>
              <a:rPr lang="ko-KR" altLang="en-US" sz="900" dirty="0">
                <a:latin typeface="+mn-ea"/>
                <a:cs typeface="Arial" panose="020B0604020202020204" pitchFamily="34" charset="0"/>
              </a:rPr>
              <a:t>억원 가량 매출이 이루어진 후 조기</a:t>
            </a:r>
            <a:r>
              <a:rPr lang="en-US" altLang="ko-KR" sz="900" dirty="0">
                <a:latin typeface="+mn-ea"/>
                <a:cs typeface="Arial" panose="020B0604020202020204" pitchFamily="34" charset="0"/>
              </a:rPr>
              <a:t>drop</a:t>
            </a:r>
            <a:r>
              <a:rPr lang="ko-KR" altLang="en-US" sz="900" dirty="0">
                <a:latin typeface="+mn-ea"/>
                <a:cs typeface="Arial" panose="020B0604020202020204" pitchFamily="34" charset="0"/>
              </a:rPr>
              <a:t>됨에 따라 이 외 연도에는 발생하지 않음</a:t>
            </a:r>
            <a:endParaRPr lang="en-US" altLang="ko-KR" sz="900" dirty="0">
              <a:latin typeface="+mn-ea"/>
              <a:cs typeface="Arial" panose="020B0604020202020204" pitchFamily="34" charset="0"/>
            </a:endParaRPr>
          </a:p>
          <a:p>
            <a:pPr marL="144000" indent="-144000" latinLnBrk="1">
              <a:lnSpc>
                <a:spcPts val="1200"/>
              </a:lnSpc>
              <a:buClr>
                <a:srgbClr val="00338D"/>
              </a:buClr>
              <a:buFont typeface="Wingdings" panose="05000000000000000000" pitchFamily="2" charset="2"/>
              <a:buChar char="§"/>
              <a:defRPr/>
            </a:pPr>
            <a:endParaRPr lang="en-US" altLang="ko-KR" sz="900" dirty="0">
              <a:latin typeface="+mn-ea"/>
              <a:cs typeface="Arial" panose="020B0604020202020204" pitchFamily="34" charset="0"/>
            </a:endParaRPr>
          </a:p>
          <a:p>
            <a:pPr marL="144000" indent="-144000" latinLnBrk="1">
              <a:lnSpc>
                <a:spcPts val="1200"/>
              </a:lnSpc>
              <a:buClr>
                <a:srgbClr val="00338D"/>
              </a:buClr>
              <a:buFont typeface="Wingdings" panose="05000000000000000000" pitchFamily="2" charset="2"/>
              <a:buChar char="§"/>
              <a:defRPr/>
            </a:pPr>
            <a:r>
              <a:rPr lang="en-US" altLang="ko-KR" sz="900" dirty="0">
                <a:latin typeface="+mn-ea"/>
                <a:cs typeface="Arial" panose="020B0604020202020204" pitchFamily="34" charset="0"/>
              </a:rPr>
              <a:t>112Ah </a:t>
            </a:r>
            <a:r>
              <a:rPr lang="ko-KR" altLang="en-US" sz="900" dirty="0">
                <a:latin typeface="+mn-ea"/>
                <a:cs typeface="Arial" panose="020B0604020202020204" pitchFamily="34" charset="0"/>
              </a:rPr>
              <a:t>관련 매출은 </a:t>
            </a:r>
            <a:r>
              <a:rPr lang="en-US" altLang="ko-KR" sz="900" dirty="0">
                <a:latin typeface="+mn-ea"/>
                <a:cs typeface="Arial" panose="020B0604020202020204" pitchFamily="34" charset="0"/>
              </a:rPr>
              <a:t>94Ah</a:t>
            </a:r>
            <a:r>
              <a:rPr lang="ko-KR" altLang="en-US" sz="900" dirty="0">
                <a:latin typeface="+mn-ea"/>
                <a:cs typeface="Arial" panose="020B0604020202020204" pitchFamily="34" charset="0"/>
              </a:rPr>
              <a:t>의 </a:t>
            </a:r>
            <a:r>
              <a:rPr lang="en-US" altLang="ko-KR" sz="900" dirty="0">
                <a:latin typeface="+mn-ea"/>
                <a:cs typeface="Arial" panose="020B0604020202020204" pitchFamily="34" charset="0"/>
              </a:rPr>
              <a:t>fade-out </a:t>
            </a:r>
            <a:r>
              <a:rPr lang="ko-KR" altLang="en-US" sz="900" dirty="0">
                <a:latin typeface="+mn-ea"/>
                <a:cs typeface="Arial" panose="020B0604020202020204" pitchFamily="34" charset="0"/>
              </a:rPr>
              <a:t>및 </a:t>
            </a:r>
            <a:r>
              <a:rPr lang="en-US" altLang="ko-KR" sz="900" dirty="0">
                <a:latin typeface="+mn-ea"/>
                <a:cs typeface="Arial" panose="020B0604020202020204" pitchFamily="34" charset="0"/>
              </a:rPr>
              <a:t>100Ah</a:t>
            </a:r>
            <a:r>
              <a:rPr lang="ko-KR" altLang="en-US" sz="900" dirty="0">
                <a:latin typeface="+mn-ea"/>
                <a:cs typeface="Arial" panose="020B0604020202020204" pitchFamily="34" charset="0"/>
              </a:rPr>
              <a:t>의 조기</a:t>
            </a:r>
            <a:r>
              <a:rPr lang="en-US" altLang="ko-KR" sz="900" dirty="0">
                <a:latin typeface="+mn-ea"/>
                <a:cs typeface="Arial" panose="020B0604020202020204" pitchFamily="34" charset="0"/>
              </a:rPr>
              <a:t>drop </a:t>
            </a:r>
            <a:r>
              <a:rPr lang="ko-KR" altLang="en-US" sz="900" dirty="0">
                <a:latin typeface="+mn-ea"/>
                <a:cs typeface="Arial" panose="020B0604020202020204" pitchFamily="34" charset="0"/>
              </a:rPr>
              <a:t>등으로 인해 </a:t>
            </a:r>
            <a:r>
              <a:rPr lang="en-US" altLang="ko-KR" sz="900" dirty="0">
                <a:latin typeface="+mn-ea"/>
                <a:cs typeface="Arial" panose="020B0604020202020204" pitchFamily="34" charset="0"/>
              </a:rPr>
              <a:t>2020</a:t>
            </a:r>
            <a:r>
              <a:rPr lang="ko-KR" altLang="en-US" sz="900" dirty="0">
                <a:latin typeface="+mn-ea"/>
                <a:cs typeface="Arial" panose="020B0604020202020204" pitchFamily="34" charset="0"/>
              </a:rPr>
              <a:t>년 </a:t>
            </a:r>
            <a:r>
              <a:rPr lang="en-US" altLang="ko-KR" sz="900" dirty="0">
                <a:latin typeface="+mn-ea"/>
                <a:cs typeface="Arial" panose="020B0604020202020204" pitchFamily="34" charset="0"/>
              </a:rPr>
              <a:t>69</a:t>
            </a:r>
            <a:r>
              <a:rPr lang="ko-KR" altLang="en-US" sz="900" dirty="0">
                <a:latin typeface="+mn-ea"/>
                <a:cs typeface="Arial" panose="020B0604020202020204" pitchFamily="34" charset="0"/>
              </a:rPr>
              <a:t>억원에서 </a:t>
            </a:r>
            <a:r>
              <a:rPr lang="en-US" altLang="ko-KR" sz="900" dirty="0">
                <a:latin typeface="+mn-ea"/>
                <a:cs typeface="Arial" panose="020B0604020202020204" pitchFamily="34" charset="0"/>
              </a:rPr>
              <a:t>2021</a:t>
            </a:r>
            <a:r>
              <a:rPr lang="ko-KR" altLang="en-US" sz="900" dirty="0">
                <a:latin typeface="+mn-ea"/>
                <a:cs typeface="Arial" panose="020B0604020202020204" pitchFamily="34" charset="0"/>
              </a:rPr>
              <a:t>년 </a:t>
            </a:r>
            <a:r>
              <a:rPr lang="en-US" altLang="ko-KR" sz="900" dirty="0">
                <a:latin typeface="+mn-ea"/>
                <a:cs typeface="Arial" panose="020B0604020202020204" pitchFamily="34" charset="0"/>
              </a:rPr>
              <a:t>191</a:t>
            </a:r>
            <a:r>
              <a:rPr lang="ko-KR" altLang="en-US" sz="900" dirty="0">
                <a:latin typeface="+mn-ea"/>
                <a:cs typeface="Arial" panose="020B0604020202020204" pitchFamily="34" charset="0"/>
              </a:rPr>
              <a:t>억원까지 크게 성장하였으나</a:t>
            </a:r>
            <a:r>
              <a:rPr lang="en-US" altLang="ko-KR" sz="900" dirty="0">
                <a:latin typeface="+mn-ea"/>
                <a:cs typeface="Arial" panose="020B0604020202020204" pitchFamily="34" charset="0"/>
              </a:rPr>
              <a:t>, 2022</a:t>
            </a:r>
            <a:r>
              <a:rPr lang="ko-KR" altLang="en-US" sz="900" dirty="0">
                <a:latin typeface="+mn-ea"/>
                <a:cs typeface="Arial" panose="020B0604020202020204" pitchFamily="34" charset="0"/>
              </a:rPr>
              <a:t>년 상반기 삼성</a:t>
            </a:r>
            <a:r>
              <a:rPr lang="en-US" altLang="ko-KR" sz="900" dirty="0">
                <a:latin typeface="+mn-ea"/>
                <a:cs typeface="Arial" panose="020B0604020202020204" pitchFamily="34" charset="0"/>
              </a:rPr>
              <a:t>SDI</a:t>
            </a:r>
            <a:r>
              <a:rPr lang="ko-KR" altLang="en-US" sz="900" dirty="0">
                <a:latin typeface="+mn-ea"/>
                <a:cs typeface="Arial" panose="020B0604020202020204" pitchFamily="34" charset="0"/>
              </a:rPr>
              <a:t>측의 생산라인 운영방식 변경 관련 일시적인 광원전자 </a:t>
            </a:r>
            <a:r>
              <a:rPr lang="en-US" altLang="ko-KR" sz="900" dirty="0">
                <a:latin typeface="+mn-ea"/>
                <a:cs typeface="Arial" panose="020B0604020202020204" pitchFamily="34" charset="0"/>
              </a:rPr>
              <a:t>68Ah </a:t>
            </a:r>
            <a:r>
              <a:rPr lang="ko-KR" altLang="en-US" sz="900" dirty="0">
                <a:latin typeface="+mn-ea"/>
                <a:cs typeface="Arial" panose="020B0604020202020204" pitchFamily="34" charset="0"/>
              </a:rPr>
              <a:t>물량의 확보로 인해 </a:t>
            </a:r>
            <a:r>
              <a:rPr lang="en-US" altLang="ko-KR" sz="900" dirty="0">
                <a:latin typeface="+mn-ea"/>
                <a:cs typeface="Arial" panose="020B0604020202020204" pitchFamily="34" charset="0"/>
              </a:rPr>
              <a:t>2022</a:t>
            </a:r>
            <a:r>
              <a:rPr lang="ko-KR" altLang="en-US" sz="900" dirty="0">
                <a:latin typeface="+mn-ea"/>
                <a:cs typeface="Arial" panose="020B0604020202020204" pitchFamily="34" charset="0"/>
              </a:rPr>
              <a:t>년 </a:t>
            </a:r>
            <a:r>
              <a:rPr lang="en-US" altLang="ko-KR" sz="900" dirty="0">
                <a:latin typeface="+mn-ea"/>
                <a:cs typeface="Arial" panose="020B0604020202020204" pitchFamily="34" charset="0"/>
              </a:rPr>
              <a:t>6</a:t>
            </a:r>
            <a:r>
              <a:rPr lang="ko-KR" altLang="en-US" sz="900" dirty="0">
                <a:latin typeface="+mn-ea"/>
                <a:cs typeface="Arial" panose="020B0604020202020204" pitchFamily="34" charset="0"/>
              </a:rPr>
              <a:t>월말 </a:t>
            </a:r>
            <a:r>
              <a:rPr lang="en-US" altLang="ko-KR" sz="900" dirty="0">
                <a:latin typeface="+mn-ea"/>
                <a:cs typeface="Arial" panose="020B0604020202020204" pitchFamily="34" charset="0"/>
              </a:rPr>
              <a:t>LTM </a:t>
            </a:r>
            <a:r>
              <a:rPr lang="ko-KR" altLang="en-US" sz="900" dirty="0">
                <a:latin typeface="+mn-ea"/>
                <a:cs typeface="Arial" panose="020B0604020202020204" pitchFamily="34" charset="0"/>
              </a:rPr>
              <a:t>기준 </a:t>
            </a:r>
            <a:r>
              <a:rPr lang="en-US" altLang="ko-KR" sz="900" dirty="0">
                <a:latin typeface="+mn-ea"/>
                <a:cs typeface="Arial" panose="020B0604020202020204" pitchFamily="34" charset="0"/>
              </a:rPr>
              <a:t>163</a:t>
            </a:r>
            <a:r>
              <a:rPr lang="ko-KR" altLang="en-US" sz="900" dirty="0">
                <a:latin typeface="+mn-ea"/>
                <a:cs typeface="Arial" panose="020B0604020202020204" pitchFamily="34" charset="0"/>
              </a:rPr>
              <a:t>억원까지 감소하게 됨</a:t>
            </a:r>
            <a:r>
              <a:rPr lang="en-US" altLang="ko-KR" sz="900" dirty="0">
                <a:latin typeface="+mn-ea"/>
                <a:cs typeface="Arial" panose="020B0604020202020204" pitchFamily="34" charset="0"/>
              </a:rPr>
              <a:t>. </a:t>
            </a:r>
            <a:r>
              <a:rPr lang="ko-KR" altLang="en-US" sz="900" dirty="0">
                <a:latin typeface="+mn-ea"/>
                <a:cs typeface="Arial" panose="020B0604020202020204" pitchFamily="34" charset="0"/>
              </a:rPr>
              <a:t>이는 </a:t>
            </a:r>
            <a:r>
              <a:rPr lang="en-US" altLang="ko-KR" sz="900" dirty="0">
                <a:latin typeface="+mn-ea"/>
                <a:cs typeface="Arial" panose="020B0604020202020204" pitchFamily="34" charset="0"/>
              </a:rPr>
              <a:t>2021</a:t>
            </a:r>
            <a:r>
              <a:rPr lang="ko-KR" altLang="en-US" sz="900" dirty="0">
                <a:latin typeface="+mn-ea"/>
                <a:cs typeface="Arial" panose="020B0604020202020204" pitchFamily="34" charset="0"/>
              </a:rPr>
              <a:t>년과 </a:t>
            </a:r>
            <a:r>
              <a:rPr lang="en-US" altLang="ko-KR" sz="900" dirty="0">
                <a:latin typeface="+mn-ea"/>
                <a:cs typeface="Arial" panose="020B0604020202020204" pitchFamily="34" charset="0"/>
              </a:rPr>
              <a:t>LTM22 </a:t>
            </a:r>
            <a:r>
              <a:rPr lang="ko-KR" altLang="en-US" sz="900" dirty="0">
                <a:latin typeface="+mn-ea"/>
                <a:cs typeface="Arial" panose="020B0604020202020204" pitchFamily="34" charset="0"/>
              </a:rPr>
              <a:t>기준 대상 사업부 전체 매출의 </a:t>
            </a:r>
            <a:r>
              <a:rPr lang="en-US" altLang="ko-KR" sz="900" dirty="0">
                <a:latin typeface="+mn-ea"/>
                <a:cs typeface="Arial" panose="020B0604020202020204" pitchFamily="34" charset="0"/>
              </a:rPr>
              <a:t>90% </a:t>
            </a:r>
            <a:r>
              <a:rPr lang="ko-KR" altLang="en-US" sz="900" dirty="0">
                <a:latin typeface="+mn-ea"/>
                <a:cs typeface="Arial" panose="020B0604020202020204" pitchFamily="34" charset="0"/>
              </a:rPr>
              <a:t>가량을 차지하는 수준임</a:t>
            </a:r>
            <a:endParaRPr lang="en-US" altLang="ko-KR" sz="900" dirty="0">
              <a:latin typeface="+mn-ea"/>
              <a:cs typeface="Arial" panose="020B0604020202020204" pitchFamily="34" charset="0"/>
            </a:endParaRPr>
          </a:p>
          <a:p>
            <a:pPr marL="144000" indent="-144000" latinLnBrk="1">
              <a:lnSpc>
                <a:spcPts val="1200"/>
              </a:lnSpc>
              <a:buClr>
                <a:srgbClr val="00338D"/>
              </a:buClr>
              <a:buFont typeface="Wingdings" panose="05000000000000000000" pitchFamily="2" charset="2"/>
              <a:buChar char="§"/>
              <a:defRPr/>
            </a:pPr>
            <a:endParaRPr lang="en-US" altLang="ko-KR" sz="900" dirty="0">
              <a:latin typeface="+mn-ea"/>
              <a:cs typeface="Arial" panose="020B0604020202020204" pitchFamily="34" charset="0"/>
            </a:endParaRPr>
          </a:p>
          <a:p>
            <a:pPr marL="144000" indent="-144000" latinLnBrk="1">
              <a:lnSpc>
                <a:spcPts val="1200"/>
              </a:lnSpc>
              <a:buClr>
                <a:srgbClr val="00338D"/>
              </a:buClr>
              <a:buFont typeface="Wingdings" panose="05000000000000000000" pitchFamily="2" charset="2"/>
              <a:buChar char="§"/>
              <a:defRPr/>
            </a:pPr>
            <a:r>
              <a:rPr lang="ko-KR" altLang="en-US" sz="900" dirty="0">
                <a:latin typeface="+mn-ea"/>
                <a:cs typeface="Arial" panose="020B0604020202020204" pitchFamily="34" charset="0"/>
              </a:rPr>
              <a:t>기타매출은 공정 중에 발생하는 알루미늄 스크랩에 대한 매출과 삼성</a:t>
            </a:r>
            <a:r>
              <a:rPr lang="en-US" altLang="ko-KR" sz="900" dirty="0">
                <a:latin typeface="+mn-ea"/>
                <a:cs typeface="Arial" panose="020B0604020202020204" pitchFamily="34" charset="0"/>
              </a:rPr>
              <a:t>SDI </a:t>
            </a:r>
            <a:r>
              <a:rPr lang="ko-KR" altLang="en-US" sz="900" dirty="0">
                <a:latin typeface="+mn-ea"/>
                <a:cs typeface="Arial" panose="020B0604020202020204" pitchFamily="34" charset="0"/>
              </a:rPr>
              <a:t>측의 요청에 따라 </a:t>
            </a:r>
            <a:r>
              <a:rPr lang="en-US" altLang="ko-KR" sz="900" dirty="0">
                <a:latin typeface="+mn-ea"/>
                <a:cs typeface="Arial" panose="020B0604020202020204" pitchFamily="34" charset="0"/>
              </a:rPr>
              <a:t>112Ah </a:t>
            </a:r>
            <a:r>
              <a:rPr lang="ko-KR" altLang="en-US" sz="900" dirty="0">
                <a:latin typeface="+mn-ea"/>
                <a:cs typeface="Arial" panose="020B0604020202020204" pitchFamily="34" charset="0"/>
              </a:rPr>
              <a:t>제품에서만 발생하는 세정용역 관련 매출로 구성되어 있음</a:t>
            </a:r>
            <a:r>
              <a:rPr lang="en-US" altLang="ko-KR" sz="900" dirty="0">
                <a:latin typeface="+mn-ea"/>
                <a:cs typeface="Arial" panose="020B0604020202020204" pitchFamily="34" charset="0"/>
              </a:rPr>
              <a:t>. 112Ah </a:t>
            </a:r>
            <a:r>
              <a:rPr lang="ko-KR" altLang="en-US" sz="900" dirty="0">
                <a:latin typeface="+mn-ea"/>
                <a:cs typeface="Arial" panose="020B0604020202020204" pitchFamily="34" charset="0"/>
              </a:rPr>
              <a:t>관련 세정매출이 </a:t>
            </a:r>
            <a:r>
              <a:rPr lang="en-US" altLang="ko-KR" sz="900" dirty="0">
                <a:latin typeface="+mn-ea"/>
                <a:cs typeface="Arial" panose="020B0604020202020204" pitchFamily="34" charset="0"/>
              </a:rPr>
              <a:t>2021</a:t>
            </a:r>
            <a:r>
              <a:rPr lang="ko-KR" altLang="en-US" sz="900" dirty="0">
                <a:latin typeface="+mn-ea"/>
                <a:cs typeface="Arial" panose="020B0604020202020204" pitchFamily="34" charset="0"/>
              </a:rPr>
              <a:t>년 </a:t>
            </a:r>
            <a:r>
              <a:rPr lang="en-US" altLang="ko-KR" sz="900" dirty="0">
                <a:latin typeface="+mn-ea"/>
                <a:cs typeface="Arial" panose="020B0604020202020204" pitchFamily="34" charset="0"/>
              </a:rPr>
              <a:t>3.2</a:t>
            </a:r>
            <a:r>
              <a:rPr lang="ko-KR" altLang="en-US" sz="900" dirty="0">
                <a:latin typeface="+mn-ea"/>
                <a:cs typeface="Arial" panose="020B0604020202020204" pitchFamily="34" charset="0"/>
              </a:rPr>
              <a:t>억원의 기타매출 중 </a:t>
            </a:r>
            <a:r>
              <a:rPr lang="en-US" altLang="ko-KR" sz="900" dirty="0">
                <a:latin typeface="+mn-ea"/>
                <a:cs typeface="Arial" panose="020B0604020202020204" pitchFamily="34" charset="0"/>
              </a:rPr>
              <a:t>2.7</a:t>
            </a:r>
            <a:r>
              <a:rPr lang="ko-KR" altLang="en-US" sz="900" dirty="0">
                <a:latin typeface="+mn-ea"/>
                <a:cs typeface="Arial" panose="020B0604020202020204" pitchFamily="34" charset="0"/>
              </a:rPr>
              <a:t>억원 가량으로 대부분을 차지하며</a:t>
            </a:r>
            <a:r>
              <a:rPr lang="en-US" altLang="ko-KR" sz="900" dirty="0">
                <a:latin typeface="+mn-ea"/>
                <a:cs typeface="Arial" panose="020B0604020202020204" pitchFamily="34" charset="0"/>
              </a:rPr>
              <a:t>, </a:t>
            </a:r>
            <a:r>
              <a:rPr lang="ko-KR" altLang="en-US" sz="900" dirty="0">
                <a:latin typeface="+mn-ea"/>
                <a:cs typeface="Arial" panose="020B0604020202020204" pitchFamily="34" charset="0"/>
              </a:rPr>
              <a:t>타 제품에서는 발생하지 않는 별도 용역에 해당함</a:t>
            </a:r>
            <a:endParaRPr lang="en-US" altLang="ko-KR" sz="900" dirty="0">
              <a:latin typeface="+mn-ea"/>
              <a:cs typeface="Arial" panose="020B0604020202020204" pitchFamily="34" charset="0"/>
            </a:endParaRPr>
          </a:p>
        </p:txBody>
      </p:sp>
      <p:sp>
        <p:nvSpPr>
          <p:cNvPr id="25" name="순서도: 연결자 24">
            <a:extLst>
              <a:ext uri="{FF2B5EF4-FFF2-40B4-BE49-F238E27FC236}">
                <a16:creationId xmlns:a16="http://schemas.microsoft.com/office/drawing/2014/main" id="{077A92D3-46A7-47F6-98BA-320D97B66116}"/>
              </a:ext>
            </a:extLst>
          </p:cNvPr>
          <p:cNvSpPr/>
          <p:nvPr/>
        </p:nvSpPr>
        <p:spPr bwMode="auto">
          <a:xfrm>
            <a:off x="6075010" y="2478198"/>
            <a:ext cx="142995"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4934" algn="l"/>
              </a:tabLst>
              <a:defRPr/>
            </a:pPr>
            <a:r>
              <a:rPr lang="en-US" altLang="ko-KR" sz="800" b="1" kern="0" dirty="0">
                <a:solidFill>
                  <a:srgbClr val="FFFFFF"/>
                </a:solidFill>
                <a:latin typeface="Arial" panose="020B0604020202020204" pitchFamily="34" charset="0"/>
                <a:cs typeface="Arial" panose="020B0604020202020204" pitchFamily="34" charset="0"/>
              </a:rPr>
              <a:t>1</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26" name="순서도: 연결자 25">
            <a:extLst>
              <a:ext uri="{FF2B5EF4-FFF2-40B4-BE49-F238E27FC236}">
                <a16:creationId xmlns:a16="http://schemas.microsoft.com/office/drawing/2014/main" id="{AB43F381-0D34-44CA-91FC-6703F0C03F1D}"/>
              </a:ext>
            </a:extLst>
          </p:cNvPr>
          <p:cNvSpPr/>
          <p:nvPr/>
        </p:nvSpPr>
        <p:spPr bwMode="auto">
          <a:xfrm>
            <a:off x="6078864" y="3069620"/>
            <a:ext cx="142995"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4934" algn="l"/>
              </a:tabLst>
              <a:defRPr/>
            </a:pPr>
            <a:r>
              <a:rPr lang="en-US" altLang="ko-KR" sz="800" b="1" kern="0" dirty="0">
                <a:solidFill>
                  <a:srgbClr val="FFFFFF"/>
                </a:solidFill>
                <a:latin typeface="Arial" panose="020B0604020202020204" pitchFamily="34" charset="0"/>
                <a:cs typeface="Arial" panose="020B0604020202020204" pitchFamily="34" charset="0"/>
              </a:rPr>
              <a:t>2</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28" name="순서도: 연결자 27">
            <a:extLst>
              <a:ext uri="{FF2B5EF4-FFF2-40B4-BE49-F238E27FC236}">
                <a16:creationId xmlns:a16="http://schemas.microsoft.com/office/drawing/2014/main" id="{71E827C2-F535-4534-B3B9-C866F5553585}"/>
              </a:ext>
            </a:extLst>
          </p:cNvPr>
          <p:cNvSpPr/>
          <p:nvPr/>
        </p:nvSpPr>
        <p:spPr bwMode="auto">
          <a:xfrm>
            <a:off x="6078864" y="3846962"/>
            <a:ext cx="142995"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4934" algn="l"/>
              </a:tabLst>
              <a:defRPr/>
            </a:pPr>
            <a:r>
              <a:rPr lang="en-US" altLang="ko-KR" sz="800" b="1" kern="0" dirty="0">
                <a:solidFill>
                  <a:srgbClr val="FFFFFF"/>
                </a:solidFill>
                <a:latin typeface="Arial" panose="020B0604020202020204" pitchFamily="34" charset="0"/>
                <a:cs typeface="Arial" panose="020B0604020202020204" pitchFamily="34" charset="0"/>
              </a:rPr>
              <a:t>3</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59134C84-F11D-4B28-9D4C-D176DB50B312}"/>
              </a:ext>
            </a:extLst>
          </p:cNvPr>
          <p:cNvSpPr txBox="1"/>
          <p:nvPr/>
        </p:nvSpPr>
        <p:spPr>
          <a:xfrm>
            <a:off x="5075339" y="1465677"/>
            <a:ext cx="973120"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(Source: </a:t>
            </a:r>
            <a:r>
              <a:rPr lang="ko-KR" altLang="en-US" sz="700" dirty="0">
                <a:latin typeface="Arial" panose="020B0604020202020204" pitchFamily="34" charset="0"/>
                <a:cs typeface="Arial" panose="020B0604020202020204" pitchFamily="34" charset="0"/>
              </a:rPr>
              <a:t>회사제시자료</a:t>
            </a:r>
            <a:r>
              <a:rPr lang="en-US" altLang="ko-KR" sz="700" dirty="0">
                <a:latin typeface="Arial" panose="020B0604020202020204" pitchFamily="34" charset="0"/>
                <a:cs typeface="Arial" panose="020B0604020202020204" pitchFamily="34" charset="0"/>
              </a:rPr>
              <a:t>)</a:t>
            </a:r>
          </a:p>
        </p:txBody>
      </p:sp>
      <p:sp>
        <p:nvSpPr>
          <p:cNvPr id="42" name="순서도: 연결자 41">
            <a:extLst>
              <a:ext uri="{FF2B5EF4-FFF2-40B4-BE49-F238E27FC236}">
                <a16:creationId xmlns:a16="http://schemas.microsoft.com/office/drawing/2014/main" id="{794104DE-1B6F-488C-A1E0-4CA192003DA5}"/>
              </a:ext>
            </a:extLst>
          </p:cNvPr>
          <p:cNvSpPr/>
          <p:nvPr/>
        </p:nvSpPr>
        <p:spPr bwMode="auto">
          <a:xfrm>
            <a:off x="6085162" y="4293561"/>
            <a:ext cx="142995"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4934" algn="l"/>
              </a:tabLst>
              <a:defRPr/>
            </a:pPr>
            <a:r>
              <a:rPr lang="en-US" altLang="ko-KR" sz="800" b="1" kern="0" dirty="0">
                <a:solidFill>
                  <a:srgbClr val="FFFFFF"/>
                </a:solidFill>
                <a:latin typeface="Arial" panose="020B0604020202020204" pitchFamily="34" charset="0"/>
                <a:cs typeface="Arial" panose="020B0604020202020204" pitchFamily="34" charset="0"/>
              </a:rPr>
              <a:t>4</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27" name="제목 2">
            <a:extLst>
              <a:ext uri="{FF2B5EF4-FFF2-40B4-BE49-F238E27FC236}">
                <a16:creationId xmlns:a16="http://schemas.microsoft.com/office/drawing/2014/main" id="{42B382D8-5F1A-448D-97FD-D1775AD364CF}"/>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 Analysis</a:t>
            </a:r>
          </a:p>
        </p:txBody>
      </p:sp>
      <p:graphicFrame>
        <p:nvGraphicFramePr>
          <p:cNvPr id="33" name="표 32">
            <a:extLst>
              <a:ext uri="{FF2B5EF4-FFF2-40B4-BE49-F238E27FC236}">
                <a16:creationId xmlns:a16="http://schemas.microsoft.com/office/drawing/2014/main" id="{CC5D8434-C6BA-4482-B5AF-06A31362B33B}"/>
              </a:ext>
            </a:extLst>
          </p:cNvPr>
          <p:cNvGraphicFramePr>
            <a:graphicFrameLocks noGrp="1"/>
          </p:cNvGraphicFramePr>
          <p:nvPr>
            <p:extLst>
              <p:ext uri="{D42A27DB-BD31-4B8C-83A1-F6EECF244321}">
                <p14:modId xmlns:p14="http://schemas.microsoft.com/office/powerpoint/2010/main" val="3687039872"/>
              </p:ext>
            </p:extLst>
          </p:nvPr>
        </p:nvGraphicFramePr>
        <p:xfrm>
          <a:off x="495463" y="1581809"/>
          <a:ext cx="5552999" cy="3291840"/>
        </p:xfrm>
        <a:graphic>
          <a:graphicData uri="http://schemas.openxmlformats.org/drawingml/2006/table">
            <a:tbl>
              <a:tblPr/>
              <a:tblGrid>
                <a:gridCol w="153186">
                  <a:extLst>
                    <a:ext uri="{9D8B030D-6E8A-4147-A177-3AD203B41FA5}">
                      <a16:colId xmlns:a16="http://schemas.microsoft.com/office/drawing/2014/main" val="1139326744"/>
                    </a:ext>
                  </a:extLst>
                </a:gridCol>
                <a:gridCol w="153186">
                  <a:extLst>
                    <a:ext uri="{9D8B030D-6E8A-4147-A177-3AD203B41FA5}">
                      <a16:colId xmlns:a16="http://schemas.microsoft.com/office/drawing/2014/main" val="3928615049"/>
                    </a:ext>
                  </a:extLst>
                </a:gridCol>
                <a:gridCol w="153186">
                  <a:extLst>
                    <a:ext uri="{9D8B030D-6E8A-4147-A177-3AD203B41FA5}">
                      <a16:colId xmlns:a16="http://schemas.microsoft.com/office/drawing/2014/main" val="871725798"/>
                    </a:ext>
                  </a:extLst>
                </a:gridCol>
                <a:gridCol w="823445">
                  <a:extLst>
                    <a:ext uri="{9D8B030D-6E8A-4147-A177-3AD203B41FA5}">
                      <a16:colId xmlns:a16="http://schemas.microsoft.com/office/drawing/2014/main" val="2950538159"/>
                    </a:ext>
                  </a:extLst>
                </a:gridCol>
                <a:gridCol w="711666">
                  <a:extLst>
                    <a:ext uri="{9D8B030D-6E8A-4147-A177-3AD203B41FA5}">
                      <a16:colId xmlns:a16="http://schemas.microsoft.com/office/drawing/2014/main" val="1488962033"/>
                    </a:ext>
                  </a:extLst>
                </a:gridCol>
                <a:gridCol w="711666">
                  <a:extLst>
                    <a:ext uri="{9D8B030D-6E8A-4147-A177-3AD203B41FA5}">
                      <a16:colId xmlns:a16="http://schemas.microsoft.com/office/drawing/2014/main" val="2358616750"/>
                    </a:ext>
                  </a:extLst>
                </a:gridCol>
                <a:gridCol w="711666">
                  <a:extLst>
                    <a:ext uri="{9D8B030D-6E8A-4147-A177-3AD203B41FA5}">
                      <a16:colId xmlns:a16="http://schemas.microsoft.com/office/drawing/2014/main" val="2004851965"/>
                    </a:ext>
                  </a:extLst>
                </a:gridCol>
                <a:gridCol w="711666">
                  <a:extLst>
                    <a:ext uri="{9D8B030D-6E8A-4147-A177-3AD203B41FA5}">
                      <a16:colId xmlns:a16="http://schemas.microsoft.com/office/drawing/2014/main" val="736683846"/>
                    </a:ext>
                  </a:extLst>
                </a:gridCol>
                <a:gridCol w="711666">
                  <a:extLst>
                    <a:ext uri="{9D8B030D-6E8A-4147-A177-3AD203B41FA5}">
                      <a16:colId xmlns:a16="http://schemas.microsoft.com/office/drawing/2014/main" val="1298219125"/>
                    </a:ext>
                  </a:extLst>
                </a:gridCol>
                <a:gridCol w="711666">
                  <a:extLst>
                    <a:ext uri="{9D8B030D-6E8A-4147-A177-3AD203B41FA5}">
                      <a16:colId xmlns:a16="http://schemas.microsoft.com/office/drawing/2014/main" val="4134765980"/>
                    </a:ext>
                  </a:extLst>
                </a:gridCol>
              </a:tblGrid>
              <a:tr h="46379">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950544969"/>
                  </a:ext>
                </a:extLst>
              </a:tr>
              <a:tr h="46379">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2021.1H</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003414600"/>
                  </a:ext>
                </a:extLst>
              </a:tr>
              <a:tr h="46379">
                <a:tc gridSpan="3">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28123931"/>
                  </a:ext>
                </a:extLst>
              </a:tr>
              <a:tr h="46379">
                <a:tc gridSpan="4">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hMerge="1">
                  <a:txBody>
                    <a:bodyPr/>
                    <a:lstStyle/>
                    <a:p>
                      <a:pPr latinLnBrk="1"/>
                      <a:endParaRPr lang="ko-KR" altLang="en-US"/>
                    </a:p>
                  </a:txBody>
                  <a:tcPr/>
                </a:tc>
                <a:tc hMerge="1">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hMerge="1">
                  <a:txBody>
                    <a:bodyPr/>
                    <a:lstStyle/>
                    <a:p>
                      <a:pPr algn="l" fontAlgn="ctr"/>
                      <a:endPar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9,870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18,672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21,122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18,179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11,666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8,723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3790758895"/>
                  </a:ext>
                </a:extLst>
              </a:tr>
              <a:tr h="46379">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xEV</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hMerge="1">
                  <a:txBody>
                    <a:bodyPr/>
                    <a:lstStyle/>
                    <a:p>
                      <a:pPr latinLnBrk="1"/>
                      <a:endParaRPr lang="ko-KR" altLang="en-US"/>
                    </a:p>
                  </a:txBody>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2,836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1229907200"/>
                  </a:ext>
                </a:extLst>
              </a:tr>
              <a:tr h="4637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28Ah Cap Ass'y</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2,836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4122077272"/>
                  </a:ext>
                </a:extLst>
              </a:tr>
              <a:tr h="4637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Porshce</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2867255326"/>
                  </a:ext>
                </a:extLst>
              </a:tr>
              <a:tr h="4637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V/W</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2,806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764603831"/>
                  </a:ext>
                </a:extLst>
              </a:tr>
              <a:tr h="4637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ESS</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7,034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16,458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20,277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17,500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11,349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8,571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1017167428"/>
                  </a:ext>
                </a:extLst>
              </a:tr>
              <a:tr h="9275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94Ah Cap </a:t>
                      </a: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Ass`y</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7,034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8,280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2931043058"/>
                  </a:ext>
                </a:extLst>
              </a:tr>
              <a:tr h="9275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100Ah Cap Ass`y</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1500237985"/>
                  </a:ext>
                </a:extLst>
              </a:tr>
              <a:tr h="4637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1P</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2035078966"/>
                  </a:ext>
                </a:extLst>
              </a:tr>
              <a:tr h="4637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2P</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576952741"/>
                  </a:ext>
                </a:extLst>
              </a:tr>
              <a:tr h="9275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112Ah Cap Ass`y</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6,858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19,055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16,277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11,349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8,571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1559062771"/>
                  </a:ext>
                </a:extLst>
              </a:tr>
              <a:tr h="4637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069394793"/>
                  </a:ext>
                </a:extLst>
              </a:tr>
              <a:tr h="46379">
                <a:tc gridSpan="4">
                  <a:txBody>
                    <a:bodyPr/>
                    <a:lstStyle/>
                    <a:p>
                      <a:pPr algn="l" fontAlgn="ctr"/>
                      <a:r>
                        <a:rPr lang="en-US"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of Sales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1403091991"/>
                  </a:ext>
                </a:extLst>
              </a:tr>
              <a:tr h="46379">
                <a:tc>
                  <a:txBody>
                    <a:bodyPr/>
                    <a:lstStyle/>
                    <a:p>
                      <a:pPr algn="l" fontAlgn="ctr"/>
                      <a:r>
                        <a:rPr lang="ko-KR" altLang="en-US"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gridSpan="2">
                  <a:txBody>
                    <a:bodyPr/>
                    <a:lstStyle/>
                    <a:p>
                      <a:pPr algn="l" fontAlgn="ctr"/>
                      <a:r>
                        <a:rPr lang="en-US"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xEV</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hMerge="1">
                  <a:txBody>
                    <a:bodyPr/>
                    <a:lstStyle/>
                    <a:p>
                      <a:pPr latinLnBrk="1"/>
                      <a:endParaRPr lang="ko-KR" altLang="en-US"/>
                    </a:p>
                  </a:txBody>
                  <a:tcPr/>
                </a:tc>
                <a:tc>
                  <a:txBody>
                    <a:bodyPr/>
                    <a:lstStyle/>
                    <a:p>
                      <a:pPr algn="l" fontAlgn="ctr"/>
                      <a:r>
                        <a:rPr lang="ko-KR" altLang="en-US"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1090638648"/>
                  </a:ext>
                </a:extLst>
              </a:tr>
              <a:tr h="46379">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gridSpan="2">
                  <a:txBody>
                    <a:bodyPr/>
                    <a:lstStyle/>
                    <a:p>
                      <a:pPr algn="l" fontAlgn="ctr"/>
                      <a:r>
                        <a:rPr lang="en-US"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28Ah Cap Ass'y</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hMerge="1">
                  <a:txBody>
                    <a:bodyPr/>
                    <a:lstStyle/>
                    <a:p>
                      <a:pPr latinLnBrk="1"/>
                      <a:endParaRPr lang="ko-KR" altLang="en-US"/>
                    </a:p>
                  </a:txBody>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3929485586"/>
                  </a:ext>
                </a:extLst>
              </a:tr>
              <a:tr h="46379">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Porshce</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1385607906"/>
                  </a:ext>
                </a:extLst>
              </a:tr>
              <a:tr h="46379">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V/W</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3778553493"/>
                  </a:ext>
                </a:extLst>
              </a:tr>
              <a:tr h="46379">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ESS</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l" fontAlgn="ctr"/>
                      <a:endParaRPr lang="ko-KR" altLang="en-US"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1966518721"/>
                  </a:ext>
                </a:extLst>
              </a:tr>
              <a:tr h="92758">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94Ah Cap Ass`y</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1521992797"/>
                  </a:ext>
                </a:extLst>
              </a:tr>
              <a:tr h="92758">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100Ah Cap Ass`y</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572437163"/>
                  </a:ext>
                </a:extLst>
              </a:tr>
              <a:tr h="46379">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1P</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849732759"/>
                  </a:ext>
                </a:extLst>
              </a:tr>
              <a:tr h="46379">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2P</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363480586"/>
                  </a:ext>
                </a:extLst>
              </a:tr>
              <a:tr h="92758">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112Ah Cap </a:t>
                      </a:r>
                      <a:r>
                        <a:rPr lang="en-US" sz="800" b="1" i="1"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Ass`y</a:t>
                      </a:r>
                      <a:endParaRPr lang="en-US"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796060791"/>
                  </a:ext>
                </a:extLst>
              </a:tr>
              <a:tr h="46379">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737999023"/>
                  </a:ext>
                </a:extLst>
              </a:tr>
            </a:tbl>
          </a:graphicData>
        </a:graphic>
      </p:graphicFrame>
      <p:graphicFrame>
        <p:nvGraphicFramePr>
          <p:cNvPr id="44" name="차트 43">
            <a:extLst>
              <a:ext uri="{FF2B5EF4-FFF2-40B4-BE49-F238E27FC236}">
                <a16:creationId xmlns:a16="http://schemas.microsoft.com/office/drawing/2014/main" id="{0E2C627F-2835-4E10-985D-69B667EC6B80}"/>
              </a:ext>
            </a:extLst>
          </p:cNvPr>
          <p:cNvGraphicFramePr>
            <a:graphicFrameLocks/>
          </p:cNvGraphicFramePr>
          <p:nvPr>
            <p:extLst>
              <p:ext uri="{D42A27DB-BD31-4B8C-83A1-F6EECF244321}">
                <p14:modId xmlns:p14="http://schemas.microsoft.com/office/powerpoint/2010/main" val="121631680"/>
              </p:ext>
            </p:extLst>
          </p:nvPr>
        </p:nvGraphicFramePr>
        <p:xfrm>
          <a:off x="495460" y="4873649"/>
          <a:ext cx="5552999" cy="1552317"/>
        </p:xfrm>
        <a:graphic>
          <a:graphicData uri="http://schemas.openxmlformats.org/drawingml/2006/chart">
            <c:chart xmlns:c="http://schemas.openxmlformats.org/drawingml/2006/chart" xmlns:r="http://schemas.openxmlformats.org/officeDocument/2006/relationships" r:id="rId3"/>
          </a:graphicData>
        </a:graphic>
      </p:graphicFrame>
      <p:sp>
        <p:nvSpPr>
          <p:cNvPr id="45" name="직사각형 44">
            <a:extLst>
              <a:ext uri="{FF2B5EF4-FFF2-40B4-BE49-F238E27FC236}">
                <a16:creationId xmlns:a16="http://schemas.microsoft.com/office/drawing/2014/main" id="{FB060C82-37D8-43EF-A679-4378C16850F7}"/>
              </a:ext>
            </a:extLst>
          </p:cNvPr>
          <p:cNvSpPr/>
          <p:nvPr/>
        </p:nvSpPr>
        <p:spPr>
          <a:xfrm>
            <a:off x="796949" y="2186442"/>
            <a:ext cx="5251510" cy="35246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46" name="순서도: 연결자 45">
            <a:extLst>
              <a:ext uri="{FF2B5EF4-FFF2-40B4-BE49-F238E27FC236}">
                <a16:creationId xmlns:a16="http://schemas.microsoft.com/office/drawing/2014/main" id="{E5B4EA8F-1D09-469F-BC0A-A2935335F0AC}"/>
              </a:ext>
            </a:extLst>
          </p:cNvPr>
          <p:cNvSpPr/>
          <p:nvPr/>
        </p:nvSpPr>
        <p:spPr bwMode="auto">
          <a:xfrm>
            <a:off x="724949" y="210996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47" name="직사각형 46">
            <a:extLst>
              <a:ext uri="{FF2B5EF4-FFF2-40B4-BE49-F238E27FC236}">
                <a16:creationId xmlns:a16="http://schemas.microsoft.com/office/drawing/2014/main" id="{E97DC6CF-121C-4D75-9DD0-C3B1E2F9D99A}"/>
              </a:ext>
            </a:extLst>
          </p:cNvPr>
          <p:cNvSpPr/>
          <p:nvPr/>
        </p:nvSpPr>
        <p:spPr>
          <a:xfrm>
            <a:off x="796949" y="2677156"/>
            <a:ext cx="5251510" cy="10496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48" name="순서도: 연결자 47">
            <a:extLst>
              <a:ext uri="{FF2B5EF4-FFF2-40B4-BE49-F238E27FC236}">
                <a16:creationId xmlns:a16="http://schemas.microsoft.com/office/drawing/2014/main" id="{684CAB27-8F6C-4992-B41D-6D5B0E55A066}"/>
              </a:ext>
            </a:extLst>
          </p:cNvPr>
          <p:cNvSpPr/>
          <p:nvPr/>
        </p:nvSpPr>
        <p:spPr bwMode="auto">
          <a:xfrm>
            <a:off x="724949" y="260068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49" name="직사각형 48">
            <a:extLst>
              <a:ext uri="{FF2B5EF4-FFF2-40B4-BE49-F238E27FC236}">
                <a16:creationId xmlns:a16="http://schemas.microsoft.com/office/drawing/2014/main" id="{318C792F-A71D-4833-AAD8-78F8143247C1}"/>
              </a:ext>
            </a:extLst>
          </p:cNvPr>
          <p:cNvSpPr/>
          <p:nvPr/>
        </p:nvSpPr>
        <p:spPr>
          <a:xfrm>
            <a:off x="796949" y="2782123"/>
            <a:ext cx="5251510" cy="36142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0" name="순서도: 연결자 49">
            <a:extLst>
              <a:ext uri="{FF2B5EF4-FFF2-40B4-BE49-F238E27FC236}">
                <a16:creationId xmlns:a16="http://schemas.microsoft.com/office/drawing/2014/main" id="{36BF7AFA-6303-470A-989C-F57F26B40936}"/>
              </a:ext>
            </a:extLst>
          </p:cNvPr>
          <p:cNvSpPr/>
          <p:nvPr/>
        </p:nvSpPr>
        <p:spPr bwMode="auto">
          <a:xfrm>
            <a:off x="724949" y="270564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51" name="직사각형 50">
            <a:extLst>
              <a:ext uri="{FF2B5EF4-FFF2-40B4-BE49-F238E27FC236}">
                <a16:creationId xmlns:a16="http://schemas.microsoft.com/office/drawing/2014/main" id="{D39D4771-93EC-4B0D-B57B-6FD73C01C4EB}"/>
              </a:ext>
            </a:extLst>
          </p:cNvPr>
          <p:cNvSpPr/>
          <p:nvPr/>
        </p:nvSpPr>
        <p:spPr>
          <a:xfrm>
            <a:off x="819486" y="3144985"/>
            <a:ext cx="5229660" cy="15507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2" name="순서도: 연결자 51">
            <a:extLst>
              <a:ext uri="{FF2B5EF4-FFF2-40B4-BE49-F238E27FC236}">
                <a16:creationId xmlns:a16="http://schemas.microsoft.com/office/drawing/2014/main" id="{1689E3B1-A663-4867-8878-E6335D08606F}"/>
              </a:ext>
            </a:extLst>
          </p:cNvPr>
          <p:cNvSpPr/>
          <p:nvPr/>
        </p:nvSpPr>
        <p:spPr bwMode="auto">
          <a:xfrm>
            <a:off x="724949" y="306813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53" name="직사각형 52">
            <a:extLst>
              <a:ext uri="{FF2B5EF4-FFF2-40B4-BE49-F238E27FC236}">
                <a16:creationId xmlns:a16="http://schemas.microsoft.com/office/drawing/2014/main" id="{80AC22B1-2722-4A37-8FF0-F0074719854C}"/>
              </a:ext>
            </a:extLst>
          </p:cNvPr>
          <p:cNvSpPr/>
          <p:nvPr/>
        </p:nvSpPr>
        <p:spPr>
          <a:xfrm>
            <a:off x="819486" y="4617973"/>
            <a:ext cx="5228973" cy="1440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4" name="순서도: 연결자 53">
            <a:extLst>
              <a:ext uri="{FF2B5EF4-FFF2-40B4-BE49-F238E27FC236}">
                <a16:creationId xmlns:a16="http://schemas.microsoft.com/office/drawing/2014/main" id="{B2B99F97-70CF-47F6-ADC6-424F024152C2}"/>
              </a:ext>
            </a:extLst>
          </p:cNvPr>
          <p:cNvSpPr/>
          <p:nvPr/>
        </p:nvSpPr>
        <p:spPr bwMode="auto">
          <a:xfrm>
            <a:off x="724949" y="454112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23" name="직사각형 22">
            <a:extLst>
              <a:ext uri="{FF2B5EF4-FFF2-40B4-BE49-F238E27FC236}">
                <a16:creationId xmlns:a16="http://schemas.microsoft.com/office/drawing/2014/main" id="{27F2A4A5-F49D-481A-86C7-40653B0F5EBD}"/>
              </a:ext>
            </a:extLst>
          </p:cNvPr>
          <p:cNvSpPr/>
          <p:nvPr/>
        </p:nvSpPr>
        <p:spPr>
          <a:xfrm>
            <a:off x="654336" y="3288985"/>
            <a:ext cx="5394123" cy="12026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30" name="순서도: 연결자 29">
            <a:extLst>
              <a:ext uri="{FF2B5EF4-FFF2-40B4-BE49-F238E27FC236}">
                <a16:creationId xmlns:a16="http://schemas.microsoft.com/office/drawing/2014/main" id="{283E4BF1-90C0-4054-A84B-6D3D79241F18}"/>
              </a:ext>
            </a:extLst>
          </p:cNvPr>
          <p:cNvSpPr/>
          <p:nvPr/>
        </p:nvSpPr>
        <p:spPr bwMode="auto">
          <a:xfrm>
            <a:off x="582336" y="321213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31" name="순서도: 연결자 30">
            <a:extLst>
              <a:ext uri="{FF2B5EF4-FFF2-40B4-BE49-F238E27FC236}">
                <a16:creationId xmlns:a16="http://schemas.microsoft.com/office/drawing/2014/main" id="{82FE39E2-4128-45AF-B598-F28EECAAA7FC}"/>
              </a:ext>
            </a:extLst>
          </p:cNvPr>
          <p:cNvSpPr/>
          <p:nvPr/>
        </p:nvSpPr>
        <p:spPr bwMode="auto">
          <a:xfrm>
            <a:off x="6075010" y="5515935"/>
            <a:ext cx="142995"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4934" algn="l"/>
              </a:tabLst>
              <a:defRPr/>
            </a:pPr>
            <a:r>
              <a:rPr lang="en-US" altLang="ko-KR" sz="800" b="1" kern="0" dirty="0">
                <a:solidFill>
                  <a:srgbClr val="FFFFFF"/>
                </a:solidFill>
                <a:latin typeface="Arial" panose="020B0604020202020204" pitchFamily="34" charset="0"/>
                <a:cs typeface="Arial" panose="020B0604020202020204" pitchFamily="34" charset="0"/>
              </a:rPr>
              <a:t>5</a:t>
            </a:r>
            <a:endParaRPr lang="ko-KR" altLang="en-US" sz="800" b="1" kern="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2711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35" name="차트 34">
                <a:extLst>
                  <a:ext uri="{FF2B5EF4-FFF2-40B4-BE49-F238E27FC236}">
                    <a16:creationId xmlns:a16="http://schemas.microsoft.com/office/drawing/2014/main" id="{1A41A742-750F-4D09-B95A-4C0F1CCECAB9}"/>
                  </a:ext>
                </a:extLst>
              </p:cNvPr>
              <p:cNvGraphicFramePr/>
              <p:nvPr>
                <p:extLst>
                  <p:ext uri="{D42A27DB-BD31-4B8C-83A1-F6EECF244321}">
                    <p14:modId xmlns:p14="http://schemas.microsoft.com/office/powerpoint/2010/main" val="1055050876"/>
                  </p:ext>
                </p:extLst>
              </p:nvPr>
            </p:nvGraphicFramePr>
            <p:xfrm>
              <a:off x="612538" y="1700426"/>
              <a:ext cx="8650167" cy="2325778"/>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5" name="차트 34">
                <a:extLst>
                  <a:ext uri="{FF2B5EF4-FFF2-40B4-BE49-F238E27FC236}">
                    <a16:creationId xmlns:a16="http://schemas.microsoft.com/office/drawing/2014/main" id="{1A41A742-750F-4D09-B95A-4C0F1CCECAB9}"/>
                  </a:ext>
                </a:extLst>
              </p:cNvPr>
              <p:cNvPicPr>
                <a:picLocks noGrp="1" noRot="1" noChangeAspect="1" noMove="1" noResize="1" noEditPoints="1" noAdjustHandles="1" noChangeArrowheads="1" noChangeShapeType="1"/>
              </p:cNvPicPr>
              <p:nvPr/>
            </p:nvPicPr>
            <p:blipFill>
              <a:blip r:embed="rId4"/>
              <a:stretch>
                <a:fillRect/>
              </a:stretch>
            </p:blipFill>
            <p:spPr>
              <a:xfrm>
                <a:off x="612538" y="1700426"/>
                <a:ext cx="8650167" cy="2325778"/>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(1/2)</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4" name="TextBox 13">
            <a:extLst>
              <a:ext uri="{FF2B5EF4-FFF2-40B4-BE49-F238E27FC236}">
                <a16:creationId xmlns:a16="http://schemas.microsoft.com/office/drawing/2014/main" id="{693BF7E4-2F77-40B2-B6EF-E427C1D5BE07}"/>
              </a:ext>
            </a:extLst>
          </p:cNvPr>
          <p:cNvSpPr txBox="1"/>
          <p:nvPr/>
        </p:nvSpPr>
        <p:spPr>
          <a:xfrm>
            <a:off x="601200" y="4995582"/>
            <a:ext cx="8703600" cy="1154926"/>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(FY19 -&gt; FY20) 28Ah</a:t>
            </a:r>
            <a:r>
              <a:rPr lang="ko-KR" altLang="en-US" sz="900" dirty="0">
                <a:solidFill>
                  <a:srgbClr val="000000"/>
                </a:solidFill>
                <a:latin typeface="Arial" panose="020B0604020202020204" pitchFamily="34" charset="0"/>
                <a:cs typeface="Arial" panose="020B0604020202020204" pitchFamily="34" charset="0"/>
              </a:rPr>
              <a:t>의 </a:t>
            </a:r>
            <a:r>
              <a:rPr lang="en-US" altLang="ko-KR" sz="900" dirty="0">
                <a:solidFill>
                  <a:srgbClr val="000000"/>
                </a:solidFill>
                <a:latin typeface="Arial" panose="020B0604020202020204" pitchFamily="34" charset="0"/>
                <a:cs typeface="Arial" panose="020B0604020202020204" pitchFamily="34" charset="0"/>
              </a:rPr>
              <a:t>CR</a:t>
            </a:r>
            <a:r>
              <a:rPr lang="ko-KR" altLang="en-US" sz="900" dirty="0">
                <a:solidFill>
                  <a:srgbClr val="000000"/>
                </a:solidFill>
                <a:latin typeface="Arial" panose="020B0604020202020204" pitchFamily="34" charset="0"/>
                <a:cs typeface="Arial" panose="020B0604020202020204" pitchFamily="34" charset="0"/>
              </a:rPr>
              <a:t>과 재료비 변동으로 인한 가격하락효과는 </a:t>
            </a:r>
            <a:r>
              <a:rPr lang="en-US" altLang="ko-KR" sz="900" dirty="0">
                <a:solidFill>
                  <a:srgbClr val="000000"/>
                </a:solidFill>
                <a:latin typeface="Arial" panose="020B0604020202020204" pitchFamily="34" charset="0"/>
                <a:cs typeface="Arial" panose="020B0604020202020204" pitchFamily="34" charset="0"/>
              </a:rPr>
              <a:t>76</a:t>
            </a:r>
            <a:r>
              <a:rPr lang="ko-KR" altLang="en-US" sz="900" dirty="0">
                <a:solidFill>
                  <a:srgbClr val="000000"/>
                </a:solidFill>
                <a:latin typeface="Arial" panose="020B0604020202020204" pitchFamily="34" charset="0"/>
                <a:cs typeface="Arial" panose="020B0604020202020204" pitchFamily="34" charset="0"/>
              </a:rPr>
              <a:t>백만원이며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서비스 물량만을 생산하는 데 따른 물량감소효과는 </a:t>
            </a:r>
            <a:r>
              <a:rPr lang="en-US" altLang="ko-KR" sz="900" dirty="0">
                <a:solidFill>
                  <a:srgbClr val="000000"/>
                </a:solidFill>
                <a:latin typeface="Arial" panose="020B0604020202020204" pitchFamily="34" charset="0"/>
                <a:cs typeface="Arial" panose="020B0604020202020204" pitchFamily="34" charset="0"/>
              </a:rPr>
              <a:t>586</a:t>
            </a:r>
            <a:r>
              <a:rPr lang="ko-KR" altLang="en-US" sz="900" dirty="0">
                <a:solidFill>
                  <a:srgbClr val="000000"/>
                </a:solidFill>
                <a:latin typeface="Arial" panose="020B0604020202020204" pitchFamily="34" charset="0"/>
                <a:cs typeface="Arial" panose="020B0604020202020204" pitchFamily="34" charset="0"/>
              </a:rPr>
              <a:t>백만원임</a:t>
            </a:r>
            <a:endParaRPr lang="en-US" altLang="ko-KR" sz="900" dirty="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(FY19 -&gt; FY20) 94Ah</a:t>
            </a:r>
            <a:r>
              <a:rPr lang="ko-KR" altLang="en-US" sz="900" dirty="0">
                <a:solidFill>
                  <a:srgbClr val="000000"/>
                </a:solidFill>
                <a:latin typeface="Arial" panose="020B0604020202020204" pitchFamily="34" charset="0"/>
                <a:cs typeface="Arial" panose="020B0604020202020204" pitchFamily="34" charset="0"/>
              </a:rPr>
              <a:t>의 </a:t>
            </a:r>
            <a:r>
              <a:rPr lang="en-US" altLang="ko-KR" sz="900" dirty="0">
                <a:solidFill>
                  <a:srgbClr val="000000"/>
                </a:solidFill>
                <a:latin typeface="Arial" panose="020B0604020202020204" pitchFamily="34" charset="0"/>
                <a:cs typeface="Arial" panose="020B0604020202020204" pitchFamily="34" charset="0"/>
              </a:rPr>
              <a:t>CR</a:t>
            </a:r>
            <a:r>
              <a:rPr lang="ko-KR" altLang="en-US" sz="900" dirty="0">
                <a:solidFill>
                  <a:srgbClr val="000000"/>
                </a:solidFill>
                <a:latin typeface="Arial" panose="020B0604020202020204" pitchFamily="34" charset="0"/>
                <a:cs typeface="Arial" panose="020B0604020202020204" pitchFamily="34" charset="0"/>
              </a:rPr>
              <a:t>과 재료비 변동으로 인한 가격하락효과는 </a:t>
            </a:r>
            <a:r>
              <a:rPr lang="en-US" altLang="ko-KR" sz="900" dirty="0">
                <a:solidFill>
                  <a:srgbClr val="000000"/>
                </a:solidFill>
                <a:latin typeface="Arial" panose="020B0604020202020204" pitchFamily="34" charset="0"/>
                <a:cs typeface="Arial" panose="020B0604020202020204" pitchFamily="34" charset="0"/>
              </a:rPr>
              <a:t>84</a:t>
            </a:r>
            <a:r>
              <a:rPr lang="ko-KR" altLang="en-US" sz="900" dirty="0">
                <a:solidFill>
                  <a:srgbClr val="000000"/>
                </a:solidFill>
                <a:latin typeface="Arial" panose="020B0604020202020204" pitchFamily="34" charset="0"/>
                <a:cs typeface="Arial" panose="020B0604020202020204" pitchFamily="34" charset="0"/>
              </a:rPr>
              <a:t>백만원이며</a:t>
            </a:r>
            <a:r>
              <a:rPr lang="en-US" altLang="ko-KR" sz="900" dirty="0">
                <a:solidFill>
                  <a:srgbClr val="000000"/>
                </a:solidFill>
                <a:latin typeface="Arial" panose="020B0604020202020204" pitchFamily="34" charset="0"/>
                <a:cs typeface="Arial" panose="020B0604020202020204" pitchFamily="34" charset="0"/>
              </a:rPr>
              <a:t>, ESS </a:t>
            </a:r>
            <a:r>
              <a:rPr lang="ko-KR" altLang="en-US" sz="900" dirty="0">
                <a:solidFill>
                  <a:srgbClr val="000000"/>
                </a:solidFill>
                <a:latin typeface="Arial" panose="020B0604020202020204" pitchFamily="34" charset="0"/>
                <a:cs typeface="Arial" panose="020B0604020202020204" pitchFamily="34" charset="0"/>
              </a:rPr>
              <a:t>화재 관련 물량 감소분의 회복에 따른 물량증가효과는 </a:t>
            </a:r>
            <a:r>
              <a:rPr lang="en-US" altLang="ko-KR" sz="900" dirty="0">
                <a:solidFill>
                  <a:srgbClr val="000000"/>
                </a:solidFill>
                <a:latin typeface="Arial" panose="020B0604020202020204" pitchFamily="34" charset="0"/>
                <a:cs typeface="Arial" panose="020B0604020202020204" pitchFamily="34" charset="0"/>
              </a:rPr>
              <a:t>1,330</a:t>
            </a:r>
            <a:r>
              <a:rPr lang="ko-KR" altLang="en-US" sz="900" dirty="0">
                <a:solidFill>
                  <a:srgbClr val="000000"/>
                </a:solidFill>
                <a:latin typeface="Arial" panose="020B0604020202020204" pitchFamily="34" charset="0"/>
                <a:cs typeface="Arial" panose="020B0604020202020204" pitchFamily="34" charset="0"/>
              </a:rPr>
              <a:t>백만원임</a:t>
            </a:r>
            <a:endParaRPr lang="en-US" altLang="ko-KR" sz="900" dirty="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(FY19 -&gt; FY20) 100Ah</a:t>
            </a:r>
            <a:r>
              <a:rPr lang="ko-KR" altLang="en-US" sz="900" dirty="0">
                <a:solidFill>
                  <a:srgbClr val="000000"/>
                </a:solidFill>
                <a:latin typeface="Arial" panose="020B0604020202020204" pitchFamily="34" charset="0"/>
                <a:cs typeface="Arial" panose="020B0604020202020204" pitchFamily="34" charset="0"/>
              </a:rPr>
              <a:t>는 </a:t>
            </a: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신규 제품에 해당하여 물량증가효과만 </a:t>
            </a:r>
            <a:r>
              <a:rPr lang="en-US" altLang="ko-KR" sz="900" dirty="0">
                <a:solidFill>
                  <a:srgbClr val="000000"/>
                </a:solidFill>
                <a:latin typeface="Arial" panose="020B0604020202020204" pitchFamily="34" charset="0"/>
                <a:cs typeface="Arial" panose="020B0604020202020204" pitchFamily="34" charset="0"/>
              </a:rPr>
              <a:t>1,319</a:t>
            </a:r>
            <a:r>
              <a:rPr lang="ko-KR" altLang="en-US" sz="900" dirty="0">
                <a:solidFill>
                  <a:srgbClr val="000000"/>
                </a:solidFill>
                <a:latin typeface="Arial" panose="020B0604020202020204" pitchFamily="34" charset="0"/>
                <a:cs typeface="Arial" panose="020B0604020202020204" pitchFamily="34" charset="0"/>
              </a:rPr>
              <a:t>백만원 존재함</a:t>
            </a:r>
            <a:endParaRPr lang="en-US" altLang="ko-KR" sz="900" dirty="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(FY19 -&gt; FY20) 112Ah</a:t>
            </a:r>
            <a:r>
              <a:rPr lang="ko-KR" altLang="en-US" sz="900" dirty="0">
                <a:solidFill>
                  <a:srgbClr val="000000"/>
                </a:solidFill>
                <a:latin typeface="Arial" panose="020B0604020202020204" pitchFamily="34" charset="0"/>
                <a:cs typeface="Arial" panose="020B0604020202020204" pitchFamily="34" charset="0"/>
              </a:rPr>
              <a:t>는 </a:t>
            </a:r>
            <a:r>
              <a:rPr lang="en-US" altLang="ko-KR" sz="900" dirty="0">
                <a:solidFill>
                  <a:srgbClr val="000000"/>
                </a:solidFill>
                <a:latin typeface="Arial" panose="020B0604020202020204" pitchFamily="34" charset="0"/>
                <a:cs typeface="Arial" panose="020B0604020202020204" pitchFamily="34" charset="0"/>
              </a:rPr>
              <a:t>100Ah</a:t>
            </a:r>
            <a:r>
              <a:rPr lang="ko-KR" altLang="en-US" sz="900" dirty="0">
                <a:solidFill>
                  <a:srgbClr val="000000"/>
                </a:solidFill>
                <a:latin typeface="Arial" panose="020B0604020202020204" pitchFamily="34" charset="0"/>
                <a:cs typeface="Arial" panose="020B0604020202020204" pitchFamily="34" charset="0"/>
              </a:rPr>
              <a:t>의 조기</a:t>
            </a:r>
            <a:r>
              <a:rPr lang="en-US" altLang="ko-KR" sz="900" dirty="0">
                <a:solidFill>
                  <a:srgbClr val="000000"/>
                </a:solidFill>
                <a:latin typeface="Arial" panose="020B0604020202020204" pitchFamily="34" charset="0"/>
                <a:cs typeface="Arial" panose="020B0604020202020204" pitchFamily="34" charset="0"/>
              </a:rPr>
              <a:t>drop</a:t>
            </a:r>
            <a:r>
              <a:rPr lang="ko-KR" altLang="en-US" sz="900" dirty="0">
                <a:solidFill>
                  <a:srgbClr val="000000"/>
                </a:solidFill>
                <a:latin typeface="Arial" panose="020B0604020202020204" pitchFamily="34" charset="0"/>
                <a:cs typeface="Arial" panose="020B0604020202020204" pitchFamily="34" charset="0"/>
              </a:rPr>
              <a:t>으로 인해 </a:t>
            </a: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하반기부터 신규 물량 수요가 크게 증가하였으며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이에 따른 물량증가효과는 </a:t>
            </a:r>
            <a:r>
              <a:rPr lang="en-US" altLang="ko-KR" sz="900" dirty="0">
                <a:solidFill>
                  <a:srgbClr val="000000"/>
                </a:solidFill>
                <a:latin typeface="Arial" panose="020B0604020202020204" pitchFamily="34" charset="0"/>
                <a:cs typeface="Arial" panose="020B0604020202020204" pitchFamily="34" charset="0"/>
              </a:rPr>
              <a:t>6,858</a:t>
            </a:r>
            <a:r>
              <a:rPr lang="ko-KR" altLang="en-US" sz="900" dirty="0">
                <a:solidFill>
                  <a:srgbClr val="000000"/>
                </a:solidFill>
                <a:latin typeface="Arial" panose="020B0604020202020204" pitchFamily="34" charset="0"/>
                <a:cs typeface="Arial" panose="020B0604020202020204" pitchFamily="34" charset="0"/>
              </a:rPr>
              <a:t>백만원임</a:t>
            </a:r>
            <a:endParaRPr lang="en-US" altLang="ko-KR" sz="900" dirty="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(FY20 -&gt; FY21) 28Ah</a:t>
            </a:r>
            <a:r>
              <a:rPr lang="ko-KR" altLang="en-US" sz="900" dirty="0">
                <a:solidFill>
                  <a:srgbClr val="000000"/>
                </a:solidFill>
                <a:latin typeface="Arial" panose="020B0604020202020204" pitchFamily="34" charset="0"/>
                <a:cs typeface="Arial" panose="020B0604020202020204" pitchFamily="34" charset="0"/>
              </a:rPr>
              <a:t>의 소량생산으로 인해 발생하는 공정 시작 시 높은 불량률을 보전하기 위한 요청으로 가격상승효과가 </a:t>
            </a:r>
            <a:r>
              <a:rPr lang="en-US" altLang="ko-KR" sz="900" dirty="0">
                <a:solidFill>
                  <a:srgbClr val="000000"/>
                </a:solidFill>
                <a:latin typeface="Arial" panose="020B0604020202020204" pitchFamily="34" charset="0"/>
                <a:cs typeface="Arial" panose="020B0604020202020204" pitchFamily="34" charset="0"/>
              </a:rPr>
              <a:t>399</a:t>
            </a:r>
            <a:r>
              <a:rPr lang="ko-KR" altLang="en-US" sz="900" dirty="0">
                <a:solidFill>
                  <a:srgbClr val="000000"/>
                </a:solidFill>
                <a:latin typeface="Arial" panose="020B0604020202020204" pitchFamily="34" charset="0"/>
                <a:cs typeface="Arial" panose="020B0604020202020204" pitchFamily="34" charset="0"/>
              </a:rPr>
              <a:t>백만원 존재하며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서비스 물량만을 생산하는 데 따른 물량감소효과는 </a:t>
            </a:r>
            <a:r>
              <a:rPr lang="en-US" altLang="ko-KR" sz="900" dirty="0">
                <a:solidFill>
                  <a:srgbClr val="000000"/>
                </a:solidFill>
                <a:latin typeface="Arial" panose="020B0604020202020204" pitchFamily="34" charset="0"/>
                <a:cs typeface="Arial" panose="020B0604020202020204" pitchFamily="34" charset="0"/>
              </a:rPr>
              <a:t>2,050</a:t>
            </a:r>
            <a:r>
              <a:rPr lang="ko-KR" altLang="en-US" sz="900" dirty="0">
                <a:solidFill>
                  <a:srgbClr val="000000"/>
                </a:solidFill>
                <a:latin typeface="Arial" panose="020B0604020202020204" pitchFamily="34" charset="0"/>
                <a:cs typeface="Arial" panose="020B0604020202020204" pitchFamily="34" charset="0"/>
              </a:rPr>
              <a:t>백만원임</a:t>
            </a:r>
            <a:endParaRPr lang="en-US" altLang="ko-KR" sz="900" dirty="0">
              <a:solidFill>
                <a:srgbClr val="000000"/>
              </a:solidFill>
              <a:latin typeface="Arial" panose="020B0604020202020204" pitchFamily="34" charset="0"/>
              <a:cs typeface="Arial" panose="020B0604020202020204" pitchFamily="34" charset="0"/>
            </a:endParaRPr>
          </a:p>
          <a:p>
            <a:pPr marR="0" lvl="0" algn="l" defTabSz="914400" rtl="0" eaLnBrk="1" fontAlgn="auto" latinLnBrk="0" hangingPunct="1">
              <a:lnSpc>
                <a:spcPts val="1200"/>
              </a:lnSpc>
              <a:spcBef>
                <a:spcPts val="600"/>
              </a:spcBef>
              <a:spcAft>
                <a:spcPts val="0"/>
              </a:spcAft>
              <a:buClr>
                <a:srgbClr val="00338D"/>
              </a:buClr>
              <a:buSzTx/>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R="0" lvl="0" algn="l" defTabSz="914400" rtl="0" eaLnBrk="1" fontAlgn="auto" latinLnBrk="0" hangingPunct="1">
              <a:lnSpc>
                <a:spcPts val="1200"/>
              </a:lnSpc>
              <a:spcBef>
                <a:spcPts val="600"/>
              </a:spcBef>
              <a:spcAft>
                <a:spcPts val="0"/>
              </a:spcAft>
              <a:buClr>
                <a:srgbClr val="00338D"/>
              </a:buClr>
              <a:buSzTx/>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대상 사업부의 매출은 </a:t>
            </a:r>
            <a:r>
              <a:rPr lang="en-US" altLang="ko-KR" sz="1000" b="1" dirty="0">
                <a:solidFill>
                  <a:srgbClr val="002997"/>
                </a:solidFill>
                <a:latin typeface="Arial" panose="020B0604020202020204" pitchFamily="34" charset="0"/>
                <a:ea typeface="+mj-ea"/>
                <a:cs typeface="Arial" panose="020B0604020202020204" pitchFamily="34" charset="0"/>
              </a:rPr>
              <a:t>2019</a:t>
            </a:r>
            <a:r>
              <a:rPr lang="ko-KR" altLang="en-US" sz="1000" b="1" dirty="0">
                <a:solidFill>
                  <a:srgbClr val="002997"/>
                </a:solidFill>
                <a:latin typeface="Arial" panose="020B0604020202020204" pitchFamily="34" charset="0"/>
                <a:ea typeface="+mj-ea"/>
                <a:cs typeface="Arial" panose="020B0604020202020204" pitchFamily="34" charset="0"/>
              </a:rPr>
              <a:t>년 약 </a:t>
            </a:r>
            <a:r>
              <a:rPr lang="en-US" altLang="ko-KR" sz="1000" b="1" dirty="0">
                <a:solidFill>
                  <a:srgbClr val="002997"/>
                </a:solidFill>
                <a:latin typeface="Arial" panose="020B0604020202020204" pitchFamily="34" charset="0"/>
                <a:ea typeface="+mj-ea"/>
                <a:cs typeface="Arial" panose="020B0604020202020204" pitchFamily="34" charset="0"/>
              </a:rPr>
              <a:t>99</a:t>
            </a:r>
            <a:r>
              <a:rPr lang="ko-KR" altLang="en-US" sz="1000" b="1" dirty="0">
                <a:solidFill>
                  <a:srgbClr val="002997"/>
                </a:solidFill>
                <a:latin typeface="Arial" panose="020B0604020202020204" pitchFamily="34" charset="0"/>
                <a:ea typeface="+mj-ea"/>
                <a:cs typeface="Arial" panose="020B0604020202020204" pitchFamily="34" charset="0"/>
              </a:rPr>
              <a:t>억원에서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 약 </a:t>
            </a:r>
            <a:r>
              <a:rPr lang="en-US" altLang="ko-KR" sz="1000" b="1" dirty="0">
                <a:solidFill>
                  <a:srgbClr val="002997"/>
                </a:solidFill>
                <a:latin typeface="Arial" panose="020B0604020202020204" pitchFamily="34" charset="0"/>
                <a:ea typeface="+mj-ea"/>
                <a:cs typeface="Arial" panose="020B0604020202020204" pitchFamily="34" charset="0"/>
              </a:rPr>
              <a:t>211</a:t>
            </a:r>
            <a:r>
              <a:rPr lang="ko-KR" altLang="en-US" sz="1000" b="1" dirty="0">
                <a:solidFill>
                  <a:srgbClr val="002997"/>
                </a:solidFill>
                <a:latin typeface="Arial" panose="020B0604020202020204" pitchFamily="34" charset="0"/>
                <a:ea typeface="+mj-ea"/>
                <a:cs typeface="Arial" panose="020B0604020202020204" pitchFamily="34" charset="0"/>
              </a:rPr>
              <a:t>억원으로 </a:t>
            </a:r>
            <a:r>
              <a:rPr lang="en-US" altLang="ko-KR" sz="1000" b="1" dirty="0">
                <a:solidFill>
                  <a:srgbClr val="002997"/>
                </a:solidFill>
                <a:latin typeface="Arial" panose="020B0604020202020204" pitchFamily="34" charset="0"/>
                <a:ea typeface="+mj-ea"/>
                <a:cs typeface="Arial" panose="020B0604020202020204" pitchFamily="34" charset="0"/>
              </a:rPr>
              <a:t>112</a:t>
            </a:r>
            <a:r>
              <a:rPr lang="ko-KR" altLang="en-US" sz="1000" b="1" dirty="0">
                <a:solidFill>
                  <a:srgbClr val="002997"/>
                </a:solidFill>
                <a:latin typeface="Arial" panose="020B0604020202020204" pitchFamily="34" charset="0"/>
                <a:ea typeface="+mj-ea"/>
                <a:cs typeface="Arial" panose="020B0604020202020204" pitchFamily="34" charset="0"/>
              </a:rPr>
              <a:t>억원 가량 증가하였으며</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 이러한 매출 증가는 대부분</a:t>
            </a:r>
            <a:r>
              <a:rPr lang="en-US" altLang="ko-KR" sz="1000" b="1" dirty="0">
                <a:solidFill>
                  <a:srgbClr val="002997"/>
                </a:solidFill>
                <a:latin typeface="Arial" panose="020B0604020202020204" pitchFamily="34" charset="0"/>
                <a:ea typeface="+mj-ea"/>
                <a:cs typeface="Arial" panose="020B0604020202020204" pitchFamily="34" charset="0"/>
              </a:rPr>
              <a:t> 2019</a:t>
            </a:r>
            <a:r>
              <a:rPr lang="ko-KR" altLang="en-US" sz="1000" b="1" dirty="0">
                <a:solidFill>
                  <a:srgbClr val="002997"/>
                </a:solidFill>
                <a:latin typeface="Arial" panose="020B0604020202020204" pitchFamily="34" charset="0"/>
                <a:ea typeface="+mj-ea"/>
                <a:cs typeface="Arial" panose="020B0604020202020204" pitchFamily="34" charset="0"/>
              </a:rPr>
              <a:t>년 삼성</a:t>
            </a:r>
            <a:r>
              <a:rPr lang="en-US" altLang="ko-KR" sz="1000" b="1" dirty="0">
                <a:solidFill>
                  <a:srgbClr val="002997"/>
                </a:solidFill>
                <a:latin typeface="Arial" panose="020B0604020202020204" pitchFamily="34" charset="0"/>
                <a:ea typeface="+mj-ea"/>
                <a:cs typeface="Arial" panose="020B0604020202020204" pitchFamily="34" charset="0"/>
              </a:rPr>
              <a:t>SDI</a:t>
            </a:r>
            <a:r>
              <a:rPr lang="ko-KR" altLang="en-US" sz="1000" b="1" dirty="0">
                <a:solidFill>
                  <a:srgbClr val="002997"/>
                </a:solidFill>
                <a:latin typeface="Arial" panose="020B0604020202020204" pitchFamily="34" charset="0"/>
                <a:ea typeface="+mj-ea"/>
                <a:cs typeface="Arial" panose="020B0604020202020204" pitchFamily="34" charset="0"/>
              </a:rPr>
              <a:t>의 </a:t>
            </a:r>
            <a:r>
              <a:rPr lang="en-US" altLang="ko-KR" sz="1000" b="1" dirty="0">
                <a:solidFill>
                  <a:srgbClr val="002997"/>
                </a:solidFill>
                <a:latin typeface="Arial" panose="020B0604020202020204" pitchFamily="34" charset="0"/>
                <a:ea typeface="+mj-ea"/>
                <a:cs typeface="Arial" panose="020B0604020202020204" pitchFamily="34" charset="0"/>
              </a:rPr>
              <a:t>ESS </a:t>
            </a:r>
            <a:r>
              <a:rPr lang="ko-KR" altLang="en-US" sz="1000" b="1" dirty="0">
                <a:solidFill>
                  <a:srgbClr val="002997"/>
                </a:solidFill>
                <a:latin typeface="Arial" panose="020B0604020202020204" pitchFamily="34" charset="0"/>
                <a:ea typeface="+mj-ea"/>
                <a:cs typeface="Arial" panose="020B0604020202020204" pitchFamily="34" charset="0"/>
              </a:rPr>
              <a:t>화재 발생으로 인해 저조했던 물량의 회복과 증설된 </a:t>
            </a:r>
            <a:r>
              <a:rPr lang="en-US" altLang="ko-KR" sz="1000" b="1" dirty="0">
                <a:solidFill>
                  <a:srgbClr val="002997"/>
                </a:solidFill>
                <a:latin typeface="Arial" panose="020B0604020202020204" pitchFamily="34" charset="0"/>
                <a:ea typeface="+mj-ea"/>
                <a:cs typeface="Arial" panose="020B0604020202020204" pitchFamily="34" charset="0"/>
              </a:rPr>
              <a:t>3</a:t>
            </a:r>
            <a:r>
              <a:rPr lang="ko-KR" altLang="en-US" sz="1000" b="1" dirty="0">
                <a:solidFill>
                  <a:srgbClr val="002997"/>
                </a:solidFill>
                <a:latin typeface="Arial" panose="020B0604020202020204" pitchFamily="34" charset="0"/>
                <a:ea typeface="+mj-ea"/>
                <a:cs typeface="Arial" panose="020B0604020202020204" pitchFamily="34" charset="0"/>
              </a:rPr>
              <a:t>라인을 통한 </a:t>
            </a:r>
            <a:r>
              <a:rPr lang="en-US" altLang="ko-KR" sz="1000" b="1" dirty="0">
                <a:solidFill>
                  <a:srgbClr val="002997"/>
                </a:solidFill>
                <a:latin typeface="Arial" panose="020B0604020202020204" pitchFamily="34" charset="0"/>
                <a:ea typeface="+mj-ea"/>
                <a:cs typeface="Arial" panose="020B0604020202020204" pitchFamily="34" charset="0"/>
              </a:rPr>
              <a:t>112Ah</a:t>
            </a:r>
            <a:r>
              <a:rPr lang="ko-KR" altLang="en-US" sz="1000" b="1" dirty="0">
                <a:solidFill>
                  <a:srgbClr val="002997"/>
                </a:solidFill>
                <a:latin typeface="Arial" panose="020B0604020202020204" pitchFamily="34" charset="0"/>
                <a:ea typeface="+mj-ea"/>
                <a:cs typeface="Arial" panose="020B0604020202020204" pitchFamily="34" charset="0"/>
              </a:rPr>
              <a:t>의 주력 생산에 기인함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marR="0" lvl="2" algn="l" defTabSz="914400" rtl="0" eaLnBrk="1" fontAlgn="auto" latinLnBrk="1" hangingPunct="1">
              <a:lnSpc>
                <a:spcPct val="100000"/>
              </a:lnSpc>
              <a:spcBef>
                <a:spcPts val="600"/>
              </a:spcBef>
              <a:spcAft>
                <a:spcPts val="0"/>
              </a:spcAft>
              <a:buClr>
                <a:srgbClr val="00338D"/>
              </a:buClr>
              <a:buSzTx/>
              <a:tabLst/>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24" name="직사각형 23">
            <a:extLst>
              <a:ext uri="{FF2B5EF4-FFF2-40B4-BE49-F238E27FC236}">
                <a16:creationId xmlns:a16="http://schemas.microsoft.com/office/drawing/2014/main" id="{A655BC08-002C-4B2E-8E18-6338C3187B3F}"/>
              </a:ext>
            </a:extLst>
          </p:cNvPr>
          <p:cNvSpPr/>
          <p:nvPr/>
        </p:nvSpPr>
        <p:spPr>
          <a:xfrm>
            <a:off x="1233750" y="2898265"/>
            <a:ext cx="418881" cy="28055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5" name="순서도: 연결자 24">
            <a:extLst>
              <a:ext uri="{FF2B5EF4-FFF2-40B4-BE49-F238E27FC236}">
                <a16:creationId xmlns:a16="http://schemas.microsoft.com/office/drawing/2014/main" id="{E1BFC046-0D0B-4F34-9C70-7D1416446D6E}"/>
              </a:ext>
            </a:extLst>
          </p:cNvPr>
          <p:cNvSpPr/>
          <p:nvPr/>
        </p:nvSpPr>
        <p:spPr bwMode="auto">
          <a:xfrm>
            <a:off x="1161750" y="282178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22" name="직사각형 119">
            <a:extLst>
              <a:ext uri="{FF2B5EF4-FFF2-40B4-BE49-F238E27FC236}">
                <a16:creationId xmlns:a16="http://schemas.microsoft.com/office/drawing/2014/main" id="{1AE4C345-7A3D-43AC-BF89-53A10BA5F429}"/>
              </a:ext>
            </a:extLst>
          </p:cNvPr>
          <p:cNvSpPr/>
          <p:nvPr/>
        </p:nvSpPr>
        <p:spPr bwMode="auto">
          <a:xfrm>
            <a:off x="726808" y="4035976"/>
            <a:ext cx="877948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ko-KR" altLang="en-US" sz="700" dirty="0">
                <a:solidFill>
                  <a:prstClr val="black"/>
                </a:solidFill>
                <a:latin typeface="Arial" panose="020B0604020202020204" pitchFamily="34" charset="0"/>
                <a:ea typeface="+mj-ea"/>
                <a:cs typeface="Arial" panose="020B0604020202020204" pitchFamily="34" charset="0"/>
              </a:rPr>
              <a:t>단위</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백만원</a:t>
            </a:r>
            <a:r>
              <a:rPr lang="en-US" altLang="ko-KR" sz="700" dirty="0">
                <a:solidFill>
                  <a:prstClr val="black"/>
                </a:solidFill>
                <a:latin typeface="Arial" panose="020B0604020202020204" pitchFamily="34" charset="0"/>
                <a:ea typeface="+mj-ea"/>
                <a:cs typeface="Arial" panose="020B0604020202020204" pitchFamily="34" charset="0"/>
              </a:rPr>
              <a:t> / Source: </a:t>
            </a:r>
            <a:r>
              <a:rPr lang="ko-KR" altLang="en-US" sz="700" dirty="0">
                <a:solidFill>
                  <a:prstClr val="black"/>
                </a:solidFill>
                <a:latin typeface="Arial" panose="020B0604020202020204" pitchFamily="34" charset="0"/>
                <a:ea typeface="+mj-ea"/>
                <a:cs typeface="Arial" panose="020B0604020202020204" pitchFamily="34" charset="0"/>
              </a:rPr>
              <a:t>회사제시자료 </a:t>
            </a:r>
            <a:r>
              <a:rPr lang="en-US" altLang="ko-KR" sz="700" dirty="0">
                <a:solidFill>
                  <a:prstClr val="black"/>
                </a:solidFill>
                <a:latin typeface="Arial" panose="020B0604020202020204" pitchFamily="34" charset="0"/>
                <a:ea typeface="+mj-ea"/>
                <a:cs typeface="Arial" panose="020B0604020202020204" pitchFamily="34" charset="0"/>
              </a:rPr>
              <a:t>/ Note 1: 2022</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6</a:t>
            </a:r>
            <a:r>
              <a:rPr lang="ko-KR" altLang="en-US" sz="700" dirty="0">
                <a:solidFill>
                  <a:prstClr val="black"/>
                </a:solidFill>
                <a:latin typeface="Arial" panose="020B0604020202020204" pitchFamily="34" charset="0"/>
                <a:ea typeface="+mj-ea"/>
                <a:cs typeface="Arial" panose="020B0604020202020204" pitchFamily="34" charset="0"/>
              </a:rPr>
              <a:t>월말 기준 </a:t>
            </a:r>
            <a:r>
              <a:rPr lang="en-US" altLang="ko-KR" sz="700" dirty="0">
                <a:solidFill>
                  <a:prstClr val="black"/>
                </a:solidFill>
                <a:latin typeface="Arial" panose="020B0604020202020204" pitchFamily="34" charset="0"/>
                <a:ea typeface="+mj-ea"/>
                <a:cs typeface="Arial" panose="020B0604020202020204" pitchFamily="34" charset="0"/>
              </a:rPr>
              <a:t>LTM </a:t>
            </a:r>
            <a:r>
              <a:rPr lang="ko-KR" altLang="en-US" sz="700" dirty="0">
                <a:solidFill>
                  <a:prstClr val="black"/>
                </a:solidFill>
                <a:latin typeface="Arial" panose="020B0604020202020204" pitchFamily="34" charset="0"/>
                <a:ea typeface="+mj-ea"/>
                <a:cs typeface="Arial" panose="020B0604020202020204" pitchFamily="34" charset="0"/>
              </a:rPr>
              <a:t>실적 </a:t>
            </a:r>
            <a:r>
              <a:rPr lang="en-US" altLang="ko-KR" sz="700" dirty="0">
                <a:solidFill>
                  <a:prstClr val="black"/>
                </a:solidFill>
                <a:latin typeface="Arial" panose="020B0604020202020204" pitchFamily="34" charset="0"/>
                <a:ea typeface="+mj-ea"/>
                <a:cs typeface="Arial" panose="020B0604020202020204" pitchFamily="34" charset="0"/>
              </a:rPr>
              <a:t>(2021</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7</a:t>
            </a:r>
            <a:r>
              <a:rPr lang="ko-KR" altLang="en-US" sz="700" dirty="0">
                <a:solidFill>
                  <a:prstClr val="black"/>
                </a:solidFill>
                <a:latin typeface="Arial" panose="020B0604020202020204" pitchFamily="34" charset="0"/>
                <a:ea typeface="+mj-ea"/>
                <a:cs typeface="Arial" panose="020B0604020202020204" pitchFamily="34" charset="0"/>
              </a:rPr>
              <a:t>월</a:t>
            </a:r>
            <a:r>
              <a:rPr lang="en-US" altLang="ko-KR" sz="700" dirty="0">
                <a:solidFill>
                  <a:prstClr val="black"/>
                </a:solidFill>
                <a:latin typeface="Arial" panose="020B0604020202020204" pitchFamily="34" charset="0"/>
                <a:ea typeface="+mj-ea"/>
                <a:cs typeface="Arial" panose="020B0604020202020204" pitchFamily="34" charset="0"/>
              </a:rPr>
              <a:t>~2022</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6</a:t>
            </a:r>
            <a:r>
              <a:rPr lang="ko-KR" altLang="en-US" sz="700" dirty="0">
                <a:solidFill>
                  <a:prstClr val="black"/>
                </a:solidFill>
                <a:latin typeface="Arial" panose="020B0604020202020204" pitchFamily="34" charset="0"/>
                <a:ea typeface="+mj-ea"/>
                <a:cs typeface="Arial" panose="020B0604020202020204" pitchFamily="34" charset="0"/>
              </a:rPr>
              <a:t>월</a:t>
            </a:r>
            <a:r>
              <a:rPr lang="en-US" altLang="ko-KR" sz="700" dirty="0">
                <a:solidFill>
                  <a:prstClr val="black"/>
                </a:solidFill>
                <a:latin typeface="Arial" panose="020B0604020202020204" pitchFamily="34" charset="0"/>
                <a:ea typeface="+mj-ea"/>
                <a:cs typeface="Arial" panose="020B0604020202020204" pitchFamily="34" charset="0"/>
              </a:rPr>
              <a:t>)</a:t>
            </a:r>
          </a:p>
        </p:txBody>
      </p:sp>
      <p:sp>
        <p:nvSpPr>
          <p:cNvPr id="36" name="직사각형 35">
            <a:extLst>
              <a:ext uri="{FF2B5EF4-FFF2-40B4-BE49-F238E27FC236}">
                <a16:creationId xmlns:a16="http://schemas.microsoft.com/office/drawing/2014/main" id="{1781642E-2EE1-4C3A-BFC4-5528FC3C8C8C}"/>
              </a:ext>
            </a:extLst>
          </p:cNvPr>
          <p:cNvSpPr/>
          <p:nvPr/>
        </p:nvSpPr>
        <p:spPr>
          <a:xfrm>
            <a:off x="1724631" y="2792239"/>
            <a:ext cx="418881" cy="28055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37" name="순서도: 연결자 36">
            <a:extLst>
              <a:ext uri="{FF2B5EF4-FFF2-40B4-BE49-F238E27FC236}">
                <a16:creationId xmlns:a16="http://schemas.microsoft.com/office/drawing/2014/main" id="{AB7BB168-0AB1-4422-AF28-CB94118AFC54}"/>
              </a:ext>
            </a:extLst>
          </p:cNvPr>
          <p:cNvSpPr/>
          <p:nvPr/>
        </p:nvSpPr>
        <p:spPr bwMode="auto">
          <a:xfrm>
            <a:off x="1652631" y="271576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40" name="직사각형 39">
            <a:extLst>
              <a:ext uri="{FF2B5EF4-FFF2-40B4-BE49-F238E27FC236}">
                <a16:creationId xmlns:a16="http://schemas.microsoft.com/office/drawing/2014/main" id="{E20C4723-4525-45BB-B4F0-8520C1502D97}"/>
              </a:ext>
            </a:extLst>
          </p:cNvPr>
          <p:cNvSpPr/>
          <p:nvPr/>
        </p:nvSpPr>
        <p:spPr>
          <a:xfrm>
            <a:off x="2232290" y="2685231"/>
            <a:ext cx="418881" cy="28055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41" name="순서도: 연결자 40">
            <a:extLst>
              <a:ext uri="{FF2B5EF4-FFF2-40B4-BE49-F238E27FC236}">
                <a16:creationId xmlns:a16="http://schemas.microsoft.com/office/drawing/2014/main" id="{2714C4BF-727B-481F-9559-267C32066E5E}"/>
              </a:ext>
            </a:extLst>
          </p:cNvPr>
          <p:cNvSpPr/>
          <p:nvPr/>
        </p:nvSpPr>
        <p:spPr bwMode="auto">
          <a:xfrm>
            <a:off x="2160290" y="260875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42" name="직사각형 41">
            <a:extLst>
              <a:ext uri="{FF2B5EF4-FFF2-40B4-BE49-F238E27FC236}">
                <a16:creationId xmlns:a16="http://schemas.microsoft.com/office/drawing/2014/main" id="{7EEE220A-4EB1-43E6-9D60-6F1BC9DA1810}"/>
              </a:ext>
            </a:extLst>
          </p:cNvPr>
          <p:cNvSpPr/>
          <p:nvPr/>
        </p:nvSpPr>
        <p:spPr>
          <a:xfrm>
            <a:off x="2725443" y="2149159"/>
            <a:ext cx="418881" cy="71060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43" name="순서도: 연결자 42">
            <a:extLst>
              <a:ext uri="{FF2B5EF4-FFF2-40B4-BE49-F238E27FC236}">
                <a16:creationId xmlns:a16="http://schemas.microsoft.com/office/drawing/2014/main" id="{637353D8-083D-4A37-81FA-96490FC06F3B}"/>
              </a:ext>
            </a:extLst>
          </p:cNvPr>
          <p:cNvSpPr/>
          <p:nvPr/>
        </p:nvSpPr>
        <p:spPr bwMode="auto">
          <a:xfrm>
            <a:off x="2653443" y="207268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44" name="차트 43">
                <a:extLst>
                  <a:ext uri="{FF2B5EF4-FFF2-40B4-BE49-F238E27FC236}">
                    <a16:creationId xmlns:a16="http://schemas.microsoft.com/office/drawing/2014/main" id="{5BF76F40-D919-486E-BF73-88A124BD9728}"/>
                  </a:ext>
                </a:extLst>
              </p:cNvPr>
              <p:cNvGraphicFramePr/>
              <p:nvPr>
                <p:extLst>
                  <p:ext uri="{D42A27DB-BD31-4B8C-83A1-F6EECF244321}">
                    <p14:modId xmlns:p14="http://schemas.microsoft.com/office/powerpoint/2010/main" val="2834964637"/>
                  </p:ext>
                </p:extLst>
              </p:nvPr>
            </p:nvGraphicFramePr>
            <p:xfrm>
              <a:off x="726808" y="4240305"/>
              <a:ext cx="1475019" cy="785769"/>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44" name="차트 43">
                <a:extLst>
                  <a:ext uri="{FF2B5EF4-FFF2-40B4-BE49-F238E27FC236}">
                    <a16:creationId xmlns:a16="http://schemas.microsoft.com/office/drawing/2014/main" id="{5BF76F40-D919-486E-BF73-88A124BD9728}"/>
                  </a:ext>
                </a:extLst>
              </p:cNvPr>
              <p:cNvPicPr>
                <a:picLocks noGrp="1" noRot="1" noChangeAspect="1" noMove="1" noResize="1" noEditPoints="1" noAdjustHandles="1" noChangeArrowheads="1" noChangeShapeType="1"/>
              </p:cNvPicPr>
              <p:nvPr/>
            </p:nvPicPr>
            <p:blipFill>
              <a:blip r:embed="rId6"/>
              <a:stretch>
                <a:fillRect/>
              </a:stretch>
            </p:blipFill>
            <p:spPr>
              <a:xfrm>
                <a:off x="726808" y="4240305"/>
                <a:ext cx="1475019" cy="78576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5" name="차트 44">
                <a:extLst>
                  <a:ext uri="{FF2B5EF4-FFF2-40B4-BE49-F238E27FC236}">
                    <a16:creationId xmlns:a16="http://schemas.microsoft.com/office/drawing/2014/main" id="{72B86F26-0922-48BC-8C90-919F50968AD1}"/>
                  </a:ext>
                </a:extLst>
              </p:cNvPr>
              <p:cNvGraphicFramePr/>
              <p:nvPr>
                <p:extLst>
                  <p:ext uri="{D42A27DB-BD31-4B8C-83A1-F6EECF244321}">
                    <p14:modId xmlns:p14="http://schemas.microsoft.com/office/powerpoint/2010/main" val="1492894862"/>
                  </p:ext>
                </p:extLst>
              </p:nvPr>
            </p:nvGraphicFramePr>
            <p:xfrm>
              <a:off x="2497036" y="4239237"/>
              <a:ext cx="1475019" cy="785769"/>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45" name="차트 44">
                <a:extLst>
                  <a:ext uri="{FF2B5EF4-FFF2-40B4-BE49-F238E27FC236}">
                    <a16:creationId xmlns:a16="http://schemas.microsoft.com/office/drawing/2014/main" id="{72B86F26-0922-48BC-8C90-919F50968AD1}"/>
                  </a:ext>
                </a:extLst>
              </p:cNvPr>
              <p:cNvPicPr>
                <a:picLocks noGrp="1" noRot="1" noChangeAspect="1" noMove="1" noResize="1" noEditPoints="1" noAdjustHandles="1" noChangeArrowheads="1" noChangeShapeType="1"/>
              </p:cNvPicPr>
              <p:nvPr/>
            </p:nvPicPr>
            <p:blipFill>
              <a:blip r:embed="rId8"/>
              <a:stretch>
                <a:fillRect/>
              </a:stretch>
            </p:blipFill>
            <p:spPr>
              <a:xfrm>
                <a:off x="2497036" y="4239237"/>
                <a:ext cx="1475019" cy="78576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6" name="차트 45">
                <a:extLst>
                  <a:ext uri="{FF2B5EF4-FFF2-40B4-BE49-F238E27FC236}">
                    <a16:creationId xmlns:a16="http://schemas.microsoft.com/office/drawing/2014/main" id="{C569D2C7-A800-4C48-8D0D-25BC06B786BA}"/>
                  </a:ext>
                </a:extLst>
              </p:cNvPr>
              <p:cNvGraphicFramePr/>
              <p:nvPr>
                <p:extLst>
                  <p:ext uri="{D42A27DB-BD31-4B8C-83A1-F6EECF244321}">
                    <p14:modId xmlns:p14="http://schemas.microsoft.com/office/powerpoint/2010/main" val="301959113"/>
                  </p:ext>
                </p:extLst>
              </p:nvPr>
            </p:nvGraphicFramePr>
            <p:xfrm>
              <a:off x="4267264" y="4239237"/>
              <a:ext cx="1475019" cy="785769"/>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46" name="차트 45">
                <a:extLst>
                  <a:ext uri="{FF2B5EF4-FFF2-40B4-BE49-F238E27FC236}">
                    <a16:creationId xmlns:a16="http://schemas.microsoft.com/office/drawing/2014/main" id="{C569D2C7-A800-4C48-8D0D-25BC06B786BA}"/>
                  </a:ext>
                </a:extLst>
              </p:cNvPr>
              <p:cNvPicPr>
                <a:picLocks noGrp="1" noRot="1" noChangeAspect="1" noMove="1" noResize="1" noEditPoints="1" noAdjustHandles="1" noChangeArrowheads="1" noChangeShapeType="1"/>
              </p:cNvPicPr>
              <p:nvPr/>
            </p:nvPicPr>
            <p:blipFill>
              <a:blip r:embed="rId10"/>
              <a:stretch>
                <a:fillRect/>
              </a:stretch>
            </p:blipFill>
            <p:spPr>
              <a:xfrm>
                <a:off x="4267264" y="4239237"/>
                <a:ext cx="1475019" cy="78576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7" name="차트 46">
                <a:extLst>
                  <a:ext uri="{FF2B5EF4-FFF2-40B4-BE49-F238E27FC236}">
                    <a16:creationId xmlns:a16="http://schemas.microsoft.com/office/drawing/2014/main" id="{7FD76A4E-3205-4437-9BD4-E8007FC7198D}"/>
                  </a:ext>
                </a:extLst>
              </p:cNvPr>
              <p:cNvGraphicFramePr/>
              <p:nvPr>
                <p:extLst>
                  <p:ext uri="{D42A27DB-BD31-4B8C-83A1-F6EECF244321}">
                    <p14:modId xmlns:p14="http://schemas.microsoft.com/office/powerpoint/2010/main" val="181140036"/>
                  </p:ext>
                </p:extLst>
              </p:nvPr>
            </p:nvGraphicFramePr>
            <p:xfrm>
              <a:off x="6037492" y="4239237"/>
              <a:ext cx="1419749" cy="785769"/>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47" name="차트 46">
                <a:extLst>
                  <a:ext uri="{FF2B5EF4-FFF2-40B4-BE49-F238E27FC236}">
                    <a16:creationId xmlns:a16="http://schemas.microsoft.com/office/drawing/2014/main" id="{7FD76A4E-3205-4437-9BD4-E8007FC7198D}"/>
                  </a:ext>
                </a:extLst>
              </p:cNvPr>
              <p:cNvPicPr>
                <a:picLocks noGrp="1" noRot="1" noChangeAspect="1" noMove="1" noResize="1" noEditPoints="1" noAdjustHandles="1" noChangeArrowheads="1" noChangeShapeType="1"/>
              </p:cNvPicPr>
              <p:nvPr/>
            </p:nvPicPr>
            <p:blipFill>
              <a:blip r:embed="rId12"/>
              <a:stretch>
                <a:fillRect/>
              </a:stretch>
            </p:blipFill>
            <p:spPr>
              <a:xfrm>
                <a:off x="6037492" y="4239237"/>
                <a:ext cx="1419749" cy="78576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1" name="차트 50">
                <a:extLst>
                  <a:ext uri="{FF2B5EF4-FFF2-40B4-BE49-F238E27FC236}">
                    <a16:creationId xmlns:a16="http://schemas.microsoft.com/office/drawing/2014/main" id="{8E33AE77-7F9F-4668-8452-7C1A741DF58E}"/>
                  </a:ext>
                </a:extLst>
              </p:cNvPr>
              <p:cNvGraphicFramePr/>
              <p:nvPr>
                <p:extLst>
                  <p:ext uri="{D42A27DB-BD31-4B8C-83A1-F6EECF244321}">
                    <p14:modId xmlns:p14="http://schemas.microsoft.com/office/powerpoint/2010/main" val="453392168"/>
                  </p:ext>
                </p:extLst>
              </p:nvPr>
            </p:nvGraphicFramePr>
            <p:xfrm>
              <a:off x="7752450" y="4240108"/>
              <a:ext cx="1419749" cy="784898"/>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51" name="차트 50">
                <a:extLst>
                  <a:ext uri="{FF2B5EF4-FFF2-40B4-BE49-F238E27FC236}">
                    <a16:creationId xmlns:a16="http://schemas.microsoft.com/office/drawing/2014/main" id="{8E33AE77-7F9F-4668-8452-7C1A741DF58E}"/>
                  </a:ext>
                </a:extLst>
              </p:cNvPr>
              <p:cNvPicPr>
                <a:picLocks noGrp="1" noRot="1" noChangeAspect="1" noMove="1" noResize="1" noEditPoints="1" noAdjustHandles="1" noChangeArrowheads="1" noChangeShapeType="1"/>
              </p:cNvPicPr>
              <p:nvPr/>
            </p:nvPicPr>
            <p:blipFill>
              <a:blip r:embed="rId14"/>
              <a:stretch>
                <a:fillRect/>
              </a:stretch>
            </p:blipFill>
            <p:spPr>
              <a:xfrm>
                <a:off x="7752450" y="4240108"/>
                <a:ext cx="1419749" cy="784898"/>
              </a:xfrm>
              <a:prstGeom prst="rect">
                <a:avLst/>
              </a:prstGeom>
            </p:spPr>
          </p:pic>
        </mc:Fallback>
      </mc:AlternateContent>
      <p:sp>
        <p:nvSpPr>
          <p:cNvPr id="52" name="직사각형 51">
            <a:extLst>
              <a:ext uri="{FF2B5EF4-FFF2-40B4-BE49-F238E27FC236}">
                <a16:creationId xmlns:a16="http://schemas.microsoft.com/office/drawing/2014/main" id="{F6B5FA3B-949B-4C69-8903-0BD6DD674BE9}"/>
              </a:ext>
            </a:extLst>
          </p:cNvPr>
          <p:cNvSpPr/>
          <p:nvPr/>
        </p:nvSpPr>
        <p:spPr>
          <a:xfrm>
            <a:off x="4233708" y="2212222"/>
            <a:ext cx="418881" cy="37136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3" name="순서도: 연결자 52">
            <a:extLst>
              <a:ext uri="{FF2B5EF4-FFF2-40B4-BE49-F238E27FC236}">
                <a16:creationId xmlns:a16="http://schemas.microsoft.com/office/drawing/2014/main" id="{9161A266-5A09-46C1-9505-1E1EE483B0C0}"/>
              </a:ext>
            </a:extLst>
          </p:cNvPr>
          <p:cNvSpPr/>
          <p:nvPr/>
        </p:nvSpPr>
        <p:spPr bwMode="auto">
          <a:xfrm>
            <a:off x="4161708" y="213574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54" name="순서도: 연결자 53">
            <a:extLst>
              <a:ext uri="{FF2B5EF4-FFF2-40B4-BE49-F238E27FC236}">
                <a16:creationId xmlns:a16="http://schemas.microsoft.com/office/drawing/2014/main" id="{DAB04A4B-965C-4AC0-9130-E31A88321250}"/>
              </a:ext>
            </a:extLst>
          </p:cNvPr>
          <p:cNvSpPr/>
          <p:nvPr/>
        </p:nvSpPr>
        <p:spPr bwMode="auto">
          <a:xfrm>
            <a:off x="661801" y="416723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55" name="순서도: 연결자 54">
            <a:extLst>
              <a:ext uri="{FF2B5EF4-FFF2-40B4-BE49-F238E27FC236}">
                <a16:creationId xmlns:a16="http://schemas.microsoft.com/office/drawing/2014/main" id="{1627C9CE-2E19-4432-A5EC-A1A3B3755348}"/>
              </a:ext>
            </a:extLst>
          </p:cNvPr>
          <p:cNvSpPr/>
          <p:nvPr/>
        </p:nvSpPr>
        <p:spPr bwMode="auto">
          <a:xfrm>
            <a:off x="2425036" y="416723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56" name="순서도: 연결자 55">
            <a:extLst>
              <a:ext uri="{FF2B5EF4-FFF2-40B4-BE49-F238E27FC236}">
                <a16:creationId xmlns:a16="http://schemas.microsoft.com/office/drawing/2014/main" id="{DF7A4114-8E5C-48C0-B8B9-EE5465A766DF}"/>
              </a:ext>
            </a:extLst>
          </p:cNvPr>
          <p:cNvSpPr/>
          <p:nvPr/>
        </p:nvSpPr>
        <p:spPr bwMode="auto">
          <a:xfrm>
            <a:off x="4195264" y="416723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57" name="순서도: 연결자 56">
            <a:extLst>
              <a:ext uri="{FF2B5EF4-FFF2-40B4-BE49-F238E27FC236}">
                <a16:creationId xmlns:a16="http://schemas.microsoft.com/office/drawing/2014/main" id="{F4215D61-7E27-4ED4-B9A7-9678DA79FFDE}"/>
              </a:ext>
            </a:extLst>
          </p:cNvPr>
          <p:cNvSpPr/>
          <p:nvPr/>
        </p:nvSpPr>
        <p:spPr bwMode="auto">
          <a:xfrm>
            <a:off x="5965492" y="416723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58" name="순서도: 연결자 57">
            <a:extLst>
              <a:ext uri="{FF2B5EF4-FFF2-40B4-BE49-F238E27FC236}">
                <a16:creationId xmlns:a16="http://schemas.microsoft.com/office/drawing/2014/main" id="{E9ACBAF5-5B76-497C-A705-44182EC59790}"/>
              </a:ext>
            </a:extLst>
          </p:cNvPr>
          <p:cNvSpPr/>
          <p:nvPr/>
        </p:nvSpPr>
        <p:spPr bwMode="auto">
          <a:xfrm>
            <a:off x="7680450" y="416723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59" name="순서도: 연결자 58">
            <a:extLst>
              <a:ext uri="{FF2B5EF4-FFF2-40B4-BE49-F238E27FC236}">
                <a16:creationId xmlns:a16="http://schemas.microsoft.com/office/drawing/2014/main" id="{0419FC29-5D55-455F-95D6-D7B194331850}"/>
              </a:ext>
            </a:extLst>
          </p:cNvPr>
          <p:cNvSpPr/>
          <p:nvPr/>
        </p:nvSpPr>
        <p:spPr bwMode="auto">
          <a:xfrm>
            <a:off x="589801" y="509112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60" name="순서도: 연결자 59">
            <a:extLst>
              <a:ext uri="{FF2B5EF4-FFF2-40B4-BE49-F238E27FC236}">
                <a16:creationId xmlns:a16="http://schemas.microsoft.com/office/drawing/2014/main" id="{20E025F0-E79C-4CC7-AB70-53088A5545A1}"/>
              </a:ext>
            </a:extLst>
          </p:cNvPr>
          <p:cNvSpPr/>
          <p:nvPr/>
        </p:nvSpPr>
        <p:spPr bwMode="auto">
          <a:xfrm>
            <a:off x="589801" y="53265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61" name="순서도: 연결자 60">
            <a:extLst>
              <a:ext uri="{FF2B5EF4-FFF2-40B4-BE49-F238E27FC236}">
                <a16:creationId xmlns:a16="http://schemas.microsoft.com/office/drawing/2014/main" id="{D5ADE512-3472-46A4-AFFC-0C8BD499E01B}"/>
              </a:ext>
            </a:extLst>
          </p:cNvPr>
          <p:cNvSpPr/>
          <p:nvPr/>
        </p:nvSpPr>
        <p:spPr bwMode="auto">
          <a:xfrm>
            <a:off x="589801" y="556187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62" name="순서도: 연결자 61">
            <a:extLst>
              <a:ext uri="{FF2B5EF4-FFF2-40B4-BE49-F238E27FC236}">
                <a16:creationId xmlns:a16="http://schemas.microsoft.com/office/drawing/2014/main" id="{C1560483-45ED-4305-9289-EC4916A6EF1D}"/>
              </a:ext>
            </a:extLst>
          </p:cNvPr>
          <p:cNvSpPr/>
          <p:nvPr/>
        </p:nvSpPr>
        <p:spPr bwMode="auto">
          <a:xfrm>
            <a:off x="589801" y="578419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63" name="순서도: 연결자 62">
            <a:extLst>
              <a:ext uri="{FF2B5EF4-FFF2-40B4-BE49-F238E27FC236}">
                <a16:creationId xmlns:a16="http://schemas.microsoft.com/office/drawing/2014/main" id="{A9962AE5-093D-4100-9297-3E3C2358CE23}"/>
              </a:ext>
            </a:extLst>
          </p:cNvPr>
          <p:cNvSpPr/>
          <p:nvPr/>
        </p:nvSpPr>
        <p:spPr bwMode="auto">
          <a:xfrm>
            <a:off x="589801" y="600650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64" name="직사각형 119">
            <a:extLst>
              <a:ext uri="{FF2B5EF4-FFF2-40B4-BE49-F238E27FC236}">
                <a16:creationId xmlns:a16="http://schemas.microsoft.com/office/drawing/2014/main" id="{0DEEF5F2-6365-4729-BCED-0A394D508F6A}"/>
              </a:ext>
            </a:extLst>
          </p:cNvPr>
          <p:cNvSpPr/>
          <p:nvPr/>
        </p:nvSpPr>
        <p:spPr bwMode="auto">
          <a:xfrm>
            <a:off x="9100199" y="3796546"/>
            <a:ext cx="144000" cy="76944"/>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500" dirty="0">
                <a:solidFill>
                  <a:prstClr val="black"/>
                </a:solidFill>
                <a:latin typeface="Arial" panose="020B0604020202020204" pitchFamily="34" charset="0"/>
                <a:ea typeface="+mj-ea"/>
                <a:cs typeface="Arial" panose="020B0604020202020204" pitchFamily="34" charset="0"/>
              </a:rPr>
              <a:t>1</a:t>
            </a:r>
          </a:p>
        </p:txBody>
      </p:sp>
    </p:spTree>
    <p:extLst>
      <p:ext uri="{BB962C8B-B14F-4D97-AF65-F5344CB8AC3E}">
        <p14:creationId xmlns:p14="http://schemas.microsoft.com/office/powerpoint/2010/main" val="315531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35" name="차트 34">
                <a:extLst>
                  <a:ext uri="{FF2B5EF4-FFF2-40B4-BE49-F238E27FC236}">
                    <a16:creationId xmlns:a16="http://schemas.microsoft.com/office/drawing/2014/main" id="{1A41A742-750F-4D09-B95A-4C0F1CCECAB9}"/>
                  </a:ext>
                </a:extLst>
              </p:cNvPr>
              <p:cNvGraphicFramePr/>
              <p:nvPr/>
            </p:nvGraphicFramePr>
            <p:xfrm>
              <a:off x="612538" y="1700426"/>
              <a:ext cx="8650167" cy="2325778"/>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5" name="차트 34">
                <a:extLst>
                  <a:ext uri="{FF2B5EF4-FFF2-40B4-BE49-F238E27FC236}">
                    <a16:creationId xmlns:a16="http://schemas.microsoft.com/office/drawing/2014/main" id="{1A41A742-750F-4D09-B95A-4C0F1CCECAB9}"/>
                  </a:ext>
                </a:extLst>
              </p:cNvPr>
              <p:cNvPicPr>
                <a:picLocks noGrp="1" noRot="1" noChangeAspect="1" noMove="1" noResize="1" noEditPoints="1" noAdjustHandles="1" noChangeArrowheads="1" noChangeShapeType="1"/>
              </p:cNvPicPr>
              <p:nvPr/>
            </p:nvPicPr>
            <p:blipFill>
              <a:blip r:embed="rId4"/>
              <a:stretch>
                <a:fillRect/>
              </a:stretch>
            </p:blipFill>
            <p:spPr>
              <a:xfrm>
                <a:off x="612538" y="1700426"/>
                <a:ext cx="8650167" cy="2325778"/>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(2/2)</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4" name="TextBox 13">
            <a:extLst>
              <a:ext uri="{FF2B5EF4-FFF2-40B4-BE49-F238E27FC236}">
                <a16:creationId xmlns:a16="http://schemas.microsoft.com/office/drawing/2014/main" id="{693BF7E4-2F77-40B2-B6EF-E427C1D5BE07}"/>
              </a:ext>
            </a:extLst>
          </p:cNvPr>
          <p:cNvSpPr txBox="1"/>
          <p:nvPr/>
        </p:nvSpPr>
        <p:spPr>
          <a:xfrm>
            <a:off x="601199" y="4995582"/>
            <a:ext cx="8779487" cy="1154926"/>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(FY20 -&gt; FY21) 94Ah</a:t>
            </a:r>
            <a:r>
              <a:rPr lang="ko-KR" altLang="en-US" sz="900" dirty="0">
                <a:solidFill>
                  <a:srgbClr val="000000"/>
                </a:solidFill>
                <a:latin typeface="Arial" panose="020B0604020202020204" pitchFamily="34" charset="0"/>
                <a:cs typeface="Arial" panose="020B0604020202020204" pitchFamily="34" charset="0"/>
              </a:rPr>
              <a:t>의 </a:t>
            </a:r>
            <a:r>
              <a:rPr lang="en-US" altLang="ko-KR" sz="900" dirty="0">
                <a:solidFill>
                  <a:srgbClr val="000000"/>
                </a:solidFill>
                <a:latin typeface="Arial" panose="020B0604020202020204" pitchFamily="34" charset="0"/>
                <a:cs typeface="Arial" panose="020B0604020202020204" pitchFamily="34" charset="0"/>
              </a:rPr>
              <a:t>CR</a:t>
            </a:r>
            <a:r>
              <a:rPr lang="ko-KR" altLang="en-US" sz="900" dirty="0">
                <a:solidFill>
                  <a:srgbClr val="000000"/>
                </a:solidFill>
                <a:latin typeface="Arial" panose="020B0604020202020204" pitchFamily="34" charset="0"/>
                <a:cs typeface="Arial" panose="020B0604020202020204" pitchFamily="34" charset="0"/>
              </a:rPr>
              <a:t>과 재료비 변동으로 인한 가격상승효과는 </a:t>
            </a:r>
            <a:r>
              <a:rPr lang="en-US" altLang="ko-KR" sz="900" dirty="0">
                <a:solidFill>
                  <a:srgbClr val="000000"/>
                </a:solidFill>
                <a:latin typeface="Arial" panose="020B0604020202020204" pitchFamily="34" charset="0"/>
                <a:cs typeface="Arial" panose="020B0604020202020204" pitchFamily="34" charset="0"/>
              </a:rPr>
              <a:t>84</a:t>
            </a:r>
            <a:r>
              <a:rPr lang="ko-KR" altLang="en-US" sz="900" dirty="0">
                <a:solidFill>
                  <a:srgbClr val="000000"/>
                </a:solidFill>
                <a:latin typeface="Arial" panose="020B0604020202020204" pitchFamily="34" charset="0"/>
                <a:cs typeface="Arial" panose="020B0604020202020204" pitchFamily="34" charset="0"/>
              </a:rPr>
              <a:t>백만원이며</a:t>
            </a:r>
            <a:r>
              <a:rPr lang="en-US" altLang="ko-KR" sz="900" dirty="0">
                <a:solidFill>
                  <a:srgbClr val="000000"/>
                </a:solidFill>
                <a:latin typeface="Arial" panose="020B0604020202020204" pitchFamily="34" charset="0"/>
                <a:cs typeface="Arial" panose="020B0604020202020204" pitchFamily="34" charset="0"/>
              </a:rPr>
              <a:t>, fade-out</a:t>
            </a:r>
            <a:r>
              <a:rPr lang="ko-KR" altLang="en-US" sz="900" dirty="0">
                <a:solidFill>
                  <a:srgbClr val="000000"/>
                </a:solidFill>
                <a:latin typeface="Arial" panose="020B0604020202020204" pitchFamily="34" charset="0"/>
                <a:cs typeface="Arial" panose="020B0604020202020204" pitchFamily="34" charset="0"/>
              </a:rPr>
              <a:t>으로 인한 물량감소효과는 </a:t>
            </a:r>
            <a:r>
              <a:rPr lang="en-US" altLang="ko-KR" sz="900" dirty="0">
                <a:solidFill>
                  <a:srgbClr val="000000"/>
                </a:solidFill>
                <a:latin typeface="Arial" panose="020B0604020202020204" pitchFamily="34" charset="0"/>
                <a:cs typeface="Arial" panose="020B0604020202020204" pitchFamily="34" charset="0"/>
              </a:rPr>
              <a:t>7,142</a:t>
            </a:r>
            <a:r>
              <a:rPr lang="ko-KR" altLang="en-US" sz="900" dirty="0">
                <a:solidFill>
                  <a:srgbClr val="000000"/>
                </a:solidFill>
                <a:latin typeface="Arial" panose="020B0604020202020204" pitchFamily="34" charset="0"/>
                <a:cs typeface="Arial" panose="020B0604020202020204" pitchFamily="34" charset="0"/>
              </a:rPr>
              <a:t>백만원임</a:t>
            </a:r>
            <a:endParaRPr lang="en-US" altLang="ko-KR" sz="900" dirty="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(FY20 -&gt; FY21) 100Ah</a:t>
            </a:r>
            <a:r>
              <a:rPr lang="ko-KR" altLang="en-US" sz="900" dirty="0">
                <a:solidFill>
                  <a:srgbClr val="000000"/>
                </a:solidFill>
                <a:latin typeface="Arial" panose="020B0604020202020204" pitchFamily="34" charset="0"/>
                <a:cs typeface="Arial" panose="020B0604020202020204" pitchFamily="34" charset="0"/>
              </a:rPr>
              <a:t>의 조기</a:t>
            </a:r>
            <a:r>
              <a:rPr lang="en-US" altLang="ko-KR" sz="900" dirty="0">
                <a:solidFill>
                  <a:srgbClr val="000000"/>
                </a:solidFill>
                <a:latin typeface="Arial" panose="020B0604020202020204" pitchFamily="34" charset="0"/>
                <a:cs typeface="Arial" panose="020B0604020202020204" pitchFamily="34" charset="0"/>
              </a:rPr>
              <a:t>drop</a:t>
            </a:r>
            <a:r>
              <a:rPr lang="ko-KR" altLang="en-US" sz="900" dirty="0">
                <a:solidFill>
                  <a:srgbClr val="000000"/>
                </a:solidFill>
                <a:latin typeface="Arial" panose="020B0604020202020204" pitchFamily="34" charset="0"/>
                <a:cs typeface="Arial" panose="020B0604020202020204" pitchFamily="34" charset="0"/>
              </a:rPr>
              <a:t>으로 인한 전기 물량 전체 감소에 따라 물량감소효과 </a:t>
            </a:r>
            <a:r>
              <a:rPr lang="en-US" altLang="ko-KR" sz="900" dirty="0">
                <a:solidFill>
                  <a:srgbClr val="000000"/>
                </a:solidFill>
                <a:latin typeface="Arial" panose="020B0604020202020204" pitchFamily="34" charset="0"/>
                <a:cs typeface="Arial" panose="020B0604020202020204" pitchFamily="34" charset="0"/>
              </a:rPr>
              <a:t>1,319</a:t>
            </a:r>
            <a:r>
              <a:rPr lang="ko-KR" altLang="en-US" sz="900" dirty="0">
                <a:solidFill>
                  <a:srgbClr val="000000"/>
                </a:solidFill>
                <a:latin typeface="Arial" panose="020B0604020202020204" pitchFamily="34" charset="0"/>
                <a:cs typeface="Arial" panose="020B0604020202020204" pitchFamily="34" charset="0"/>
              </a:rPr>
              <a:t>백만원이 발생함</a:t>
            </a:r>
            <a:endParaRPr lang="en-US" altLang="ko-KR" sz="900" dirty="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(FY20 -&gt; FY21) 112Ah</a:t>
            </a:r>
            <a:r>
              <a:rPr lang="ko-KR" altLang="en-US" sz="900" dirty="0">
                <a:solidFill>
                  <a:srgbClr val="000000"/>
                </a:solidFill>
                <a:latin typeface="Arial" panose="020B0604020202020204" pitchFamily="34" charset="0"/>
                <a:cs typeface="Arial" panose="020B0604020202020204" pitchFamily="34" charset="0"/>
              </a:rPr>
              <a:t>의 </a:t>
            </a:r>
            <a:r>
              <a:rPr lang="en-US" altLang="ko-KR" sz="900" dirty="0">
                <a:solidFill>
                  <a:srgbClr val="000000"/>
                </a:solidFill>
                <a:latin typeface="Arial" panose="020B0604020202020204" pitchFamily="34" charset="0"/>
                <a:cs typeface="Arial" panose="020B0604020202020204" pitchFamily="34" charset="0"/>
              </a:rPr>
              <a:t>CR</a:t>
            </a:r>
            <a:r>
              <a:rPr lang="ko-KR" altLang="en-US" sz="900" dirty="0">
                <a:solidFill>
                  <a:srgbClr val="000000"/>
                </a:solidFill>
                <a:latin typeface="Arial" panose="020B0604020202020204" pitchFamily="34" charset="0"/>
                <a:cs typeface="Arial" panose="020B0604020202020204" pitchFamily="34" charset="0"/>
              </a:rPr>
              <a:t>과 재료비 변동으로 인한 가격하락효과는 </a:t>
            </a:r>
            <a:r>
              <a:rPr lang="en-US" altLang="ko-KR" sz="900" dirty="0">
                <a:solidFill>
                  <a:srgbClr val="000000"/>
                </a:solidFill>
                <a:latin typeface="Arial" panose="020B0604020202020204" pitchFamily="34" charset="0"/>
                <a:cs typeface="Arial" panose="020B0604020202020204" pitchFamily="34" charset="0"/>
              </a:rPr>
              <a:t>245</a:t>
            </a:r>
            <a:r>
              <a:rPr lang="ko-KR" altLang="en-US" sz="900" dirty="0">
                <a:solidFill>
                  <a:srgbClr val="000000"/>
                </a:solidFill>
                <a:latin typeface="Arial" panose="020B0604020202020204" pitchFamily="34" charset="0"/>
                <a:cs typeface="Arial" panose="020B0604020202020204" pitchFamily="34" charset="0"/>
              </a:rPr>
              <a:t>백만원이며</a:t>
            </a:r>
            <a:r>
              <a:rPr lang="en-US" altLang="ko-KR" sz="900" dirty="0">
                <a:solidFill>
                  <a:srgbClr val="000000"/>
                </a:solidFill>
                <a:latin typeface="Arial" panose="020B0604020202020204" pitchFamily="34" charset="0"/>
                <a:cs typeface="Arial" panose="020B0604020202020204" pitchFamily="34" charset="0"/>
              </a:rPr>
              <a:t>, 94Ah</a:t>
            </a:r>
            <a:r>
              <a:rPr lang="ko-KR" altLang="en-US" sz="900" dirty="0">
                <a:solidFill>
                  <a:srgbClr val="000000"/>
                </a:solidFill>
                <a:latin typeface="Arial" panose="020B0604020202020204" pitchFamily="34" charset="0"/>
                <a:cs typeface="Arial" panose="020B0604020202020204" pitchFamily="34" charset="0"/>
              </a:rPr>
              <a:t>의 </a:t>
            </a:r>
            <a:r>
              <a:rPr lang="en-US" altLang="ko-KR" sz="900" dirty="0">
                <a:solidFill>
                  <a:srgbClr val="000000"/>
                </a:solidFill>
                <a:latin typeface="Arial" panose="020B0604020202020204" pitchFamily="34" charset="0"/>
                <a:cs typeface="Arial" panose="020B0604020202020204" pitchFamily="34" charset="0"/>
              </a:rPr>
              <a:t>fade-out</a:t>
            </a:r>
            <a:r>
              <a:rPr lang="ko-KR" altLang="en-US" sz="900" dirty="0">
                <a:solidFill>
                  <a:srgbClr val="000000"/>
                </a:solidFill>
                <a:latin typeface="Arial" panose="020B0604020202020204" pitchFamily="34" charset="0"/>
                <a:cs typeface="Arial" panose="020B0604020202020204" pitchFamily="34" charset="0"/>
              </a:rPr>
              <a:t>과 </a:t>
            </a:r>
            <a:r>
              <a:rPr lang="en-US" altLang="ko-KR" sz="900" dirty="0">
                <a:solidFill>
                  <a:srgbClr val="000000"/>
                </a:solidFill>
                <a:latin typeface="Arial" panose="020B0604020202020204" pitchFamily="34" charset="0"/>
                <a:cs typeface="Arial" panose="020B0604020202020204" pitchFamily="34" charset="0"/>
              </a:rPr>
              <a:t>100Ah</a:t>
            </a:r>
            <a:r>
              <a:rPr lang="ko-KR" altLang="en-US" sz="900" dirty="0">
                <a:solidFill>
                  <a:srgbClr val="000000"/>
                </a:solidFill>
                <a:latin typeface="Arial" panose="020B0604020202020204" pitchFamily="34" charset="0"/>
                <a:cs typeface="Arial" panose="020B0604020202020204" pitchFamily="34" charset="0"/>
              </a:rPr>
              <a:t>의 조기</a:t>
            </a:r>
            <a:r>
              <a:rPr lang="en-US" altLang="ko-KR" sz="900" dirty="0">
                <a:solidFill>
                  <a:srgbClr val="000000"/>
                </a:solidFill>
                <a:latin typeface="Arial" panose="020B0604020202020204" pitchFamily="34" charset="0"/>
                <a:cs typeface="Arial" panose="020B0604020202020204" pitchFamily="34" charset="0"/>
              </a:rPr>
              <a:t>drop</a:t>
            </a:r>
            <a:r>
              <a:rPr lang="ko-KR" altLang="en-US" sz="900" dirty="0">
                <a:solidFill>
                  <a:srgbClr val="000000"/>
                </a:solidFill>
                <a:latin typeface="Arial" panose="020B0604020202020204" pitchFamily="34" charset="0"/>
                <a:cs typeface="Arial" panose="020B0604020202020204" pitchFamily="34" charset="0"/>
              </a:rPr>
              <a:t>으로 인한 물량증가효과는 </a:t>
            </a:r>
            <a:r>
              <a:rPr lang="en-US" altLang="ko-KR" sz="900" dirty="0">
                <a:solidFill>
                  <a:srgbClr val="000000"/>
                </a:solidFill>
                <a:latin typeface="Arial" panose="020B0604020202020204" pitchFamily="34" charset="0"/>
                <a:cs typeface="Arial" panose="020B0604020202020204" pitchFamily="34" charset="0"/>
              </a:rPr>
              <a:t>12,441</a:t>
            </a:r>
            <a:r>
              <a:rPr lang="ko-KR" altLang="en-US" sz="900" dirty="0">
                <a:solidFill>
                  <a:srgbClr val="000000"/>
                </a:solidFill>
                <a:latin typeface="Arial" panose="020B0604020202020204" pitchFamily="34" charset="0"/>
                <a:cs typeface="Arial" panose="020B0604020202020204" pitchFamily="34" charset="0"/>
              </a:rPr>
              <a:t>백만원임</a:t>
            </a:r>
            <a:endParaRPr lang="en-US" altLang="ko-KR" sz="900" dirty="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(FY21 -&gt; LTM22) 28Ah</a:t>
            </a:r>
            <a:r>
              <a:rPr lang="ko-KR" altLang="en-US" sz="900" dirty="0">
                <a:solidFill>
                  <a:srgbClr val="000000"/>
                </a:solidFill>
                <a:latin typeface="Arial" panose="020B0604020202020204" pitchFamily="34" charset="0"/>
                <a:cs typeface="Arial" panose="020B0604020202020204" pitchFamily="34" charset="0"/>
              </a:rPr>
              <a:t>의 불량률 보전을 위한 요청 관련 가격상승효과는 </a:t>
            </a:r>
            <a:r>
              <a:rPr lang="en-US" altLang="ko-KR" sz="900" dirty="0">
                <a:solidFill>
                  <a:srgbClr val="000000"/>
                </a:solidFill>
                <a:latin typeface="Arial" panose="020B0604020202020204" pitchFamily="34" charset="0"/>
                <a:cs typeface="Arial" panose="020B0604020202020204" pitchFamily="34" charset="0"/>
              </a:rPr>
              <a:t>33</a:t>
            </a:r>
            <a:r>
              <a:rPr lang="ko-KR" altLang="en-US" sz="900" dirty="0">
                <a:solidFill>
                  <a:srgbClr val="000000"/>
                </a:solidFill>
                <a:latin typeface="Arial" panose="020B0604020202020204" pitchFamily="34" charset="0"/>
                <a:cs typeface="Arial" panose="020B0604020202020204" pitchFamily="34" charset="0"/>
              </a:rPr>
              <a:t>백만원이며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서비스 물량만을 생산하는 데 따른 물량감소효과는 </a:t>
            </a:r>
            <a:r>
              <a:rPr lang="en-US" altLang="ko-KR" sz="900" dirty="0">
                <a:solidFill>
                  <a:srgbClr val="000000"/>
                </a:solidFill>
                <a:latin typeface="Arial" panose="020B0604020202020204" pitchFamily="34" charset="0"/>
                <a:cs typeface="Arial" panose="020B0604020202020204" pitchFamily="34" charset="0"/>
              </a:rPr>
              <a:t>216</a:t>
            </a:r>
            <a:r>
              <a:rPr lang="ko-KR" altLang="en-US" sz="900" dirty="0">
                <a:solidFill>
                  <a:srgbClr val="000000"/>
                </a:solidFill>
                <a:latin typeface="Arial" panose="020B0604020202020204" pitchFamily="34" charset="0"/>
                <a:cs typeface="Arial" panose="020B0604020202020204" pitchFamily="34" charset="0"/>
              </a:rPr>
              <a:t>백만원임</a:t>
            </a:r>
            <a:endParaRPr lang="en-US" altLang="ko-KR" sz="900" dirty="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(FY21 -&gt; LTM22) 112Ah</a:t>
            </a:r>
            <a:r>
              <a:rPr lang="ko-KR" altLang="en-US" sz="900" dirty="0">
                <a:solidFill>
                  <a:srgbClr val="000000"/>
                </a:solidFill>
                <a:latin typeface="Arial" panose="020B0604020202020204" pitchFamily="34" charset="0"/>
                <a:cs typeface="Arial" panose="020B0604020202020204" pitchFamily="34" charset="0"/>
              </a:rPr>
              <a:t>의 </a:t>
            </a:r>
            <a:r>
              <a:rPr lang="en-US" altLang="ko-KR" sz="900" dirty="0">
                <a:solidFill>
                  <a:srgbClr val="000000"/>
                </a:solidFill>
                <a:latin typeface="Arial" panose="020B0604020202020204" pitchFamily="34" charset="0"/>
                <a:cs typeface="Arial" panose="020B0604020202020204" pitchFamily="34" charset="0"/>
              </a:rPr>
              <a:t>2022</a:t>
            </a:r>
            <a:r>
              <a:rPr lang="ko-KR" altLang="en-US" sz="900" dirty="0">
                <a:solidFill>
                  <a:srgbClr val="000000"/>
                </a:solidFill>
                <a:latin typeface="Arial" panose="020B0604020202020204" pitchFamily="34" charset="0"/>
                <a:cs typeface="Arial" panose="020B0604020202020204" pitchFamily="34" charset="0"/>
              </a:rPr>
              <a:t>년 상반기 재료비 </a:t>
            </a:r>
            <a:r>
              <a:rPr lang="ko-KR" altLang="en-US" sz="900" dirty="0" err="1">
                <a:solidFill>
                  <a:srgbClr val="000000"/>
                </a:solidFill>
                <a:latin typeface="Arial" panose="020B0604020202020204" pitchFamily="34" charset="0"/>
                <a:cs typeface="Arial" panose="020B0604020202020204" pitchFamily="34" charset="0"/>
              </a:rPr>
              <a:t>변동로</a:t>
            </a:r>
            <a:r>
              <a:rPr lang="ko-KR" altLang="en-US" sz="900" dirty="0">
                <a:solidFill>
                  <a:srgbClr val="000000"/>
                </a:solidFill>
                <a:latin typeface="Arial" panose="020B0604020202020204" pitchFamily="34" charset="0"/>
                <a:cs typeface="Arial" panose="020B0604020202020204" pitchFamily="34" charset="0"/>
              </a:rPr>
              <a:t> 인한 판가 상승효과는 </a:t>
            </a:r>
            <a:r>
              <a:rPr lang="en-US" altLang="ko-KR" sz="900" dirty="0">
                <a:solidFill>
                  <a:srgbClr val="000000"/>
                </a:solidFill>
                <a:latin typeface="Arial" panose="020B0604020202020204" pitchFamily="34" charset="0"/>
                <a:cs typeface="Arial" panose="020B0604020202020204" pitchFamily="34" charset="0"/>
              </a:rPr>
              <a:t>1,220</a:t>
            </a:r>
            <a:r>
              <a:rPr lang="ko-KR" altLang="en-US" sz="900" dirty="0">
                <a:solidFill>
                  <a:srgbClr val="000000"/>
                </a:solidFill>
                <a:latin typeface="Arial" panose="020B0604020202020204" pitchFamily="34" charset="0"/>
                <a:cs typeface="Arial" panose="020B0604020202020204" pitchFamily="34" charset="0"/>
              </a:rPr>
              <a:t>백만원이며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삼성</a:t>
            </a:r>
            <a:r>
              <a:rPr lang="en-US" altLang="ko-KR" sz="900" dirty="0">
                <a:solidFill>
                  <a:srgbClr val="000000"/>
                </a:solidFill>
                <a:latin typeface="Arial" panose="020B0604020202020204" pitchFamily="34" charset="0"/>
                <a:cs typeface="Arial" panose="020B0604020202020204" pitchFamily="34" charset="0"/>
              </a:rPr>
              <a:t>SDI </a:t>
            </a:r>
            <a:r>
              <a:rPr lang="ko-KR" altLang="en-US" sz="900" dirty="0">
                <a:solidFill>
                  <a:srgbClr val="000000"/>
                </a:solidFill>
                <a:latin typeface="Arial" panose="020B0604020202020204" pitchFamily="34" charset="0"/>
                <a:cs typeface="Arial" panose="020B0604020202020204" pitchFamily="34" charset="0"/>
              </a:rPr>
              <a:t>측 생산라인 운영방식 변경 관련 물량 감소효과가 약 </a:t>
            </a:r>
            <a:r>
              <a:rPr lang="en-US" altLang="ko-KR" sz="900" dirty="0">
                <a:solidFill>
                  <a:srgbClr val="000000"/>
                </a:solidFill>
                <a:latin typeface="Arial" panose="020B0604020202020204" pitchFamily="34" charset="0"/>
                <a:cs typeface="Arial" panose="020B0604020202020204" pitchFamily="34" charset="0"/>
              </a:rPr>
              <a:t>3,997</a:t>
            </a:r>
            <a:r>
              <a:rPr lang="ko-KR" altLang="en-US" sz="900" dirty="0">
                <a:solidFill>
                  <a:srgbClr val="000000"/>
                </a:solidFill>
                <a:latin typeface="Arial" panose="020B0604020202020204" pitchFamily="34" charset="0"/>
                <a:cs typeface="Arial" panose="020B0604020202020204" pitchFamily="34" charset="0"/>
              </a:rPr>
              <a:t>백만원임</a:t>
            </a:r>
            <a:endParaRPr lang="en-US" altLang="ko-KR" sz="900" dirty="0">
              <a:solidFill>
                <a:srgbClr val="000000"/>
              </a:solidFill>
              <a:latin typeface="Arial" panose="020B0604020202020204" pitchFamily="34" charset="0"/>
              <a:cs typeface="Arial" panose="020B0604020202020204" pitchFamily="34" charset="0"/>
            </a:endParaRPr>
          </a:p>
          <a:p>
            <a:pPr marR="0" lvl="0" algn="l" defTabSz="914400" rtl="0" eaLnBrk="1" fontAlgn="auto" latinLnBrk="0" hangingPunct="1">
              <a:lnSpc>
                <a:spcPts val="1200"/>
              </a:lnSpc>
              <a:spcBef>
                <a:spcPts val="600"/>
              </a:spcBef>
              <a:spcAft>
                <a:spcPts val="0"/>
              </a:spcAft>
              <a:buClr>
                <a:srgbClr val="00338D"/>
              </a:buClr>
              <a:buSzTx/>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cs typeface="Arial" panose="020B0604020202020204" pitchFamily="34" charset="0"/>
              </a:rPr>
              <a:t>대상 사업부의 매출은 </a:t>
            </a:r>
            <a:r>
              <a:rPr lang="en-US" altLang="ko-KR" sz="1000" b="1" dirty="0">
                <a:solidFill>
                  <a:srgbClr val="002997"/>
                </a:solidFill>
                <a:latin typeface="Arial" panose="020B0604020202020204" pitchFamily="34" charset="0"/>
                <a:cs typeface="Arial" panose="020B0604020202020204" pitchFamily="34" charset="0"/>
              </a:rPr>
              <a:t>2021</a:t>
            </a:r>
            <a:r>
              <a:rPr lang="ko-KR" altLang="en-US" sz="1000" b="1" dirty="0">
                <a:solidFill>
                  <a:srgbClr val="002997"/>
                </a:solidFill>
                <a:latin typeface="Arial" panose="020B0604020202020204" pitchFamily="34" charset="0"/>
                <a:cs typeface="Arial" panose="020B0604020202020204" pitchFamily="34" charset="0"/>
              </a:rPr>
              <a:t>년 약 </a:t>
            </a:r>
            <a:r>
              <a:rPr lang="en-US" altLang="ko-KR" sz="1000" b="1" dirty="0">
                <a:solidFill>
                  <a:srgbClr val="002997"/>
                </a:solidFill>
                <a:latin typeface="Arial" panose="020B0604020202020204" pitchFamily="34" charset="0"/>
                <a:cs typeface="Arial" panose="020B0604020202020204" pitchFamily="34" charset="0"/>
              </a:rPr>
              <a:t>211</a:t>
            </a:r>
            <a:r>
              <a:rPr lang="ko-KR" altLang="en-US" sz="1000" b="1" dirty="0">
                <a:solidFill>
                  <a:srgbClr val="002997"/>
                </a:solidFill>
                <a:latin typeface="Arial" panose="020B0604020202020204" pitchFamily="34" charset="0"/>
                <a:cs typeface="Arial" panose="020B0604020202020204" pitchFamily="34" charset="0"/>
              </a:rPr>
              <a:t>억원에서 </a:t>
            </a:r>
            <a:r>
              <a:rPr lang="en-US" altLang="ko-KR" sz="1000" b="1" dirty="0">
                <a:solidFill>
                  <a:srgbClr val="002997"/>
                </a:solidFill>
                <a:latin typeface="Arial" panose="020B0604020202020204" pitchFamily="34" charset="0"/>
                <a:cs typeface="Arial" panose="020B0604020202020204" pitchFamily="34" charset="0"/>
              </a:rPr>
              <a:t>2022</a:t>
            </a:r>
            <a:r>
              <a:rPr lang="ko-KR" altLang="en-US" sz="1000" b="1" dirty="0">
                <a:solidFill>
                  <a:srgbClr val="002997"/>
                </a:solidFill>
                <a:latin typeface="Arial" panose="020B0604020202020204" pitchFamily="34" charset="0"/>
                <a:cs typeface="Arial" panose="020B0604020202020204" pitchFamily="34" charset="0"/>
              </a:rPr>
              <a:t>년 </a:t>
            </a:r>
            <a:r>
              <a:rPr lang="en-US" altLang="ko-KR" sz="1000" b="1" dirty="0">
                <a:solidFill>
                  <a:srgbClr val="002997"/>
                </a:solidFill>
                <a:latin typeface="Arial" panose="020B0604020202020204" pitchFamily="34" charset="0"/>
                <a:cs typeface="Arial" panose="020B0604020202020204" pitchFamily="34" charset="0"/>
              </a:rPr>
              <a:t>6</a:t>
            </a:r>
            <a:r>
              <a:rPr lang="ko-KR" altLang="en-US" sz="1000" b="1" dirty="0">
                <a:solidFill>
                  <a:srgbClr val="002997"/>
                </a:solidFill>
                <a:latin typeface="Arial" panose="020B0604020202020204" pitchFamily="34" charset="0"/>
                <a:cs typeface="Arial" panose="020B0604020202020204" pitchFamily="34" charset="0"/>
              </a:rPr>
              <a:t>월말 </a:t>
            </a:r>
            <a:r>
              <a:rPr lang="en-US" altLang="ko-KR" sz="1000" b="1" dirty="0">
                <a:solidFill>
                  <a:srgbClr val="002997"/>
                </a:solidFill>
                <a:latin typeface="Arial" panose="020B0604020202020204" pitchFamily="34" charset="0"/>
                <a:cs typeface="Arial" panose="020B0604020202020204" pitchFamily="34" charset="0"/>
              </a:rPr>
              <a:t>LTM </a:t>
            </a:r>
            <a:r>
              <a:rPr lang="ko-KR" altLang="en-US" sz="1000" b="1" dirty="0">
                <a:solidFill>
                  <a:srgbClr val="002997"/>
                </a:solidFill>
                <a:latin typeface="Arial" panose="020B0604020202020204" pitchFamily="34" charset="0"/>
                <a:cs typeface="Arial" panose="020B0604020202020204" pitchFamily="34" charset="0"/>
              </a:rPr>
              <a:t>기준</a:t>
            </a:r>
            <a:r>
              <a:rPr lang="en-US" altLang="ko-KR" sz="1000" b="1" dirty="0">
                <a:solidFill>
                  <a:srgbClr val="002997"/>
                </a:solidFill>
                <a:latin typeface="Arial" panose="020B0604020202020204" pitchFamily="34" charset="0"/>
                <a:cs typeface="Arial" panose="020B0604020202020204" pitchFamily="34" charset="0"/>
              </a:rPr>
              <a:t> </a:t>
            </a:r>
            <a:r>
              <a:rPr lang="ko-KR" altLang="en-US" sz="1000" b="1" dirty="0">
                <a:solidFill>
                  <a:srgbClr val="002997"/>
                </a:solidFill>
                <a:latin typeface="Arial" panose="020B0604020202020204" pitchFamily="34" charset="0"/>
                <a:cs typeface="Arial" panose="020B0604020202020204" pitchFamily="34" charset="0"/>
              </a:rPr>
              <a:t>약 </a:t>
            </a:r>
            <a:r>
              <a:rPr lang="en-US" altLang="ko-KR" sz="1000" b="1" dirty="0">
                <a:solidFill>
                  <a:srgbClr val="002997"/>
                </a:solidFill>
                <a:latin typeface="Arial" panose="020B0604020202020204" pitchFamily="34" charset="0"/>
                <a:cs typeface="Arial" panose="020B0604020202020204" pitchFamily="34" charset="0"/>
              </a:rPr>
              <a:t>182</a:t>
            </a:r>
            <a:r>
              <a:rPr lang="ko-KR" altLang="en-US" sz="1000" b="1" dirty="0">
                <a:solidFill>
                  <a:srgbClr val="002997"/>
                </a:solidFill>
                <a:latin typeface="Arial" panose="020B0604020202020204" pitchFamily="34" charset="0"/>
                <a:cs typeface="Arial" panose="020B0604020202020204" pitchFamily="34" charset="0"/>
              </a:rPr>
              <a:t>억원으로 </a:t>
            </a:r>
            <a:r>
              <a:rPr lang="en-US" altLang="ko-KR" sz="1000" b="1" dirty="0">
                <a:solidFill>
                  <a:srgbClr val="002997"/>
                </a:solidFill>
                <a:latin typeface="Arial" panose="020B0604020202020204" pitchFamily="34" charset="0"/>
                <a:cs typeface="Arial" panose="020B0604020202020204" pitchFamily="34" charset="0"/>
              </a:rPr>
              <a:t>29</a:t>
            </a:r>
            <a:r>
              <a:rPr lang="ko-KR" altLang="en-US" sz="1000" b="1" dirty="0">
                <a:solidFill>
                  <a:srgbClr val="002997"/>
                </a:solidFill>
                <a:latin typeface="Arial" panose="020B0604020202020204" pitchFamily="34" charset="0"/>
                <a:cs typeface="Arial" panose="020B0604020202020204" pitchFamily="34" charset="0"/>
              </a:rPr>
              <a:t>억원 가량 감소하였으며</a:t>
            </a:r>
            <a:r>
              <a:rPr lang="en-US" altLang="ko-KR" sz="1000" b="1" dirty="0">
                <a:solidFill>
                  <a:srgbClr val="002997"/>
                </a:solidFill>
                <a:latin typeface="Arial" panose="020B0604020202020204" pitchFamily="34" charset="0"/>
                <a:cs typeface="Arial" panose="020B0604020202020204" pitchFamily="34" charset="0"/>
              </a:rPr>
              <a:t>,</a:t>
            </a:r>
            <a:r>
              <a:rPr lang="ko-KR" altLang="en-US" sz="1000" b="1" dirty="0">
                <a:solidFill>
                  <a:srgbClr val="002997"/>
                </a:solidFill>
                <a:latin typeface="Arial" panose="020B0604020202020204" pitchFamily="34" charset="0"/>
                <a:cs typeface="Arial" panose="020B0604020202020204" pitchFamily="34" charset="0"/>
              </a:rPr>
              <a:t> 이러한 매출 감소는 대부분</a:t>
            </a:r>
            <a:r>
              <a:rPr lang="en-US" altLang="ko-KR" sz="1000" b="1" dirty="0">
                <a:solidFill>
                  <a:srgbClr val="002997"/>
                </a:solidFill>
                <a:latin typeface="Arial" panose="020B0604020202020204" pitchFamily="34" charset="0"/>
                <a:cs typeface="Arial" panose="020B0604020202020204" pitchFamily="34" charset="0"/>
              </a:rPr>
              <a:t> 2022</a:t>
            </a:r>
            <a:r>
              <a:rPr lang="ko-KR" altLang="en-US" sz="1000" b="1" dirty="0">
                <a:solidFill>
                  <a:srgbClr val="002997"/>
                </a:solidFill>
                <a:latin typeface="Arial" panose="020B0604020202020204" pitchFamily="34" charset="0"/>
                <a:cs typeface="Arial" panose="020B0604020202020204" pitchFamily="34" charset="0"/>
              </a:rPr>
              <a:t>년 상반기 삼성</a:t>
            </a:r>
            <a:r>
              <a:rPr lang="en-US" altLang="ko-KR" sz="1000" b="1" dirty="0">
                <a:solidFill>
                  <a:srgbClr val="002997"/>
                </a:solidFill>
                <a:latin typeface="Arial" panose="020B0604020202020204" pitchFamily="34" charset="0"/>
                <a:cs typeface="Arial" panose="020B0604020202020204" pitchFamily="34" charset="0"/>
              </a:rPr>
              <a:t>SDI</a:t>
            </a:r>
            <a:r>
              <a:rPr lang="ko-KR" altLang="en-US" sz="1000" b="1" dirty="0">
                <a:solidFill>
                  <a:srgbClr val="002997"/>
                </a:solidFill>
                <a:latin typeface="Arial" panose="020B0604020202020204" pitchFamily="34" charset="0"/>
                <a:cs typeface="Arial" panose="020B0604020202020204" pitchFamily="34" charset="0"/>
              </a:rPr>
              <a:t>측의 생산라인 운영방식 변경 관련 일시적인 광원전자 </a:t>
            </a:r>
            <a:r>
              <a:rPr lang="en-US" altLang="ko-KR" sz="1000" b="1" dirty="0">
                <a:solidFill>
                  <a:srgbClr val="002997"/>
                </a:solidFill>
                <a:latin typeface="Arial" panose="020B0604020202020204" pitchFamily="34" charset="0"/>
                <a:cs typeface="Arial" panose="020B0604020202020204" pitchFamily="34" charset="0"/>
              </a:rPr>
              <a:t>68Ah </a:t>
            </a:r>
            <a:r>
              <a:rPr lang="ko-KR" altLang="en-US" sz="1000" b="1" dirty="0">
                <a:solidFill>
                  <a:srgbClr val="002997"/>
                </a:solidFill>
                <a:latin typeface="Arial" panose="020B0604020202020204" pitchFamily="34" charset="0"/>
                <a:cs typeface="Arial" panose="020B0604020202020204" pitchFamily="34" charset="0"/>
              </a:rPr>
              <a:t>물량의 확보로 인한 </a:t>
            </a:r>
            <a:r>
              <a:rPr lang="en-US" altLang="ko-KR" sz="1000" b="1" dirty="0">
                <a:solidFill>
                  <a:srgbClr val="002997"/>
                </a:solidFill>
                <a:latin typeface="Arial" panose="020B0604020202020204" pitchFamily="34" charset="0"/>
                <a:cs typeface="Arial" panose="020B0604020202020204" pitchFamily="34" charset="0"/>
              </a:rPr>
              <a:t>112Ah </a:t>
            </a:r>
            <a:r>
              <a:rPr lang="ko-KR" altLang="en-US" sz="1000" b="1" dirty="0">
                <a:solidFill>
                  <a:srgbClr val="002997"/>
                </a:solidFill>
                <a:latin typeface="Arial" panose="020B0604020202020204" pitchFamily="34" charset="0"/>
                <a:cs typeface="Arial" panose="020B0604020202020204" pitchFamily="34" charset="0"/>
              </a:rPr>
              <a:t>매출의 감소에 기인함</a:t>
            </a:r>
            <a:r>
              <a:rPr lang="en-US" altLang="ko-KR" sz="1000" b="1" dirty="0">
                <a:solidFill>
                  <a:srgbClr val="002997"/>
                </a:solidFill>
                <a:latin typeface="Arial" panose="020B0604020202020204" pitchFamily="34" charset="0"/>
                <a:cs typeface="Arial" panose="020B0604020202020204" pitchFamily="34" charset="0"/>
              </a:rPr>
              <a:t>. </a:t>
            </a:r>
            <a:r>
              <a:rPr lang="ko-KR" altLang="en-US" sz="1000" b="1" dirty="0">
                <a:solidFill>
                  <a:srgbClr val="002997"/>
                </a:solidFill>
                <a:latin typeface="Arial" panose="020B0604020202020204" pitchFamily="34" charset="0"/>
                <a:cs typeface="Arial" panose="020B0604020202020204" pitchFamily="34" charset="0"/>
              </a:rPr>
              <a:t>대상 사업부에 따르면 향후 삼성</a:t>
            </a:r>
            <a:r>
              <a:rPr lang="en-US" altLang="ko-KR" sz="1000" b="1" dirty="0">
                <a:solidFill>
                  <a:srgbClr val="002997"/>
                </a:solidFill>
                <a:latin typeface="Arial" panose="020B0604020202020204" pitchFamily="34" charset="0"/>
                <a:cs typeface="Arial" panose="020B0604020202020204" pitchFamily="34" charset="0"/>
              </a:rPr>
              <a:t>SDI </a:t>
            </a:r>
            <a:r>
              <a:rPr lang="ko-KR" altLang="en-US" sz="1000" b="1" dirty="0">
                <a:solidFill>
                  <a:srgbClr val="002997"/>
                </a:solidFill>
                <a:latin typeface="Arial" panose="020B0604020202020204" pitchFamily="34" charset="0"/>
                <a:cs typeface="Arial" panose="020B0604020202020204" pitchFamily="34" charset="0"/>
              </a:rPr>
              <a:t>울산공장이 </a:t>
            </a:r>
            <a:r>
              <a:rPr lang="en-US" altLang="ko-KR" sz="1000" b="1" dirty="0" err="1">
                <a:solidFill>
                  <a:srgbClr val="002997"/>
                </a:solidFill>
                <a:latin typeface="Arial" panose="020B0604020202020204" pitchFamily="34" charset="0"/>
                <a:cs typeface="Arial" panose="020B0604020202020204" pitchFamily="34" charset="0"/>
              </a:rPr>
              <a:t>xEV</a:t>
            </a:r>
            <a:r>
              <a:rPr lang="ko-KR" altLang="en-US" sz="1000" b="1" dirty="0">
                <a:solidFill>
                  <a:srgbClr val="002997"/>
                </a:solidFill>
                <a:latin typeface="Arial" panose="020B0604020202020204" pitchFamily="34" charset="0"/>
                <a:cs typeface="Arial" panose="020B0604020202020204" pitchFamily="34" charset="0"/>
              </a:rPr>
              <a:t>에서 </a:t>
            </a:r>
            <a:r>
              <a:rPr lang="en-US" altLang="ko-KR" sz="1000" b="1" dirty="0">
                <a:solidFill>
                  <a:srgbClr val="002997"/>
                </a:solidFill>
                <a:latin typeface="Arial" panose="020B0604020202020204" pitchFamily="34" charset="0"/>
                <a:cs typeface="Arial" panose="020B0604020202020204" pitchFamily="34" charset="0"/>
              </a:rPr>
              <a:t>ESS </a:t>
            </a:r>
            <a:r>
              <a:rPr lang="ko-KR" altLang="en-US" sz="1000" b="1" dirty="0">
                <a:solidFill>
                  <a:srgbClr val="002997"/>
                </a:solidFill>
                <a:latin typeface="Arial" panose="020B0604020202020204" pitchFamily="34" charset="0"/>
                <a:cs typeface="Arial" panose="020B0604020202020204" pitchFamily="34" charset="0"/>
              </a:rPr>
              <a:t>위주로 전환되면서 수요가 회복될 것으로 전망하고 있음</a:t>
            </a:r>
            <a:endParaRPr lang="en-US" altLang="ko-KR" sz="1000" b="1" dirty="0">
              <a:solidFill>
                <a:srgbClr val="002997"/>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marR="0" lvl="2" algn="l" defTabSz="914400" rtl="0" eaLnBrk="1" fontAlgn="auto" latinLnBrk="1" hangingPunct="1">
              <a:lnSpc>
                <a:spcPct val="100000"/>
              </a:lnSpc>
              <a:spcBef>
                <a:spcPts val="600"/>
              </a:spcBef>
              <a:spcAft>
                <a:spcPts val="0"/>
              </a:spcAft>
              <a:buClr>
                <a:srgbClr val="00338D"/>
              </a:buClr>
              <a:buSzTx/>
              <a:tabLst/>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Movement&gt;_</a:t>
            </a:r>
            <a:r>
              <a:rPr lang="ko-KR" altLang="en-US" sz="900" b="1" dirty="0">
                <a:solidFill>
                  <a:srgbClr val="000000"/>
                </a:solidFill>
                <a:latin typeface="Arial" panose="020B0604020202020204" pitchFamily="34" charset="0"/>
                <a:ea typeface="맑은 고딕"/>
                <a:cs typeface="Arial" panose="020B0604020202020204" pitchFamily="34" charset="0"/>
              </a:rPr>
              <a:t>계속</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52" name="직사각형 51">
            <a:extLst>
              <a:ext uri="{FF2B5EF4-FFF2-40B4-BE49-F238E27FC236}">
                <a16:creationId xmlns:a16="http://schemas.microsoft.com/office/drawing/2014/main" id="{F6B5FA3B-949B-4C69-8903-0BD6DD674BE9}"/>
              </a:ext>
            </a:extLst>
          </p:cNvPr>
          <p:cNvSpPr/>
          <p:nvPr/>
        </p:nvSpPr>
        <p:spPr>
          <a:xfrm>
            <a:off x="4726074" y="2321290"/>
            <a:ext cx="418881" cy="82397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3" name="순서도: 연결자 52">
            <a:extLst>
              <a:ext uri="{FF2B5EF4-FFF2-40B4-BE49-F238E27FC236}">
                <a16:creationId xmlns:a16="http://schemas.microsoft.com/office/drawing/2014/main" id="{9161A266-5A09-46C1-9505-1E1EE483B0C0}"/>
              </a:ext>
            </a:extLst>
          </p:cNvPr>
          <p:cNvSpPr/>
          <p:nvPr/>
        </p:nvSpPr>
        <p:spPr bwMode="auto">
          <a:xfrm>
            <a:off x="4654074" y="224481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59" name="순서도: 연결자 58">
            <a:extLst>
              <a:ext uri="{FF2B5EF4-FFF2-40B4-BE49-F238E27FC236}">
                <a16:creationId xmlns:a16="http://schemas.microsoft.com/office/drawing/2014/main" id="{0419FC29-5D55-455F-95D6-D7B194331850}"/>
              </a:ext>
            </a:extLst>
          </p:cNvPr>
          <p:cNvSpPr/>
          <p:nvPr/>
        </p:nvSpPr>
        <p:spPr bwMode="auto">
          <a:xfrm>
            <a:off x="589801" y="509112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60" name="순서도: 연결자 59">
            <a:extLst>
              <a:ext uri="{FF2B5EF4-FFF2-40B4-BE49-F238E27FC236}">
                <a16:creationId xmlns:a16="http://schemas.microsoft.com/office/drawing/2014/main" id="{20E025F0-E79C-4CC7-AB70-53088A5545A1}"/>
              </a:ext>
            </a:extLst>
          </p:cNvPr>
          <p:cNvSpPr/>
          <p:nvPr/>
        </p:nvSpPr>
        <p:spPr bwMode="auto">
          <a:xfrm>
            <a:off x="589801" y="53265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7</a:t>
            </a:r>
            <a:endParaRPr lang="ko-KR" altLang="en-US" sz="800" b="1" kern="0" dirty="0">
              <a:solidFill>
                <a:srgbClr val="FFFFFF"/>
              </a:solidFill>
              <a:cs typeface="Arial" panose="020B0604020202020204" pitchFamily="34" charset="0"/>
            </a:endParaRPr>
          </a:p>
        </p:txBody>
      </p:sp>
      <p:sp>
        <p:nvSpPr>
          <p:cNvPr id="61" name="순서도: 연결자 60">
            <a:extLst>
              <a:ext uri="{FF2B5EF4-FFF2-40B4-BE49-F238E27FC236}">
                <a16:creationId xmlns:a16="http://schemas.microsoft.com/office/drawing/2014/main" id="{D5ADE512-3472-46A4-AFFC-0C8BD499E01B}"/>
              </a:ext>
            </a:extLst>
          </p:cNvPr>
          <p:cNvSpPr/>
          <p:nvPr/>
        </p:nvSpPr>
        <p:spPr bwMode="auto">
          <a:xfrm>
            <a:off x="589801" y="556187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p:sp>
        <p:nvSpPr>
          <p:cNvPr id="62" name="순서도: 연결자 61">
            <a:extLst>
              <a:ext uri="{FF2B5EF4-FFF2-40B4-BE49-F238E27FC236}">
                <a16:creationId xmlns:a16="http://schemas.microsoft.com/office/drawing/2014/main" id="{C1560483-45ED-4305-9289-EC4916A6EF1D}"/>
              </a:ext>
            </a:extLst>
          </p:cNvPr>
          <p:cNvSpPr/>
          <p:nvPr/>
        </p:nvSpPr>
        <p:spPr bwMode="auto">
          <a:xfrm>
            <a:off x="589801" y="578419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9</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64" name="차트 63">
                <a:extLst>
                  <a:ext uri="{FF2B5EF4-FFF2-40B4-BE49-F238E27FC236}">
                    <a16:creationId xmlns:a16="http://schemas.microsoft.com/office/drawing/2014/main" id="{43C80AF4-CA24-4171-A845-D6B75E1A35D8}"/>
                  </a:ext>
                </a:extLst>
              </p:cNvPr>
              <p:cNvGraphicFramePr/>
              <p:nvPr>
                <p:extLst>
                  <p:ext uri="{D42A27DB-BD31-4B8C-83A1-F6EECF244321}">
                    <p14:modId xmlns:p14="http://schemas.microsoft.com/office/powerpoint/2010/main" val="4027830332"/>
                  </p:ext>
                </p:extLst>
              </p:nvPr>
            </p:nvGraphicFramePr>
            <p:xfrm>
              <a:off x="726808" y="4246162"/>
              <a:ext cx="1475020" cy="773656"/>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64" name="차트 63">
                <a:extLst>
                  <a:ext uri="{FF2B5EF4-FFF2-40B4-BE49-F238E27FC236}">
                    <a16:creationId xmlns:a16="http://schemas.microsoft.com/office/drawing/2014/main" id="{43C80AF4-CA24-4171-A845-D6B75E1A35D8}"/>
                  </a:ext>
                </a:extLst>
              </p:cNvPr>
              <p:cNvPicPr>
                <a:picLocks noGrp="1" noRot="1" noChangeAspect="1" noMove="1" noResize="1" noEditPoints="1" noAdjustHandles="1" noChangeArrowheads="1" noChangeShapeType="1"/>
              </p:cNvPicPr>
              <p:nvPr/>
            </p:nvPicPr>
            <p:blipFill>
              <a:blip r:embed="rId6"/>
              <a:stretch>
                <a:fillRect/>
              </a:stretch>
            </p:blipFill>
            <p:spPr>
              <a:xfrm>
                <a:off x="726808" y="4246162"/>
                <a:ext cx="1475020" cy="77365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5" name="차트 64">
                <a:extLst>
                  <a:ext uri="{FF2B5EF4-FFF2-40B4-BE49-F238E27FC236}">
                    <a16:creationId xmlns:a16="http://schemas.microsoft.com/office/drawing/2014/main" id="{C5443FDD-CE1C-47F9-B647-46DC7B9B993A}"/>
                  </a:ext>
                </a:extLst>
              </p:cNvPr>
              <p:cNvGraphicFramePr/>
              <p:nvPr>
                <p:extLst>
                  <p:ext uri="{D42A27DB-BD31-4B8C-83A1-F6EECF244321}">
                    <p14:modId xmlns:p14="http://schemas.microsoft.com/office/powerpoint/2010/main" val="2470460451"/>
                  </p:ext>
                </p:extLst>
              </p:nvPr>
            </p:nvGraphicFramePr>
            <p:xfrm>
              <a:off x="2497035" y="4245729"/>
              <a:ext cx="1475020" cy="773656"/>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65" name="차트 64">
                <a:extLst>
                  <a:ext uri="{FF2B5EF4-FFF2-40B4-BE49-F238E27FC236}">
                    <a16:creationId xmlns:a16="http://schemas.microsoft.com/office/drawing/2014/main" id="{C5443FDD-CE1C-47F9-B647-46DC7B9B993A}"/>
                  </a:ext>
                </a:extLst>
              </p:cNvPr>
              <p:cNvPicPr>
                <a:picLocks noGrp="1" noRot="1" noChangeAspect="1" noMove="1" noResize="1" noEditPoints="1" noAdjustHandles="1" noChangeArrowheads="1" noChangeShapeType="1"/>
              </p:cNvPicPr>
              <p:nvPr/>
            </p:nvPicPr>
            <p:blipFill>
              <a:blip r:embed="rId8"/>
              <a:stretch>
                <a:fillRect/>
              </a:stretch>
            </p:blipFill>
            <p:spPr>
              <a:xfrm>
                <a:off x="2497035" y="4245729"/>
                <a:ext cx="1475020" cy="77365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7" name="차트 66">
                <a:extLst>
                  <a:ext uri="{FF2B5EF4-FFF2-40B4-BE49-F238E27FC236}">
                    <a16:creationId xmlns:a16="http://schemas.microsoft.com/office/drawing/2014/main" id="{72BB91B9-C98E-4E45-BBEC-5D56FBD23875}"/>
                  </a:ext>
                </a:extLst>
              </p:cNvPr>
              <p:cNvGraphicFramePr/>
              <p:nvPr>
                <p:extLst>
                  <p:ext uri="{D42A27DB-BD31-4B8C-83A1-F6EECF244321}">
                    <p14:modId xmlns:p14="http://schemas.microsoft.com/office/powerpoint/2010/main" val="2542984681"/>
                  </p:ext>
                </p:extLst>
              </p:nvPr>
            </p:nvGraphicFramePr>
            <p:xfrm>
              <a:off x="4267262" y="4245729"/>
              <a:ext cx="1475018" cy="773656"/>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67" name="차트 66">
                <a:extLst>
                  <a:ext uri="{FF2B5EF4-FFF2-40B4-BE49-F238E27FC236}">
                    <a16:creationId xmlns:a16="http://schemas.microsoft.com/office/drawing/2014/main" id="{72BB91B9-C98E-4E45-BBEC-5D56FBD23875}"/>
                  </a:ext>
                </a:extLst>
              </p:cNvPr>
              <p:cNvPicPr>
                <a:picLocks noGrp="1" noRot="1" noChangeAspect="1" noMove="1" noResize="1" noEditPoints="1" noAdjustHandles="1" noChangeArrowheads="1" noChangeShapeType="1"/>
              </p:cNvPicPr>
              <p:nvPr/>
            </p:nvPicPr>
            <p:blipFill>
              <a:blip r:embed="rId10"/>
              <a:stretch>
                <a:fillRect/>
              </a:stretch>
            </p:blipFill>
            <p:spPr>
              <a:xfrm>
                <a:off x="4267262" y="4245729"/>
                <a:ext cx="1475018" cy="77365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8" name="차트 67">
                <a:extLst>
                  <a:ext uri="{FF2B5EF4-FFF2-40B4-BE49-F238E27FC236}">
                    <a16:creationId xmlns:a16="http://schemas.microsoft.com/office/drawing/2014/main" id="{A949B3C0-08A2-40E7-AF31-DC5EE97FC612}"/>
                  </a:ext>
                </a:extLst>
              </p:cNvPr>
              <p:cNvGraphicFramePr/>
              <p:nvPr>
                <p:extLst>
                  <p:ext uri="{D42A27DB-BD31-4B8C-83A1-F6EECF244321}">
                    <p14:modId xmlns:p14="http://schemas.microsoft.com/office/powerpoint/2010/main" val="583383877"/>
                  </p:ext>
                </p:extLst>
              </p:nvPr>
            </p:nvGraphicFramePr>
            <p:xfrm>
              <a:off x="6037487" y="4245729"/>
              <a:ext cx="1419749" cy="773656"/>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68" name="차트 67">
                <a:extLst>
                  <a:ext uri="{FF2B5EF4-FFF2-40B4-BE49-F238E27FC236}">
                    <a16:creationId xmlns:a16="http://schemas.microsoft.com/office/drawing/2014/main" id="{A949B3C0-08A2-40E7-AF31-DC5EE97FC612}"/>
                  </a:ext>
                </a:extLst>
              </p:cNvPr>
              <p:cNvPicPr>
                <a:picLocks noGrp="1" noRot="1" noChangeAspect="1" noMove="1" noResize="1" noEditPoints="1" noAdjustHandles="1" noChangeArrowheads="1" noChangeShapeType="1"/>
              </p:cNvPicPr>
              <p:nvPr/>
            </p:nvPicPr>
            <p:blipFill>
              <a:blip r:embed="rId12"/>
              <a:stretch>
                <a:fillRect/>
              </a:stretch>
            </p:blipFill>
            <p:spPr>
              <a:xfrm>
                <a:off x="6037487" y="4245729"/>
                <a:ext cx="1419749" cy="773656"/>
              </a:xfrm>
              <a:prstGeom prst="rect">
                <a:avLst/>
              </a:prstGeom>
            </p:spPr>
          </p:pic>
        </mc:Fallback>
      </mc:AlternateContent>
      <p:sp>
        <p:nvSpPr>
          <p:cNvPr id="70" name="직사각형 119">
            <a:extLst>
              <a:ext uri="{FF2B5EF4-FFF2-40B4-BE49-F238E27FC236}">
                <a16:creationId xmlns:a16="http://schemas.microsoft.com/office/drawing/2014/main" id="{DEC9816F-7983-454F-9878-28C54E2D1A1D}"/>
              </a:ext>
            </a:extLst>
          </p:cNvPr>
          <p:cNvSpPr/>
          <p:nvPr/>
        </p:nvSpPr>
        <p:spPr bwMode="auto">
          <a:xfrm>
            <a:off x="9100199" y="3796546"/>
            <a:ext cx="144000" cy="76944"/>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500" dirty="0">
                <a:solidFill>
                  <a:prstClr val="black"/>
                </a:solidFill>
                <a:latin typeface="Arial" panose="020B0604020202020204" pitchFamily="34" charset="0"/>
                <a:ea typeface="+mj-ea"/>
                <a:cs typeface="Arial" panose="020B0604020202020204" pitchFamily="34" charset="0"/>
              </a:rPr>
              <a:t>1</a:t>
            </a:r>
          </a:p>
        </p:txBody>
      </p:sp>
      <mc:AlternateContent xmlns:mc="http://schemas.openxmlformats.org/markup-compatibility/2006" xmlns:cx1="http://schemas.microsoft.com/office/drawing/2015/9/8/chartex">
        <mc:Choice Requires="cx1">
          <p:graphicFrame>
            <p:nvGraphicFramePr>
              <p:cNvPr id="73" name="차트 72">
                <a:extLst>
                  <a:ext uri="{FF2B5EF4-FFF2-40B4-BE49-F238E27FC236}">
                    <a16:creationId xmlns:a16="http://schemas.microsoft.com/office/drawing/2014/main" id="{D1C8F321-6053-45D3-8CBB-8FEFF31A212F}"/>
                  </a:ext>
                </a:extLst>
              </p:cNvPr>
              <p:cNvGraphicFramePr/>
              <p:nvPr>
                <p:extLst>
                  <p:ext uri="{D42A27DB-BD31-4B8C-83A1-F6EECF244321}">
                    <p14:modId xmlns:p14="http://schemas.microsoft.com/office/powerpoint/2010/main" val="3496403314"/>
                  </p:ext>
                </p:extLst>
              </p:nvPr>
            </p:nvGraphicFramePr>
            <p:xfrm>
              <a:off x="7752443" y="4238461"/>
              <a:ext cx="1419749" cy="780924"/>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73" name="차트 72">
                <a:extLst>
                  <a:ext uri="{FF2B5EF4-FFF2-40B4-BE49-F238E27FC236}">
                    <a16:creationId xmlns:a16="http://schemas.microsoft.com/office/drawing/2014/main" id="{D1C8F321-6053-45D3-8CBB-8FEFF31A212F}"/>
                  </a:ext>
                </a:extLst>
              </p:cNvPr>
              <p:cNvPicPr>
                <a:picLocks noGrp="1" noRot="1" noChangeAspect="1" noMove="1" noResize="1" noEditPoints="1" noAdjustHandles="1" noChangeArrowheads="1" noChangeShapeType="1"/>
              </p:cNvPicPr>
              <p:nvPr/>
            </p:nvPicPr>
            <p:blipFill>
              <a:blip r:embed="rId14"/>
              <a:stretch>
                <a:fillRect/>
              </a:stretch>
            </p:blipFill>
            <p:spPr>
              <a:xfrm>
                <a:off x="7752443" y="4238461"/>
                <a:ext cx="1419749" cy="780924"/>
              </a:xfrm>
              <a:prstGeom prst="rect">
                <a:avLst/>
              </a:prstGeom>
            </p:spPr>
          </p:pic>
        </mc:Fallback>
      </mc:AlternateContent>
      <p:sp>
        <p:nvSpPr>
          <p:cNvPr id="54" name="순서도: 연결자 53">
            <a:extLst>
              <a:ext uri="{FF2B5EF4-FFF2-40B4-BE49-F238E27FC236}">
                <a16:creationId xmlns:a16="http://schemas.microsoft.com/office/drawing/2014/main" id="{DAB04A4B-965C-4AC0-9130-E31A88321250}"/>
              </a:ext>
            </a:extLst>
          </p:cNvPr>
          <p:cNvSpPr/>
          <p:nvPr/>
        </p:nvSpPr>
        <p:spPr bwMode="auto">
          <a:xfrm>
            <a:off x="661801" y="416723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55" name="순서도: 연결자 54">
            <a:extLst>
              <a:ext uri="{FF2B5EF4-FFF2-40B4-BE49-F238E27FC236}">
                <a16:creationId xmlns:a16="http://schemas.microsoft.com/office/drawing/2014/main" id="{1627C9CE-2E19-4432-A5EC-A1A3B3755348}"/>
              </a:ext>
            </a:extLst>
          </p:cNvPr>
          <p:cNvSpPr/>
          <p:nvPr/>
        </p:nvSpPr>
        <p:spPr bwMode="auto">
          <a:xfrm>
            <a:off x="2425036" y="416723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7</a:t>
            </a:r>
            <a:endParaRPr lang="ko-KR" altLang="en-US" sz="800" b="1" kern="0" dirty="0">
              <a:solidFill>
                <a:srgbClr val="FFFFFF"/>
              </a:solidFill>
              <a:cs typeface="Arial" panose="020B0604020202020204" pitchFamily="34" charset="0"/>
            </a:endParaRPr>
          </a:p>
        </p:txBody>
      </p:sp>
      <p:sp>
        <p:nvSpPr>
          <p:cNvPr id="56" name="순서도: 연결자 55">
            <a:extLst>
              <a:ext uri="{FF2B5EF4-FFF2-40B4-BE49-F238E27FC236}">
                <a16:creationId xmlns:a16="http://schemas.microsoft.com/office/drawing/2014/main" id="{DF7A4114-8E5C-48C0-B8B9-EE5465A766DF}"/>
              </a:ext>
            </a:extLst>
          </p:cNvPr>
          <p:cNvSpPr/>
          <p:nvPr/>
        </p:nvSpPr>
        <p:spPr bwMode="auto">
          <a:xfrm>
            <a:off x="4195264" y="416723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p:sp>
        <p:nvSpPr>
          <p:cNvPr id="57" name="순서도: 연결자 56">
            <a:extLst>
              <a:ext uri="{FF2B5EF4-FFF2-40B4-BE49-F238E27FC236}">
                <a16:creationId xmlns:a16="http://schemas.microsoft.com/office/drawing/2014/main" id="{F4215D61-7E27-4ED4-B9A7-9678DA79FFDE}"/>
              </a:ext>
            </a:extLst>
          </p:cNvPr>
          <p:cNvSpPr/>
          <p:nvPr/>
        </p:nvSpPr>
        <p:spPr bwMode="auto">
          <a:xfrm>
            <a:off x="5965492" y="416723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9</a:t>
            </a:r>
            <a:endParaRPr lang="ko-KR" altLang="en-US" sz="800" b="1" kern="0" dirty="0">
              <a:solidFill>
                <a:srgbClr val="FFFFFF"/>
              </a:solidFill>
              <a:cs typeface="Arial" panose="020B0604020202020204" pitchFamily="34" charset="0"/>
            </a:endParaRPr>
          </a:p>
        </p:txBody>
      </p:sp>
      <p:sp>
        <p:nvSpPr>
          <p:cNvPr id="74" name="직사각형 73">
            <a:extLst>
              <a:ext uri="{FF2B5EF4-FFF2-40B4-BE49-F238E27FC236}">
                <a16:creationId xmlns:a16="http://schemas.microsoft.com/office/drawing/2014/main" id="{5802E2BB-A8E9-4016-A346-35B2D89FDF41}"/>
              </a:ext>
            </a:extLst>
          </p:cNvPr>
          <p:cNvSpPr/>
          <p:nvPr/>
        </p:nvSpPr>
        <p:spPr>
          <a:xfrm>
            <a:off x="5224987" y="2900131"/>
            <a:ext cx="418881" cy="34640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5" name="순서도: 연결자 74">
            <a:extLst>
              <a:ext uri="{FF2B5EF4-FFF2-40B4-BE49-F238E27FC236}">
                <a16:creationId xmlns:a16="http://schemas.microsoft.com/office/drawing/2014/main" id="{52D382EF-0C74-465F-B2EF-256AAD75B5FE}"/>
              </a:ext>
            </a:extLst>
          </p:cNvPr>
          <p:cNvSpPr/>
          <p:nvPr/>
        </p:nvSpPr>
        <p:spPr bwMode="auto">
          <a:xfrm>
            <a:off x="5152987" y="282365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7</a:t>
            </a:r>
            <a:endParaRPr lang="ko-KR" altLang="en-US" sz="800" b="1" kern="0" dirty="0">
              <a:solidFill>
                <a:srgbClr val="FFFFFF"/>
              </a:solidFill>
              <a:cs typeface="Arial" panose="020B0604020202020204" pitchFamily="34" charset="0"/>
            </a:endParaRPr>
          </a:p>
        </p:txBody>
      </p:sp>
      <p:sp>
        <p:nvSpPr>
          <p:cNvPr id="76" name="직사각형 75">
            <a:extLst>
              <a:ext uri="{FF2B5EF4-FFF2-40B4-BE49-F238E27FC236}">
                <a16:creationId xmlns:a16="http://schemas.microsoft.com/office/drawing/2014/main" id="{8DA152D6-369E-4610-96AE-5CF1A94FCD69}"/>
              </a:ext>
            </a:extLst>
          </p:cNvPr>
          <p:cNvSpPr/>
          <p:nvPr/>
        </p:nvSpPr>
        <p:spPr>
          <a:xfrm>
            <a:off x="5723900" y="1961190"/>
            <a:ext cx="418881" cy="116273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7" name="순서도: 연결자 76">
            <a:extLst>
              <a:ext uri="{FF2B5EF4-FFF2-40B4-BE49-F238E27FC236}">
                <a16:creationId xmlns:a16="http://schemas.microsoft.com/office/drawing/2014/main" id="{646CE3F5-3800-44E5-9D91-9E765FB2FAF4}"/>
              </a:ext>
            </a:extLst>
          </p:cNvPr>
          <p:cNvSpPr/>
          <p:nvPr/>
        </p:nvSpPr>
        <p:spPr bwMode="auto">
          <a:xfrm>
            <a:off x="5651900" y="188471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p:sp>
        <p:nvSpPr>
          <p:cNvPr id="78" name="직사각형 77">
            <a:extLst>
              <a:ext uri="{FF2B5EF4-FFF2-40B4-BE49-F238E27FC236}">
                <a16:creationId xmlns:a16="http://schemas.microsoft.com/office/drawing/2014/main" id="{8958C922-A135-4BBC-A8B6-900C612CC0A9}"/>
              </a:ext>
            </a:extLst>
          </p:cNvPr>
          <p:cNvSpPr/>
          <p:nvPr/>
        </p:nvSpPr>
        <p:spPr>
          <a:xfrm>
            <a:off x="7233612" y="2028303"/>
            <a:ext cx="418881" cy="25181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9" name="순서도: 연결자 78">
            <a:extLst>
              <a:ext uri="{FF2B5EF4-FFF2-40B4-BE49-F238E27FC236}">
                <a16:creationId xmlns:a16="http://schemas.microsoft.com/office/drawing/2014/main" id="{38F69347-1A00-4048-B39E-EC75FBA6A4AC}"/>
              </a:ext>
            </a:extLst>
          </p:cNvPr>
          <p:cNvSpPr/>
          <p:nvPr/>
        </p:nvSpPr>
        <p:spPr bwMode="auto">
          <a:xfrm>
            <a:off x="7161612" y="195182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9</a:t>
            </a:r>
            <a:endParaRPr lang="ko-KR" altLang="en-US" sz="800" b="1" kern="0" dirty="0">
              <a:solidFill>
                <a:srgbClr val="FFFFFF"/>
              </a:solidFill>
              <a:cs typeface="Arial" panose="020B0604020202020204" pitchFamily="34" charset="0"/>
            </a:endParaRPr>
          </a:p>
        </p:txBody>
      </p:sp>
      <p:sp>
        <p:nvSpPr>
          <p:cNvPr id="80" name="직사각형 79">
            <a:extLst>
              <a:ext uri="{FF2B5EF4-FFF2-40B4-BE49-F238E27FC236}">
                <a16:creationId xmlns:a16="http://schemas.microsoft.com/office/drawing/2014/main" id="{0E14CCA2-864D-43A9-BE0D-A65ED364E015}"/>
              </a:ext>
            </a:extLst>
          </p:cNvPr>
          <p:cNvSpPr/>
          <p:nvPr/>
        </p:nvSpPr>
        <p:spPr>
          <a:xfrm>
            <a:off x="7724493" y="2045080"/>
            <a:ext cx="418881" cy="43877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3" name="순서도: 연결자 82">
            <a:extLst>
              <a:ext uri="{FF2B5EF4-FFF2-40B4-BE49-F238E27FC236}">
                <a16:creationId xmlns:a16="http://schemas.microsoft.com/office/drawing/2014/main" id="{C61E3B7D-DD80-4348-A7ED-A6C1142E506D}"/>
              </a:ext>
            </a:extLst>
          </p:cNvPr>
          <p:cNvSpPr/>
          <p:nvPr/>
        </p:nvSpPr>
        <p:spPr bwMode="auto">
          <a:xfrm>
            <a:off x="7652493" y="197056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dirty="0">
                <a:solidFill>
                  <a:srgbClr val="FFFFFF"/>
                </a:solidFill>
                <a:cs typeface="Arial" panose="020B0604020202020204" pitchFamily="34" charset="0"/>
              </a:rPr>
              <a:t>10</a:t>
            </a:r>
            <a:endParaRPr lang="ko-KR" altLang="en-US" sz="700" b="1" kern="0" dirty="0">
              <a:solidFill>
                <a:srgbClr val="FFFFFF"/>
              </a:solidFill>
              <a:cs typeface="Arial" panose="020B0604020202020204" pitchFamily="34" charset="0"/>
            </a:endParaRPr>
          </a:p>
        </p:txBody>
      </p:sp>
      <p:sp>
        <p:nvSpPr>
          <p:cNvPr id="84" name="순서도: 연결자 83">
            <a:extLst>
              <a:ext uri="{FF2B5EF4-FFF2-40B4-BE49-F238E27FC236}">
                <a16:creationId xmlns:a16="http://schemas.microsoft.com/office/drawing/2014/main" id="{6477C5C8-E0F6-46B5-A015-3147E7B225AD}"/>
              </a:ext>
            </a:extLst>
          </p:cNvPr>
          <p:cNvSpPr/>
          <p:nvPr/>
        </p:nvSpPr>
        <p:spPr bwMode="auto">
          <a:xfrm>
            <a:off x="582808" y="599966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dirty="0">
                <a:solidFill>
                  <a:srgbClr val="FFFFFF"/>
                </a:solidFill>
                <a:cs typeface="Arial" panose="020B0604020202020204" pitchFamily="34" charset="0"/>
              </a:rPr>
              <a:t>10</a:t>
            </a:r>
            <a:endParaRPr lang="ko-KR" altLang="en-US" sz="700" b="1" kern="0" dirty="0">
              <a:solidFill>
                <a:srgbClr val="FFFFFF"/>
              </a:solidFill>
              <a:cs typeface="Arial" panose="020B0604020202020204" pitchFamily="34" charset="0"/>
            </a:endParaRPr>
          </a:p>
        </p:txBody>
      </p:sp>
      <p:sp>
        <p:nvSpPr>
          <p:cNvPr id="85" name="순서도: 연결자 84">
            <a:extLst>
              <a:ext uri="{FF2B5EF4-FFF2-40B4-BE49-F238E27FC236}">
                <a16:creationId xmlns:a16="http://schemas.microsoft.com/office/drawing/2014/main" id="{10734DCD-F3E3-4280-88AB-D7CF72E9F648}"/>
              </a:ext>
            </a:extLst>
          </p:cNvPr>
          <p:cNvSpPr/>
          <p:nvPr/>
        </p:nvSpPr>
        <p:spPr bwMode="auto">
          <a:xfrm>
            <a:off x="7680443" y="417016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dirty="0">
                <a:solidFill>
                  <a:srgbClr val="FFFFFF"/>
                </a:solidFill>
                <a:cs typeface="Arial" panose="020B0604020202020204" pitchFamily="34" charset="0"/>
              </a:rPr>
              <a:t>10</a:t>
            </a:r>
            <a:endParaRPr lang="ko-KR" altLang="en-US" sz="700" b="1" kern="0" dirty="0">
              <a:solidFill>
                <a:srgbClr val="FFFFFF"/>
              </a:solidFill>
              <a:cs typeface="Arial" panose="020B0604020202020204" pitchFamily="34" charset="0"/>
            </a:endParaRPr>
          </a:p>
        </p:txBody>
      </p:sp>
      <p:sp>
        <p:nvSpPr>
          <p:cNvPr id="37" name="직사각형 119">
            <a:extLst>
              <a:ext uri="{FF2B5EF4-FFF2-40B4-BE49-F238E27FC236}">
                <a16:creationId xmlns:a16="http://schemas.microsoft.com/office/drawing/2014/main" id="{3FDDCECA-B19C-4092-A19D-5BEC8E6E95B8}"/>
              </a:ext>
            </a:extLst>
          </p:cNvPr>
          <p:cNvSpPr/>
          <p:nvPr/>
        </p:nvSpPr>
        <p:spPr bwMode="auto">
          <a:xfrm>
            <a:off x="726808" y="4035976"/>
            <a:ext cx="8779488"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ko-KR" altLang="en-US" sz="700" dirty="0">
                <a:solidFill>
                  <a:prstClr val="black"/>
                </a:solidFill>
                <a:latin typeface="Arial" panose="020B0604020202020204" pitchFamily="34" charset="0"/>
                <a:ea typeface="+mj-ea"/>
                <a:cs typeface="Arial" panose="020B0604020202020204" pitchFamily="34" charset="0"/>
              </a:rPr>
              <a:t>단위</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백만원</a:t>
            </a:r>
            <a:r>
              <a:rPr lang="en-US" altLang="ko-KR" sz="700" dirty="0">
                <a:solidFill>
                  <a:prstClr val="black"/>
                </a:solidFill>
                <a:latin typeface="Arial" panose="020B0604020202020204" pitchFamily="34" charset="0"/>
                <a:ea typeface="+mj-ea"/>
                <a:cs typeface="Arial" panose="020B0604020202020204" pitchFamily="34" charset="0"/>
              </a:rPr>
              <a:t> / Source: </a:t>
            </a:r>
            <a:r>
              <a:rPr lang="ko-KR" altLang="en-US" sz="700" dirty="0">
                <a:solidFill>
                  <a:prstClr val="black"/>
                </a:solidFill>
                <a:latin typeface="Arial" panose="020B0604020202020204" pitchFamily="34" charset="0"/>
                <a:ea typeface="+mj-ea"/>
                <a:cs typeface="Arial" panose="020B0604020202020204" pitchFamily="34" charset="0"/>
              </a:rPr>
              <a:t>회사제시자료 </a:t>
            </a:r>
            <a:r>
              <a:rPr lang="en-US" altLang="ko-KR" sz="700" dirty="0">
                <a:solidFill>
                  <a:prstClr val="black"/>
                </a:solidFill>
                <a:latin typeface="Arial" panose="020B0604020202020204" pitchFamily="34" charset="0"/>
                <a:ea typeface="+mj-ea"/>
                <a:cs typeface="Arial" panose="020B0604020202020204" pitchFamily="34" charset="0"/>
              </a:rPr>
              <a:t>/ Note 1: 2022</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6</a:t>
            </a:r>
            <a:r>
              <a:rPr lang="ko-KR" altLang="en-US" sz="700" dirty="0">
                <a:solidFill>
                  <a:prstClr val="black"/>
                </a:solidFill>
                <a:latin typeface="Arial" panose="020B0604020202020204" pitchFamily="34" charset="0"/>
                <a:ea typeface="+mj-ea"/>
                <a:cs typeface="Arial" panose="020B0604020202020204" pitchFamily="34" charset="0"/>
              </a:rPr>
              <a:t>월말 기준 </a:t>
            </a:r>
            <a:r>
              <a:rPr lang="en-US" altLang="ko-KR" sz="700" dirty="0">
                <a:solidFill>
                  <a:prstClr val="black"/>
                </a:solidFill>
                <a:latin typeface="Arial" panose="020B0604020202020204" pitchFamily="34" charset="0"/>
                <a:ea typeface="+mj-ea"/>
                <a:cs typeface="Arial" panose="020B0604020202020204" pitchFamily="34" charset="0"/>
              </a:rPr>
              <a:t>LTM </a:t>
            </a:r>
            <a:r>
              <a:rPr lang="ko-KR" altLang="en-US" sz="700" dirty="0">
                <a:solidFill>
                  <a:prstClr val="black"/>
                </a:solidFill>
                <a:latin typeface="Arial" panose="020B0604020202020204" pitchFamily="34" charset="0"/>
                <a:ea typeface="+mj-ea"/>
                <a:cs typeface="Arial" panose="020B0604020202020204" pitchFamily="34" charset="0"/>
              </a:rPr>
              <a:t>실적 </a:t>
            </a:r>
            <a:r>
              <a:rPr lang="en-US" altLang="ko-KR" sz="700" dirty="0">
                <a:solidFill>
                  <a:prstClr val="black"/>
                </a:solidFill>
                <a:latin typeface="Arial" panose="020B0604020202020204" pitchFamily="34" charset="0"/>
                <a:ea typeface="+mj-ea"/>
                <a:cs typeface="Arial" panose="020B0604020202020204" pitchFamily="34" charset="0"/>
              </a:rPr>
              <a:t>(2021</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7</a:t>
            </a:r>
            <a:r>
              <a:rPr lang="ko-KR" altLang="en-US" sz="700" dirty="0">
                <a:solidFill>
                  <a:prstClr val="black"/>
                </a:solidFill>
                <a:latin typeface="Arial" panose="020B0604020202020204" pitchFamily="34" charset="0"/>
                <a:ea typeface="+mj-ea"/>
                <a:cs typeface="Arial" panose="020B0604020202020204" pitchFamily="34" charset="0"/>
              </a:rPr>
              <a:t>월</a:t>
            </a:r>
            <a:r>
              <a:rPr lang="en-US" altLang="ko-KR" sz="700" dirty="0">
                <a:solidFill>
                  <a:prstClr val="black"/>
                </a:solidFill>
                <a:latin typeface="Arial" panose="020B0604020202020204" pitchFamily="34" charset="0"/>
                <a:ea typeface="+mj-ea"/>
                <a:cs typeface="Arial" panose="020B0604020202020204" pitchFamily="34" charset="0"/>
              </a:rPr>
              <a:t>~2022</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6</a:t>
            </a:r>
            <a:r>
              <a:rPr lang="ko-KR" altLang="en-US" sz="700" dirty="0">
                <a:solidFill>
                  <a:prstClr val="black"/>
                </a:solidFill>
                <a:latin typeface="Arial" panose="020B0604020202020204" pitchFamily="34" charset="0"/>
                <a:ea typeface="+mj-ea"/>
                <a:cs typeface="Arial" panose="020B0604020202020204" pitchFamily="34" charset="0"/>
              </a:rPr>
              <a:t>월</a:t>
            </a:r>
            <a:r>
              <a:rPr lang="en-US" altLang="ko-KR" sz="7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3006978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ASP-APP Spread (1/2)</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대상 사업부의 제품 판매단가와 원재료 매입단가에 대한 가격결정권은 단일 매출처인 삼성</a:t>
            </a:r>
            <a:r>
              <a:rPr lang="en-US" altLang="ko-KR" sz="1000" b="1" dirty="0">
                <a:solidFill>
                  <a:srgbClr val="002997"/>
                </a:solidFill>
                <a:latin typeface="Arial" panose="020B0604020202020204" pitchFamily="34" charset="0"/>
                <a:ea typeface="+mj-ea"/>
                <a:cs typeface="Arial" panose="020B0604020202020204" pitchFamily="34" charset="0"/>
              </a:rPr>
              <a:t>SDI </a:t>
            </a:r>
            <a:r>
              <a:rPr lang="ko-KR" altLang="en-US" sz="1000" b="1" dirty="0">
                <a:solidFill>
                  <a:srgbClr val="002997"/>
                </a:solidFill>
                <a:latin typeface="Arial" panose="020B0604020202020204" pitchFamily="34" charset="0"/>
                <a:ea typeface="+mj-ea"/>
                <a:cs typeface="Arial" panose="020B0604020202020204" pitchFamily="34" charset="0"/>
              </a:rPr>
              <a:t>측에 있으므로</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기본적인 </a:t>
            </a:r>
            <a:r>
              <a:rPr lang="en-US" altLang="ko-KR" sz="1000" b="1" dirty="0">
                <a:solidFill>
                  <a:srgbClr val="002997"/>
                </a:solidFill>
                <a:latin typeface="Arial" panose="020B0604020202020204" pitchFamily="34" charset="0"/>
                <a:ea typeface="+mj-ea"/>
                <a:cs typeface="Arial" panose="020B0604020202020204" pitchFamily="34" charset="0"/>
              </a:rPr>
              <a:t>ASP/APP</a:t>
            </a:r>
            <a:r>
              <a:rPr lang="ko-KR" altLang="en-US" sz="1000" b="1" dirty="0">
                <a:solidFill>
                  <a:srgbClr val="002997"/>
                </a:solidFill>
                <a:latin typeface="Arial" panose="020B0604020202020204" pitchFamily="34" charset="0"/>
                <a:ea typeface="+mj-ea"/>
                <a:cs typeface="Arial" panose="020B0604020202020204" pitchFamily="34" charset="0"/>
              </a:rPr>
              <a:t>의 추세가 유사하고 </a:t>
            </a:r>
            <a:r>
              <a:rPr lang="en-US" altLang="ko-KR" sz="1000" b="1" dirty="0">
                <a:solidFill>
                  <a:srgbClr val="002997"/>
                </a:solidFill>
                <a:latin typeface="Arial" panose="020B0604020202020204" pitchFamily="34" charset="0"/>
                <a:ea typeface="+mj-ea"/>
                <a:cs typeface="Arial" panose="020B0604020202020204" pitchFamily="34" charset="0"/>
              </a:rPr>
              <a:t>ASP-APP Spread</a:t>
            </a:r>
            <a:r>
              <a:rPr lang="ko-KR" altLang="en-US" sz="1000" b="1" dirty="0">
                <a:solidFill>
                  <a:srgbClr val="002997"/>
                </a:solidFill>
                <a:latin typeface="Arial" panose="020B0604020202020204" pitchFamily="34" charset="0"/>
                <a:ea typeface="+mj-ea"/>
                <a:cs typeface="Arial" panose="020B0604020202020204" pitchFamily="34" charset="0"/>
              </a:rPr>
              <a:t>의 변동 범위가 유의적이지 않은 것으로 파악됨</a:t>
            </a:r>
            <a:r>
              <a:rPr lang="en-US" altLang="ko-KR" sz="1000" b="1" dirty="0">
                <a:solidFill>
                  <a:srgbClr val="002997"/>
                </a:solidFill>
                <a:latin typeface="Arial" panose="020B0604020202020204" pitchFamily="34" charset="0"/>
                <a:ea typeface="+mj-ea"/>
                <a:cs typeface="Arial" panose="020B0604020202020204" pitchFamily="34" charset="0"/>
              </a:rPr>
              <a:t>. ASP-APP Spread</a:t>
            </a:r>
            <a:r>
              <a:rPr lang="ko-KR" altLang="en-US" sz="1000" b="1" dirty="0">
                <a:solidFill>
                  <a:srgbClr val="002997"/>
                </a:solidFill>
                <a:latin typeface="Arial" panose="020B0604020202020204" pitchFamily="34" charset="0"/>
                <a:ea typeface="+mj-ea"/>
                <a:cs typeface="Arial" panose="020B0604020202020204" pitchFamily="34" charset="0"/>
              </a:rPr>
              <a:t>는 개당 </a:t>
            </a:r>
            <a:r>
              <a:rPr lang="en-US" altLang="ko-KR" sz="1000" b="1" dirty="0">
                <a:solidFill>
                  <a:srgbClr val="002997"/>
                </a:solidFill>
                <a:latin typeface="Arial" panose="020B0604020202020204" pitchFamily="34" charset="0"/>
                <a:ea typeface="+mj-ea"/>
                <a:cs typeface="Arial" panose="020B0604020202020204" pitchFamily="34" charset="0"/>
              </a:rPr>
              <a:t>795~953</a:t>
            </a:r>
            <a:r>
              <a:rPr lang="ko-KR" altLang="en-US" sz="1000" b="1" dirty="0">
                <a:solidFill>
                  <a:srgbClr val="002997"/>
                </a:solidFill>
                <a:latin typeface="Arial" panose="020B0604020202020204" pitchFamily="34" charset="0"/>
                <a:ea typeface="+mj-ea"/>
                <a:cs typeface="Arial" panose="020B0604020202020204" pitchFamily="34" charset="0"/>
              </a:rPr>
              <a:t>원 범위에서 변동하였으며</a:t>
            </a:r>
            <a:r>
              <a:rPr lang="en-US" altLang="ko-KR" sz="1000" b="1" dirty="0">
                <a:solidFill>
                  <a:srgbClr val="002997"/>
                </a:solidFill>
                <a:latin typeface="Arial" panose="020B0604020202020204" pitchFamily="34" charset="0"/>
                <a:ea typeface="+mj-ea"/>
                <a:cs typeface="Arial" panose="020B0604020202020204" pitchFamily="34" charset="0"/>
              </a:rPr>
              <a:t>, 2020</a:t>
            </a:r>
            <a:r>
              <a:rPr lang="ko-KR" altLang="en-US" sz="1000" b="1" dirty="0">
                <a:solidFill>
                  <a:srgbClr val="002997"/>
                </a:solidFill>
                <a:latin typeface="Arial" panose="020B0604020202020204" pitchFamily="34" charset="0"/>
                <a:ea typeface="+mj-ea"/>
                <a:cs typeface="Arial" panose="020B0604020202020204" pitchFamily="34" charset="0"/>
              </a:rPr>
              <a:t>년 이후 </a:t>
            </a:r>
            <a:r>
              <a:rPr lang="en-US" altLang="ko-KR" sz="1000" b="1" dirty="0">
                <a:solidFill>
                  <a:srgbClr val="002997"/>
                </a:solidFill>
                <a:latin typeface="Arial" panose="020B0604020202020204" pitchFamily="34" charset="0"/>
                <a:ea typeface="+mj-ea"/>
                <a:cs typeface="Arial" panose="020B0604020202020204" pitchFamily="34" charset="0"/>
              </a:rPr>
              <a:t>Spread%</a:t>
            </a:r>
            <a:r>
              <a:rPr lang="ko-KR" altLang="en-US" sz="1000" b="1" dirty="0">
                <a:solidFill>
                  <a:srgbClr val="002997"/>
                </a:solidFill>
                <a:latin typeface="Arial" panose="020B0604020202020204" pitchFamily="34" charset="0"/>
                <a:ea typeface="+mj-ea"/>
                <a:cs typeface="Arial" panose="020B0604020202020204" pitchFamily="34" charset="0"/>
              </a:rPr>
              <a:t>가 상대적으로 높은 </a:t>
            </a:r>
            <a:r>
              <a:rPr lang="en-US" altLang="ko-KR" sz="1000" b="1" dirty="0">
                <a:solidFill>
                  <a:srgbClr val="002997"/>
                </a:solidFill>
                <a:latin typeface="Arial" panose="020B0604020202020204" pitchFamily="34" charset="0"/>
                <a:ea typeface="+mj-ea"/>
                <a:cs typeface="Arial" panose="020B0604020202020204" pitchFamily="34" charset="0"/>
              </a:rPr>
              <a:t>112Ah </a:t>
            </a:r>
            <a:r>
              <a:rPr lang="ko-KR" altLang="en-US" sz="1000" b="1" dirty="0">
                <a:solidFill>
                  <a:srgbClr val="002997"/>
                </a:solidFill>
                <a:latin typeface="Arial" panose="020B0604020202020204" pitchFamily="34" charset="0"/>
                <a:ea typeface="+mj-ea"/>
                <a:cs typeface="Arial" panose="020B0604020202020204" pitchFamily="34" charset="0"/>
              </a:rPr>
              <a:t>제품의 매출 비중이 증가함에 따라 </a:t>
            </a:r>
            <a:r>
              <a:rPr lang="en-US" altLang="ko-KR" sz="1000" b="1" dirty="0">
                <a:solidFill>
                  <a:srgbClr val="002997"/>
                </a:solidFill>
                <a:latin typeface="Arial" panose="020B0604020202020204" pitchFamily="34" charset="0"/>
                <a:ea typeface="+mj-ea"/>
                <a:cs typeface="Arial" panose="020B0604020202020204" pitchFamily="34" charset="0"/>
              </a:rPr>
              <a:t>Spread%</a:t>
            </a:r>
            <a:r>
              <a:rPr lang="ko-KR" altLang="en-US" sz="1000" b="1" dirty="0">
                <a:solidFill>
                  <a:srgbClr val="002997"/>
                </a:solidFill>
                <a:latin typeface="Arial" panose="020B0604020202020204" pitchFamily="34" charset="0"/>
                <a:ea typeface="+mj-ea"/>
                <a:cs typeface="Arial" panose="020B0604020202020204" pitchFamily="34" charset="0"/>
              </a:rPr>
              <a:t>가 점차 개선되는 추세임</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8" name="TextBox 7">
            <a:extLst>
              <a:ext uri="{FF2B5EF4-FFF2-40B4-BE49-F238E27FC236}">
                <a16:creationId xmlns:a16="http://schemas.microsoft.com/office/drawing/2014/main" id="{59DBED92-4EB4-4C57-BF88-DEAA32654263}"/>
              </a:ext>
            </a:extLst>
          </p:cNvPr>
          <p:cNvSpPr txBox="1"/>
          <p:nvPr/>
        </p:nvSpPr>
        <p:spPr>
          <a:xfrm>
            <a:off x="6590324" y="3506758"/>
            <a:ext cx="1721661" cy="138499"/>
          </a:xfrm>
          <a:prstGeom prst="rect">
            <a:avLst/>
          </a:prstGeom>
          <a:noFill/>
        </p:spPr>
        <p:txBody>
          <a:bodyPr wrap="square" lIns="0" tIns="0" rIns="0" bIns="0">
            <a:spAutoFit/>
          </a:bodyPr>
          <a:lstStyle/>
          <a:p>
            <a:pPr marL="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a:t>
            </a:r>
            <a:r>
              <a:rPr lang="ko-KR" altLang="en-US" sz="900" b="1" dirty="0">
                <a:solidFill>
                  <a:srgbClr val="000000"/>
                </a:solidFill>
                <a:latin typeface="Arial" panose="020B0604020202020204" pitchFamily="34" charset="0"/>
                <a:ea typeface="맑은 고딕"/>
                <a:cs typeface="Arial" panose="020B0604020202020204" pitchFamily="34" charset="0"/>
              </a:rPr>
              <a:t>사업부 </a:t>
            </a:r>
            <a:r>
              <a:rPr lang="en-US" altLang="ko-KR" sz="900" b="1" dirty="0">
                <a:solidFill>
                  <a:srgbClr val="000000"/>
                </a:solidFill>
                <a:latin typeface="Arial" panose="020B0604020202020204" pitchFamily="34" charset="0"/>
                <a:ea typeface="맑은 고딕"/>
                <a:cs typeface="Arial" panose="020B0604020202020204" pitchFamily="34" charset="0"/>
              </a:rPr>
              <a:t>ASP-APP</a:t>
            </a:r>
            <a:r>
              <a:rPr lang="en-US" altLang="ko-KR" sz="900" b="1" baseline="30000" dirty="0">
                <a:solidFill>
                  <a:srgbClr val="000000"/>
                </a:solidFill>
                <a:latin typeface="Arial" panose="020B0604020202020204" pitchFamily="34" charset="0"/>
                <a:ea typeface="맑은 고딕"/>
                <a:cs typeface="Arial" panose="020B0604020202020204" pitchFamily="34" charset="0"/>
              </a:rPr>
              <a:t>1</a:t>
            </a:r>
            <a:r>
              <a:rPr lang="en-US" altLang="ko-KR" sz="900" b="1" dirty="0">
                <a:solidFill>
                  <a:srgbClr val="000000"/>
                </a:solidFill>
                <a:latin typeface="Arial" panose="020B0604020202020204" pitchFamily="34" charset="0"/>
                <a:ea typeface="맑은 고딕"/>
                <a:cs typeface="Arial" panose="020B0604020202020204" pitchFamily="34" charset="0"/>
              </a:rPr>
              <a:t> Spread &gt;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13" name="TextBox 12">
            <a:extLst>
              <a:ext uri="{FF2B5EF4-FFF2-40B4-BE49-F238E27FC236}">
                <a16:creationId xmlns:a16="http://schemas.microsoft.com/office/drawing/2014/main" id="{E988B0ED-7C0B-429F-8113-7889E4911BC9}"/>
              </a:ext>
            </a:extLst>
          </p:cNvPr>
          <p:cNvSpPr txBox="1"/>
          <p:nvPr/>
        </p:nvSpPr>
        <p:spPr>
          <a:xfrm>
            <a:off x="4857749" y="3726178"/>
            <a:ext cx="4895851" cy="2083632"/>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Overview</a:t>
            </a: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대상 사업부의 </a:t>
            </a:r>
            <a:r>
              <a:rPr lang="en-US" altLang="ko-KR" sz="900" dirty="0">
                <a:solidFill>
                  <a:srgbClr val="000000"/>
                </a:solidFill>
                <a:latin typeface="Arial" panose="020B0604020202020204" pitchFamily="34" charset="0"/>
                <a:cs typeface="Arial" panose="020B0604020202020204" pitchFamily="34" charset="0"/>
              </a:rPr>
              <a:t>ASP-APP Spread</a:t>
            </a:r>
            <a:r>
              <a:rPr lang="ko-KR" altLang="en-US" sz="900" dirty="0">
                <a:solidFill>
                  <a:srgbClr val="000000"/>
                </a:solidFill>
                <a:latin typeface="Arial" panose="020B0604020202020204" pitchFamily="34" charset="0"/>
                <a:cs typeface="Arial" panose="020B0604020202020204" pitchFamily="34" charset="0"/>
              </a:rPr>
              <a:t>는 개당 </a:t>
            </a:r>
            <a:r>
              <a:rPr lang="en-US" altLang="ko-KR" sz="900" dirty="0">
                <a:solidFill>
                  <a:srgbClr val="000000"/>
                </a:solidFill>
                <a:latin typeface="Arial" panose="020B0604020202020204" pitchFamily="34" charset="0"/>
                <a:cs typeface="Arial" panose="020B0604020202020204" pitchFamily="34" charset="0"/>
              </a:rPr>
              <a:t>795~953</a:t>
            </a:r>
            <a:r>
              <a:rPr lang="ko-KR" altLang="en-US" sz="900" dirty="0">
                <a:solidFill>
                  <a:srgbClr val="000000"/>
                </a:solidFill>
                <a:latin typeface="Arial" panose="020B0604020202020204" pitchFamily="34" charset="0"/>
                <a:cs typeface="Arial" panose="020B0604020202020204" pitchFamily="34" charset="0"/>
              </a:rPr>
              <a:t>원 범위에서 변동하고 있으며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전체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의 경우 대상기간 동안 지속적으로 상승하고 있음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대상 사업부에 따르면 </a:t>
            </a:r>
            <a:r>
              <a:rPr lang="en-US" altLang="ko-KR" sz="900" dirty="0">
                <a:solidFill>
                  <a:srgbClr val="000000"/>
                </a:solidFill>
                <a:latin typeface="Arial" panose="020B0604020202020204" pitchFamily="34" charset="0"/>
                <a:cs typeface="Arial" panose="020B0604020202020204" pitchFamily="34" charset="0"/>
              </a:rPr>
              <a:t>ASP</a:t>
            </a:r>
            <a:r>
              <a:rPr lang="ko-KR" altLang="en-US" sz="900" dirty="0">
                <a:solidFill>
                  <a:srgbClr val="000000"/>
                </a:solidFill>
                <a:latin typeface="Arial" panose="020B0604020202020204" pitchFamily="34" charset="0"/>
                <a:cs typeface="Arial" panose="020B0604020202020204" pitchFamily="34" charset="0"/>
              </a:rPr>
              <a:t>의 경우 삼성</a:t>
            </a:r>
            <a:r>
              <a:rPr lang="en-US" altLang="ko-KR" sz="900" dirty="0">
                <a:solidFill>
                  <a:srgbClr val="000000"/>
                </a:solidFill>
                <a:latin typeface="Arial" panose="020B0604020202020204" pitchFamily="34" charset="0"/>
                <a:cs typeface="Arial" panose="020B0604020202020204" pitchFamily="34" charset="0"/>
              </a:rPr>
              <a:t>SDI</a:t>
            </a:r>
            <a:r>
              <a:rPr lang="ko-KR" altLang="en-US" sz="900" dirty="0">
                <a:solidFill>
                  <a:srgbClr val="000000"/>
                </a:solidFill>
                <a:latin typeface="Arial" panose="020B0604020202020204" pitchFamily="34" charset="0"/>
                <a:cs typeface="Arial" panose="020B0604020202020204" pitchFamily="34" charset="0"/>
              </a:rPr>
              <a:t>와 </a:t>
            </a:r>
            <a:r>
              <a:rPr lang="en-US" altLang="ko-KR" sz="900" dirty="0">
                <a:solidFill>
                  <a:srgbClr val="000000"/>
                </a:solidFill>
                <a:latin typeface="Arial" panose="020B0604020202020204" pitchFamily="34" charset="0"/>
                <a:cs typeface="Arial" panose="020B0604020202020204" pitchFamily="34" charset="0"/>
              </a:rPr>
              <a:t>6</a:t>
            </a:r>
            <a:r>
              <a:rPr lang="ko-KR" altLang="en-US" sz="900" dirty="0">
                <a:solidFill>
                  <a:srgbClr val="000000"/>
                </a:solidFill>
                <a:latin typeface="Arial" panose="020B0604020202020204" pitchFamily="34" charset="0"/>
                <a:cs typeface="Arial" panose="020B0604020202020204" pitchFamily="34" charset="0"/>
              </a:rPr>
              <a:t>개월마다 정기</a:t>
            </a:r>
            <a:r>
              <a:rPr lang="en-US" altLang="ko-KR" sz="900" dirty="0">
                <a:solidFill>
                  <a:srgbClr val="000000"/>
                </a:solidFill>
                <a:latin typeface="Arial" panose="020B0604020202020204" pitchFamily="34" charset="0"/>
                <a:cs typeface="Arial" panose="020B0604020202020204" pitchFamily="34" charset="0"/>
              </a:rPr>
              <a:t>CR </a:t>
            </a:r>
            <a:r>
              <a:rPr lang="ko-KR" altLang="en-US" sz="900" dirty="0">
                <a:solidFill>
                  <a:srgbClr val="000000"/>
                </a:solidFill>
                <a:latin typeface="Arial" panose="020B0604020202020204" pitchFamily="34" charset="0"/>
                <a:cs typeface="Arial" panose="020B0604020202020204" pitchFamily="34" charset="0"/>
              </a:rPr>
              <a:t>및 재료비 변동상황에 따른 협의를 진행하나</a:t>
            </a:r>
            <a:r>
              <a:rPr lang="en-US" altLang="ko-KR" sz="900" dirty="0">
                <a:solidFill>
                  <a:srgbClr val="000000"/>
                </a:solidFill>
                <a:latin typeface="Arial" panose="020B0604020202020204" pitchFamily="34" charset="0"/>
                <a:cs typeface="Arial" panose="020B0604020202020204" pitchFamily="34" charset="0"/>
              </a:rPr>
              <a:t>, APP </a:t>
            </a:r>
            <a:r>
              <a:rPr lang="ko-KR" altLang="en-US" sz="900" dirty="0">
                <a:solidFill>
                  <a:srgbClr val="000000"/>
                </a:solidFill>
                <a:latin typeface="Arial" panose="020B0604020202020204" pitchFamily="34" charset="0"/>
                <a:cs typeface="Arial" panose="020B0604020202020204" pitchFamily="34" charset="0"/>
              </a:rPr>
              <a:t>대비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800~900</a:t>
            </a:r>
            <a:r>
              <a:rPr lang="ko-KR" altLang="en-US" sz="900" dirty="0">
                <a:solidFill>
                  <a:srgbClr val="000000"/>
                </a:solidFill>
                <a:latin typeface="Arial" panose="020B0604020202020204" pitchFamily="34" charset="0"/>
                <a:cs typeface="Arial" panose="020B0604020202020204" pitchFamily="34" charset="0"/>
              </a:rPr>
              <a:t>원 수준을 고려하여 협상이 이루어지고 있는 것으로 파악됨</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APP</a:t>
            </a:r>
            <a:r>
              <a:rPr lang="ko-KR" altLang="en-US" sz="900" dirty="0">
                <a:solidFill>
                  <a:srgbClr val="000000"/>
                </a:solidFill>
                <a:latin typeface="Arial" panose="020B0604020202020204" pitchFamily="34" charset="0"/>
                <a:cs typeface="Arial" panose="020B0604020202020204" pitchFamily="34" charset="0"/>
              </a:rPr>
              <a:t>의 경우 삼성</a:t>
            </a:r>
            <a:r>
              <a:rPr lang="en-US" altLang="ko-KR" sz="900" dirty="0">
                <a:solidFill>
                  <a:srgbClr val="000000"/>
                </a:solidFill>
                <a:latin typeface="Arial" panose="020B0604020202020204" pitchFamily="34" charset="0"/>
                <a:cs typeface="Arial" panose="020B0604020202020204" pitchFamily="34" charset="0"/>
              </a:rPr>
              <a:t>SDI</a:t>
            </a:r>
            <a:r>
              <a:rPr lang="ko-KR" altLang="en-US" sz="900" dirty="0">
                <a:solidFill>
                  <a:srgbClr val="000000"/>
                </a:solidFill>
                <a:latin typeface="Arial" panose="020B0604020202020204" pitchFamily="34" charset="0"/>
                <a:cs typeface="Arial" panose="020B0604020202020204" pitchFamily="34" charset="0"/>
              </a:rPr>
              <a:t>에서 지정한 업체로부터 지정된 매입가에 구매하고 있으므로</a:t>
            </a:r>
            <a:r>
              <a:rPr lang="en-US" altLang="ko-KR" sz="900" dirty="0">
                <a:solidFill>
                  <a:srgbClr val="000000"/>
                </a:solidFill>
                <a:latin typeface="Arial" panose="020B0604020202020204" pitchFamily="34" charset="0"/>
                <a:cs typeface="Arial" panose="020B0604020202020204" pitchFamily="34" charset="0"/>
              </a:rPr>
              <a:t>, ASP/APP </a:t>
            </a:r>
            <a:r>
              <a:rPr lang="ko-KR" altLang="en-US" sz="900" dirty="0">
                <a:solidFill>
                  <a:srgbClr val="000000"/>
                </a:solidFill>
                <a:latin typeface="Arial" panose="020B0604020202020204" pitchFamily="34" charset="0"/>
                <a:cs typeface="Arial" panose="020B0604020202020204" pitchFamily="34" charset="0"/>
              </a:rPr>
              <a:t>관련 회사의 가격 협상력은 상대적으로 약한 수준임</a:t>
            </a:r>
            <a:r>
              <a:rPr lang="en-US" altLang="ko-KR" sz="900" dirty="0">
                <a:solidFill>
                  <a:srgbClr val="000000"/>
                </a:solidFill>
                <a:latin typeface="Arial" panose="020B0604020202020204" pitchFamily="34" charset="0"/>
                <a:cs typeface="Arial" panose="020B0604020202020204" pitchFamily="34" charset="0"/>
              </a:rPr>
              <a:t> </a:t>
            </a: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상대적으로 </a:t>
            </a:r>
            <a:r>
              <a:rPr lang="en-US" altLang="ko-KR" sz="900" dirty="0">
                <a:solidFill>
                  <a:srgbClr val="000000"/>
                </a:solidFill>
                <a:latin typeface="Arial" panose="020B0604020202020204" pitchFamily="34" charset="0"/>
                <a:cs typeface="Arial" panose="020B0604020202020204" pitchFamily="34" charset="0"/>
              </a:rPr>
              <a:t>ASP-APP</a:t>
            </a:r>
            <a:r>
              <a:rPr lang="ko-KR" altLang="en-US" sz="900" dirty="0">
                <a:solidFill>
                  <a:srgbClr val="000000"/>
                </a:solidFill>
                <a:latin typeface="Arial" panose="020B0604020202020204" pitchFamily="34" charset="0"/>
                <a:cs typeface="Arial" panose="020B0604020202020204" pitchFamily="34" charset="0"/>
              </a:rPr>
              <a:t>의 </a:t>
            </a:r>
            <a:r>
              <a:rPr lang="en-US" altLang="ko-KR" sz="900" dirty="0">
                <a:solidFill>
                  <a:srgbClr val="000000"/>
                </a:solidFill>
                <a:latin typeface="Arial" panose="020B0604020202020204" pitchFamily="34" charset="0"/>
                <a:cs typeface="Arial" panose="020B0604020202020204" pitchFamily="34" charset="0"/>
              </a:rPr>
              <a:t>Spread </a:t>
            </a:r>
            <a:r>
              <a:rPr lang="ko-KR" altLang="en-US" sz="900" dirty="0">
                <a:solidFill>
                  <a:srgbClr val="000000"/>
                </a:solidFill>
                <a:latin typeface="Arial" panose="020B0604020202020204" pitchFamily="34" charset="0"/>
                <a:cs typeface="Arial" panose="020B0604020202020204" pitchFamily="34" charset="0"/>
              </a:rPr>
              <a:t>금액은 크게 변동하지 않은 상태에서</a:t>
            </a:r>
            <a:r>
              <a:rPr lang="en-US" altLang="ko-KR" sz="900" dirty="0">
                <a:solidFill>
                  <a:srgbClr val="000000"/>
                </a:solidFill>
                <a:latin typeface="Arial" panose="020B0604020202020204" pitchFamily="34" charset="0"/>
                <a:cs typeface="Arial" panose="020B0604020202020204" pitchFamily="34" charset="0"/>
              </a:rPr>
              <a:t>, Spread%</a:t>
            </a:r>
            <a:r>
              <a:rPr lang="ko-KR" altLang="en-US" sz="900" dirty="0">
                <a:solidFill>
                  <a:srgbClr val="000000"/>
                </a:solidFill>
                <a:latin typeface="Arial" panose="020B0604020202020204" pitchFamily="34" charset="0"/>
                <a:cs typeface="Arial" panose="020B0604020202020204" pitchFamily="34" charset="0"/>
              </a:rPr>
              <a:t>가 상대적으로 높고 </a:t>
            </a:r>
            <a:r>
              <a:rPr lang="en-US" altLang="ko-KR" sz="900" dirty="0">
                <a:solidFill>
                  <a:srgbClr val="000000"/>
                </a:solidFill>
                <a:latin typeface="Arial" panose="020B0604020202020204" pitchFamily="34" charset="0"/>
                <a:cs typeface="Arial" panose="020B0604020202020204" pitchFamily="34" charset="0"/>
              </a:rPr>
              <a:t>ASP/APP</a:t>
            </a:r>
            <a:r>
              <a:rPr lang="ko-KR" altLang="en-US" sz="900" dirty="0">
                <a:solidFill>
                  <a:srgbClr val="000000"/>
                </a:solidFill>
                <a:latin typeface="Arial" panose="020B0604020202020204" pitchFamily="34" charset="0"/>
                <a:cs typeface="Arial" panose="020B0604020202020204" pitchFamily="34" charset="0"/>
              </a:rPr>
              <a:t>가 낮은 제품인 </a:t>
            </a:r>
            <a:r>
              <a:rPr lang="en-US" altLang="ko-KR" sz="900" dirty="0">
                <a:solidFill>
                  <a:srgbClr val="000000"/>
                </a:solidFill>
                <a:latin typeface="Arial" panose="020B0604020202020204" pitchFamily="34" charset="0"/>
                <a:cs typeface="Arial" panose="020B0604020202020204" pitchFamily="34" charset="0"/>
              </a:rPr>
              <a:t>112Ah</a:t>
            </a:r>
            <a:r>
              <a:rPr lang="ko-KR" altLang="en-US" sz="900" dirty="0">
                <a:solidFill>
                  <a:srgbClr val="000000"/>
                </a:solidFill>
                <a:latin typeface="Arial" panose="020B0604020202020204" pitchFamily="34" charset="0"/>
                <a:cs typeface="Arial" panose="020B0604020202020204" pitchFamily="34" charset="0"/>
              </a:rPr>
              <a:t>의 판매비중이 증가하고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는 상대적으로 낮으나 </a:t>
            </a:r>
            <a:r>
              <a:rPr lang="en-US" altLang="ko-KR" sz="900" dirty="0">
                <a:solidFill>
                  <a:srgbClr val="000000"/>
                </a:solidFill>
                <a:latin typeface="Arial" panose="020B0604020202020204" pitchFamily="34" charset="0"/>
                <a:cs typeface="Arial" panose="020B0604020202020204" pitchFamily="34" charset="0"/>
              </a:rPr>
              <a:t>ASP/APP</a:t>
            </a:r>
            <a:r>
              <a:rPr lang="ko-KR" altLang="en-US" sz="900" dirty="0">
                <a:solidFill>
                  <a:srgbClr val="000000"/>
                </a:solidFill>
                <a:latin typeface="Arial" panose="020B0604020202020204" pitchFamily="34" charset="0"/>
                <a:cs typeface="Arial" panose="020B0604020202020204" pitchFamily="34" charset="0"/>
              </a:rPr>
              <a:t>는 높은 제품인 </a:t>
            </a:r>
            <a:r>
              <a:rPr lang="en-US" altLang="ko-KR" sz="900" dirty="0">
                <a:solidFill>
                  <a:srgbClr val="000000"/>
                </a:solidFill>
                <a:latin typeface="Arial" panose="020B0604020202020204" pitchFamily="34" charset="0"/>
                <a:cs typeface="Arial" panose="020B0604020202020204" pitchFamily="34" charset="0"/>
              </a:rPr>
              <a:t>28Ah/94Ah</a:t>
            </a:r>
            <a:r>
              <a:rPr lang="ko-KR" altLang="en-US" sz="900" dirty="0">
                <a:solidFill>
                  <a:srgbClr val="000000"/>
                </a:solidFill>
                <a:latin typeface="Arial" panose="020B0604020202020204" pitchFamily="34" charset="0"/>
                <a:cs typeface="Arial" panose="020B0604020202020204" pitchFamily="34" charset="0"/>
              </a:rPr>
              <a:t>의 판매비중이 감소함에 따라 전반적인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가 개선되는 효과를 보이고 있음</a:t>
            </a:r>
            <a:endParaRPr lang="en-US" altLang="ko-KR" sz="900" dirty="0">
              <a:solidFill>
                <a:srgbClr val="000000"/>
              </a:solidFill>
              <a:latin typeface="Arial" panose="020B0604020202020204" pitchFamily="34" charset="0"/>
              <a:cs typeface="Arial" panose="020B0604020202020204" pitchFamily="34" charset="0"/>
            </a:endParaRPr>
          </a:p>
        </p:txBody>
      </p:sp>
      <p:sp>
        <p:nvSpPr>
          <p:cNvPr id="17" name="직사각형 119">
            <a:extLst>
              <a:ext uri="{FF2B5EF4-FFF2-40B4-BE49-F238E27FC236}">
                <a16:creationId xmlns:a16="http://schemas.microsoft.com/office/drawing/2014/main" id="{D74D9A63-52E2-42C4-B295-4566A720B296}"/>
              </a:ext>
            </a:extLst>
          </p:cNvPr>
          <p:cNvSpPr/>
          <p:nvPr/>
        </p:nvSpPr>
        <p:spPr bwMode="auto">
          <a:xfrm>
            <a:off x="495464" y="5271867"/>
            <a:ext cx="4145277" cy="323165"/>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ASP</a:t>
            </a:r>
            <a:r>
              <a:rPr lang="ko-KR" altLang="en-US" sz="700" dirty="0">
                <a:solidFill>
                  <a:prstClr val="black"/>
                </a:solidFill>
                <a:latin typeface="Arial" panose="020B0604020202020204" pitchFamily="34" charset="0"/>
                <a:ea typeface="+mj-ea"/>
                <a:cs typeface="Arial" panose="020B0604020202020204" pitchFamily="34" charset="0"/>
              </a:rPr>
              <a:t>는 월별 실제 판매 단가의 평균을 계산하였으며</a:t>
            </a:r>
            <a:r>
              <a:rPr lang="en-US" altLang="ko-KR" sz="700" dirty="0">
                <a:solidFill>
                  <a:prstClr val="black"/>
                </a:solidFill>
                <a:latin typeface="Arial" panose="020B0604020202020204" pitchFamily="34" charset="0"/>
                <a:ea typeface="+mj-ea"/>
                <a:cs typeface="Arial" panose="020B0604020202020204" pitchFamily="34" charset="0"/>
              </a:rPr>
              <a:t>, APP</a:t>
            </a:r>
            <a:r>
              <a:rPr lang="ko-KR" altLang="en-US" sz="700" dirty="0">
                <a:solidFill>
                  <a:prstClr val="black"/>
                </a:solidFill>
                <a:latin typeface="Arial" panose="020B0604020202020204" pitchFamily="34" charset="0"/>
                <a:ea typeface="+mj-ea"/>
                <a:cs typeface="Arial" panose="020B0604020202020204" pitchFamily="34" charset="0"/>
              </a:rPr>
              <a:t>는 원재료 실제 매입단가 기준으로</a:t>
            </a:r>
            <a:r>
              <a:rPr lang="en-US" altLang="ko-KR" sz="700" dirty="0">
                <a:solidFill>
                  <a:prstClr val="black"/>
                </a:solidFill>
                <a:latin typeface="Arial" panose="020B0604020202020204" pitchFamily="34" charset="0"/>
                <a:ea typeface="+mj-ea"/>
                <a:cs typeface="Arial" panose="020B0604020202020204" pitchFamily="34" charset="0"/>
              </a:rPr>
              <a:t> BOM</a:t>
            </a:r>
            <a:r>
              <a:rPr lang="ko-KR" altLang="en-US" sz="700" dirty="0">
                <a:solidFill>
                  <a:prstClr val="black"/>
                </a:solidFill>
                <a:latin typeface="Arial" panose="020B0604020202020204" pitchFamily="34" charset="0"/>
                <a:ea typeface="+mj-ea"/>
                <a:cs typeface="Arial" panose="020B0604020202020204" pitchFamily="34" charset="0"/>
              </a:rPr>
              <a:t>상 투입수량을 참고하여 </a:t>
            </a:r>
            <a:r>
              <a:rPr lang="en-US" altLang="ko-KR" sz="700" dirty="0">
                <a:solidFill>
                  <a:prstClr val="black"/>
                </a:solidFill>
                <a:latin typeface="Arial" panose="020B0604020202020204" pitchFamily="34" charset="0"/>
                <a:ea typeface="+mj-ea"/>
                <a:cs typeface="Arial" panose="020B0604020202020204" pitchFamily="34" charset="0"/>
              </a:rPr>
              <a:t>APP</a:t>
            </a:r>
            <a:r>
              <a:rPr lang="ko-KR" altLang="en-US" sz="700" dirty="0">
                <a:solidFill>
                  <a:prstClr val="black"/>
                </a:solidFill>
                <a:latin typeface="Arial" panose="020B0604020202020204" pitchFamily="34" charset="0"/>
                <a:ea typeface="+mj-ea"/>
                <a:cs typeface="Arial" panose="020B0604020202020204" pitchFamily="34" charset="0"/>
              </a:rPr>
              <a:t>를 계산하였음</a:t>
            </a:r>
            <a:endParaRPr lang="en-US" altLang="ko-KR" sz="700" dirty="0">
              <a:solidFill>
                <a:prstClr val="black"/>
              </a:solidFill>
              <a:latin typeface="Arial" panose="020B0604020202020204" pitchFamily="34" charset="0"/>
              <a:ea typeface="+mj-ea"/>
              <a:cs typeface="Arial" panose="020B0604020202020204" pitchFamily="34" charset="0"/>
            </a:endParaRPr>
          </a:p>
        </p:txBody>
      </p:sp>
      <p:graphicFrame>
        <p:nvGraphicFramePr>
          <p:cNvPr id="10" name="차트 9">
            <a:extLst>
              <a:ext uri="{FF2B5EF4-FFF2-40B4-BE49-F238E27FC236}">
                <a16:creationId xmlns:a16="http://schemas.microsoft.com/office/drawing/2014/main" id="{DE55C308-E007-4625-9CF4-422E573D9B75}"/>
              </a:ext>
            </a:extLst>
          </p:cNvPr>
          <p:cNvGraphicFramePr>
            <a:graphicFrameLocks/>
          </p:cNvGraphicFramePr>
          <p:nvPr/>
        </p:nvGraphicFramePr>
        <p:xfrm>
          <a:off x="4857749" y="1662324"/>
          <a:ext cx="4895850" cy="18142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표 2">
            <a:extLst>
              <a:ext uri="{FF2B5EF4-FFF2-40B4-BE49-F238E27FC236}">
                <a16:creationId xmlns:a16="http://schemas.microsoft.com/office/drawing/2014/main" id="{2399E4EA-C1D7-48BD-A03B-DACAC10FA862}"/>
              </a:ext>
            </a:extLst>
          </p:cNvPr>
          <p:cNvGraphicFramePr>
            <a:graphicFrameLocks noGrp="1"/>
          </p:cNvGraphicFramePr>
          <p:nvPr>
            <p:extLst>
              <p:ext uri="{D42A27DB-BD31-4B8C-83A1-F6EECF244321}">
                <p14:modId xmlns:p14="http://schemas.microsoft.com/office/powerpoint/2010/main" val="2553621687"/>
              </p:ext>
            </p:extLst>
          </p:nvPr>
        </p:nvGraphicFramePr>
        <p:xfrm>
          <a:off x="495464" y="1552138"/>
          <a:ext cx="4145277" cy="3703320"/>
        </p:xfrm>
        <a:graphic>
          <a:graphicData uri="http://schemas.openxmlformats.org/drawingml/2006/table">
            <a:tbl>
              <a:tblPr/>
              <a:tblGrid>
                <a:gridCol w="173355">
                  <a:extLst>
                    <a:ext uri="{9D8B030D-6E8A-4147-A177-3AD203B41FA5}">
                      <a16:colId xmlns:a16="http://schemas.microsoft.com/office/drawing/2014/main" val="1087406948"/>
                    </a:ext>
                  </a:extLst>
                </a:gridCol>
                <a:gridCol w="356178">
                  <a:extLst>
                    <a:ext uri="{9D8B030D-6E8A-4147-A177-3AD203B41FA5}">
                      <a16:colId xmlns:a16="http://schemas.microsoft.com/office/drawing/2014/main" val="644664189"/>
                    </a:ext>
                  </a:extLst>
                </a:gridCol>
                <a:gridCol w="247072">
                  <a:extLst>
                    <a:ext uri="{9D8B030D-6E8A-4147-A177-3AD203B41FA5}">
                      <a16:colId xmlns:a16="http://schemas.microsoft.com/office/drawing/2014/main" val="2978436263"/>
                    </a:ext>
                  </a:extLst>
                </a:gridCol>
                <a:gridCol w="800100">
                  <a:extLst>
                    <a:ext uri="{9D8B030D-6E8A-4147-A177-3AD203B41FA5}">
                      <a16:colId xmlns:a16="http://schemas.microsoft.com/office/drawing/2014/main" val="885710119"/>
                    </a:ext>
                  </a:extLst>
                </a:gridCol>
                <a:gridCol w="642143">
                  <a:extLst>
                    <a:ext uri="{9D8B030D-6E8A-4147-A177-3AD203B41FA5}">
                      <a16:colId xmlns:a16="http://schemas.microsoft.com/office/drawing/2014/main" val="3792301231"/>
                    </a:ext>
                  </a:extLst>
                </a:gridCol>
                <a:gridCol w="642143">
                  <a:extLst>
                    <a:ext uri="{9D8B030D-6E8A-4147-A177-3AD203B41FA5}">
                      <a16:colId xmlns:a16="http://schemas.microsoft.com/office/drawing/2014/main" val="3364634875"/>
                    </a:ext>
                  </a:extLst>
                </a:gridCol>
                <a:gridCol w="642143">
                  <a:extLst>
                    <a:ext uri="{9D8B030D-6E8A-4147-A177-3AD203B41FA5}">
                      <a16:colId xmlns:a16="http://schemas.microsoft.com/office/drawing/2014/main" val="677387030"/>
                    </a:ext>
                  </a:extLst>
                </a:gridCol>
                <a:gridCol w="642143">
                  <a:extLst>
                    <a:ext uri="{9D8B030D-6E8A-4147-A177-3AD203B41FA5}">
                      <a16:colId xmlns:a16="http://schemas.microsoft.com/office/drawing/2014/main" val="2863548877"/>
                    </a:ext>
                  </a:extLst>
                </a:gridCol>
              </a:tblGrid>
              <a:tr h="68563">
                <a:tc gridSpan="2">
                  <a:txBody>
                    <a:bodyPr/>
                    <a:lstStyle/>
                    <a:p>
                      <a:pPr algn="l"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endPar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299136861"/>
                  </a:ext>
                </a:extLst>
              </a:tr>
              <a:tr h="68563">
                <a:tc gridSpan="2">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noFill/>
                  </a:tcPr>
                </a:tc>
                <a:tc hMerge="1">
                  <a:txBody>
                    <a:bodyPr/>
                    <a:lstStyle/>
                    <a:p>
                      <a:pPr algn="l"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noFill/>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noFill/>
                  </a:tcPr>
                </a:tc>
                <a:extLst>
                  <a:ext uri="{0D108BD9-81ED-4DB2-BD59-A6C34878D82A}">
                    <a16:rowId xmlns:a16="http://schemas.microsoft.com/office/drawing/2014/main" val="2956842615"/>
                  </a:ext>
                </a:extLst>
              </a:tr>
              <a:tr h="68563">
                <a:tc gridSpan="2">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noFill/>
                  </a:tcPr>
                </a:tc>
                <a:tc hMerge="1">
                  <a:txBody>
                    <a:bodyPr/>
                    <a:lstStyle/>
                    <a:p>
                      <a:pPr algn="l" fontAlgn="ctr"/>
                      <a:endPar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noFill/>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30761378"/>
                  </a:ext>
                </a:extLst>
              </a:tr>
              <a:tr h="89755">
                <a:tc gridSpan="4">
                  <a:txBody>
                    <a:bodyPr/>
                    <a:lstStyle/>
                    <a:p>
                      <a:pPr algn="l"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ASP (A)</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12700" cmpd="sng">
                      <a:noFill/>
                      <a:prstDash val="soli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hMerge="1">
                  <a:txBody>
                    <a:bodyPr/>
                    <a:lstStyle/>
                    <a:p>
                      <a:pPr latinLnBrk="1"/>
                      <a:endParaRPr lang="ko-KR" altLang="en-US"/>
                    </a:p>
                  </a:txBody>
                  <a:tcPr/>
                </a:tc>
                <a:tc hMerge="1">
                  <a:txBody>
                    <a:bodyPr/>
                    <a:lstStyle/>
                    <a:p>
                      <a:pPr algn="l"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hMerge="1">
                  <a:txBody>
                    <a:bodyPr/>
                    <a:lstStyle/>
                    <a:p>
                      <a:pPr algn="l"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3,672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3,206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2,742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840285845"/>
                  </a:ext>
                </a:extLst>
              </a:tr>
              <a:tr h="89755">
                <a:tc gridSpan="4">
                  <a:txBody>
                    <a:bodyPr/>
                    <a:lstStyle/>
                    <a:p>
                      <a:pPr algn="l"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APP</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12700" cmpd="sng">
                      <a:noFill/>
                      <a:prstDash val="soli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2,308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906728998"/>
                  </a:ext>
                </a:extLst>
              </a:tr>
              <a:tr h="89755">
                <a:tc gridSpan="3">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Spread (B)</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noFill/>
                  </a:tcPr>
                </a:tc>
                <a:tc hMerge="1">
                  <a:txBody>
                    <a:bodyPr/>
                    <a:lstStyle/>
                    <a:p>
                      <a:pPr latinLnBrk="1"/>
                      <a:endParaRPr lang="ko-KR" altLang="en-US"/>
                    </a:p>
                  </a:txBody>
                  <a:tcPr/>
                </a:tc>
                <a:tc hMerge="1">
                  <a:txBody>
                    <a:bodyPr/>
                    <a:lstStyle/>
                    <a:p>
                      <a:pPr algn="l"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898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1787158031"/>
                  </a:ext>
                </a:extLst>
              </a:tr>
              <a:tr h="68563">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fontAlgn="ctr"/>
                      <a:r>
                        <a:rPr lang="en-US" sz="9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xEV</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927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1210283511"/>
                  </a:ext>
                </a:extLst>
              </a:tr>
              <a:tr h="89755">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28Ah Cap Ass'y</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927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1625400358"/>
                  </a:ext>
                </a:extLst>
              </a:tr>
              <a:tr h="89755">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Porsche</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1,741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extLst>
                  <a:ext uri="{0D108BD9-81ED-4DB2-BD59-A6C34878D82A}">
                    <a16:rowId xmlns:a16="http://schemas.microsoft.com/office/drawing/2014/main" val="466038960"/>
                  </a:ext>
                </a:extLst>
              </a:tr>
              <a:tr h="68563">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noFill/>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V/W</a:t>
                      </a: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927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1618081162"/>
                  </a:ext>
                </a:extLst>
              </a:tr>
              <a:tr h="68563">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ESS</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a:txBody>
                    <a:bodyPr/>
                    <a:lstStyle/>
                    <a:p>
                      <a:pPr algn="l"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l"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895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791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897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4116896437"/>
                  </a:ext>
                </a:extLst>
              </a:tr>
              <a:tr h="89755">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94Ah Cap Ass`y</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897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905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extLst>
                  <a:ext uri="{0D108BD9-81ED-4DB2-BD59-A6C34878D82A}">
                    <a16:rowId xmlns:a16="http://schemas.microsoft.com/office/drawing/2014/main" val="2309181676"/>
                  </a:ext>
                </a:extLst>
              </a:tr>
              <a:tr h="89755">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100Ah Cap </a:t>
                      </a:r>
                      <a:r>
                        <a:rPr lang="en-US" sz="9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Ass`y</a:t>
                      </a:r>
                      <a:endPar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868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1748554976"/>
                  </a:ext>
                </a:extLst>
              </a:tr>
              <a:tr h="68563">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1P</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extLst>
                  <a:ext uri="{0D108BD9-81ED-4DB2-BD59-A6C34878D82A}">
                    <a16:rowId xmlns:a16="http://schemas.microsoft.com/office/drawing/2014/main" val="4180588256"/>
                  </a:ext>
                </a:extLst>
              </a:tr>
              <a:tr h="68563">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noFill/>
                  </a:tcPr>
                </a:tc>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2P</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1854244875"/>
                  </a:ext>
                </a:extLst>
              </a:tr>
              <a:tr h="89755">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noFill/>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noFill/>
                  </a:tcPr>
                </a:tc>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112Ah Cap </a:t>
                      </a:r>
                      <a:r>
                        <a:rPr lang="en-US" sz="9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Ass`y</a:t>
                      </a:r>
                      <a:endPar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noFill/>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903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897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1002309961"/>
                  </a:ext>
                </a:extLst>
              </a:tr>
              <a:tr h="68563">
                <a:tc gridSpan="4">
                  <a:txBody>
                    <a:bodyPr/>
                    <a:lstStyle/>
                    <a:p>
                      <a:pPr algn="l"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Spread% (C=B/A)</a:t>
                      </a:r>
                      <a:endParaRPr lang="ko-KR" altLang="en-US"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hMerge="1">
                  <a:txBody>
                    <a:bodyPr/>
                    <a:lstStyle/>
                    <a:p>
                      <a:pPr algn="l"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1574784043"/>
                  </a:ext>
                </a:extLst>
              </a:tr>
              <a:tr h="68563">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fontAlgn="ctr"/>
                      <a:r>
                        <a:rPr lang="en-US" sz="9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xEV</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solidFill>
                        <a:srgbClr val="00338D"/>
                      </a:solidFill>
                      <a:prstDash val="dot"/>
                      <a:round/>
                      <a:headEnd type="none" w="med" len="med"/>
                      <a:tailEnd type="none" w="med" len="med"/>
                    </a:lnT>
                    <a:lnB w="12700" cmpd="sng">
                      <a:noFill/>
                      <a:prstDash val="solid"/>
                    </a:lnB>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mpd="sng">
                      <a:noFill/>
                      <a:prstDash val="solid"/>
                    </a:lnL>
                    <a:lnR w="12700" cmpd="sng">
                      <a:noFill/>
                      <a:prstDash val="soli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mpd="sng">
                      <a:noFill/>
                      <a:prstDash val="solid"/>
                    </a:lnL>
                    <a:lnR w="12700" cmpd="sng">
                      <a:noFill/>
                      <a:prstDash val="soli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27.6%</a:t>
                      </a:r>
                    </a:p>
                  </a:txBody>
                  <a:tcPr marL="36000" marR="36000" marT="0" marB="0" anchor="ctr">
                    <a:lnL w="12700" cmpd="sng">
                      <a:noFill/>
                      <a:prstDash val="soli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n/a</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1888243570"/>
                  </a:ext>
                </a:extLst>
              </a:tr>
              <a:tr h="68563">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12700" cmpd="sng">
                      <a:noFill/>
                      <a:prstDash val="solid"/>
                    </a:lnT>
                    <a:lnB w="12700" cmpd="sng">
                      <a:noFill/>
                      <a:prstDash val="solid"/>
                    </a:lnB>
                  </a:tcPr>
                </a:tc>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28Ah Cap </a:t>
                      </a:r>
                      <a:r>
                        <a:rPr lang="en-US" sz="9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Ass'y</a:t>
                      </a:r>
                      <a:endPar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solidFill>
                        <a:srgbClr val="00338D"/>
                      </a:solidFill>
                      <a:prstDash val="dot"/>
                      <a:round/>
                      <a:headEnd type="none" w="med" len="med"/>
                      <a:tailEnd type="none" w="med" len="med"/>
                    </a:lnT>
                    <a:lnB w="12700" cmpd="sng">
                      <a:noFill/>
                      <a:prstDash val="solid"/>
                    </a:lnB>
                  </a:tcPr>
                </a:tc>
                <a:tc hMerge="1">
                  <a:txBody>
                    <a:bodyPr/>
                    <a:lstStyle/>
                    <a:p>
                      <a:pPr latinLnBrk="1"/>
                      <a:endParaRPr lang="ko-KR" altLang="en-US"/>
                    </a:p>
                  </a:txBody>
                  <a:tcPr/>
                </a:tc>
                <a:tc>
                  <a:txBody>
                    <a:bodyPr/>
                    <a:lstStyle/>
                    <a:p>
                      <a:pPr algn="r" fontAlgn="ctr"/>
                      <a:r>
                        <a:rPr lang="en-US" altLang="ko-KR" sz="9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n/a</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1525018280"/>
                  </a:ext>
                </a:extLst>
              </a:tr>
              <a:tr h="68563">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12700" cmpd="sng">
                      <a:noFill/>
                      <a:prstDash val="solid"/>
                    </a:lnT>
                    <a:lnB w="12700" cmpd="sng">
                      <a:noFill/>
                      <a:prstDash val="solid"/>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12700" cmpd="sng">
                      <a:noFill/>
                      <a:prstDash val="solid"/>
                    </a:lnT>
                    <a:lnB w="12700" cmpd="sng">
                      <a:noFill/>
                      <a:prstDash val="solid"/>
                    </a:lnB>
                  </a:tcPr>
                </a:tc>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Porsche</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solidFill>
                        <a:srgbClr val="00338D"/>
                      </a:solidFill>
                      <a:prstDash val="dot"/>
                      <a:round/>
                      <a:headEnd type="none" w="med" len="med"/>
                      <a:tailEnd type="none" w="med" len="med"/>
                    </a:lnT>
                    <a:lnB w="12700" cmpd="sng">
                      <a:noFill/>
                      <a:prstDash val="solid"/>
                    </a:lnB>
                  </a:tcPr>
                </a:tc>
                <a:tc>
                  <a:txBody>
                    <a:bodyPr/>
                    <a:lstStyle/>
                    <a:p>
                      <a:pPr algn="r"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n/a</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780013958"/>
                  </a:ext>
                </a:extLst>
              </a:tr>
              <a:tr h="68563">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12700" cmpd="sng">
                      <a:noFill/>
                      <a:prstDash val="solid"/>
                    </a:lnT>
                    <a:lnB w="12700" cmpd="sng">
                      <a:noFill/>
                      <a:prstDash val="solid"/>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12700" cmpd="sng">
                      <a:noFill/>
                      <a:prstDash val="solid"/>
                    </a:lnT>
                    <a:lnB w="6350" cap="flat" cmpd="sng" algn="ctr">
                      <a:solidFill>
                        <a:srgbClr val="00338D"/>
                      </a:solidFill>
                      <a:prstDash val="dot"/>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V/W</a:t>
                      </a: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12700" cmpd="sng">
                      <a:noFill/>
                      <a:prstDash val="soli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27.5%</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23.9%</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22.7%</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1232250617"/>
                  </a:ext>
                </a:extLst>
              </a:tr>
              <a:tr h="68563">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ESS</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12700" cmpd="sng">
                      <a:noFill/>
                      <a:prstDash val="solid"/>
                    </a:lnT>
                    <a:lnB w="12700" cmpd="sng">
                      <a:noFill/>
                      <a:prstDash val="solid"/>
                    </a:lnB>
                  </a:tcPr>
                </a:tc>
                <a:tc>
                  <a:txBody>
                    <a:bodyPr/>
                    <a:lstStyle/>
                    <a:p>
                      <a:pPr algn="l"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mpd="sng">
                      <a:noFill/>
                      <a:prstDash val="solid"/>
                    </a:lnL>
                    <a:lnR w="12700" cmpd="sng">
                      <a:noFill/>
                      <a:prstDash val="soli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mpd="sng">
                      <a:noFill/>
                      <a:prstDash val="solid"/>
                    </a:lnL>
                    <a:lnR w="12700" cmpd="sng">
                      <a:noFill/>
                      <a:prstDash val="soli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1185145682"/>
                  </a:ext>
                </a:extLst>
              </a:tr>
              <a:tr h="68563">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12700" cmpd="sng">
                      <a:noFill/>
                      <a:prstDash val="solid"/>
                    </a:lnT>
                    <a:lnB w="12700" cmpd="sng">
                      <a:noFill/>
                      <a:prstDash val="solid"/>
                    </a:lnB>
                  </a:tcPr>
                </a:tc>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94Ah Cap </a:t>
                      </a:r>
                      <a:r>
                        <a:rPr lang="en-US" sz="9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Ass`y</a:t>
                      </a:r>
                      <a:endPar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solidFill>
                        <a:srgbClr val="00338D"/>
                      </a:solidFill>
                      <a:prstDash val="dot"/>
                      <a:round/>
                      <a:headEnd type="none" w="med" len="med"/>
                      <a:tailEnd type="none" w="med" len="med"/>
                    </a:lnT>
                    <a:lnB w="12700" cmpd="sng">
                      <a:noFill/>
                      <a:prstDash val="solid"/>
                    </a:lnB>
                  </a:tcPr>
                </a:tc>
                <a:tc hMerge="1">
                  <a:txBody>
                    <a:bodyPr/>
                    <a:lstStyle/>
                    <a:p>
                      <a:pPr latinLnBrk="1"/>
                      <a:endParaRPr lang="ko-KR" altLang="en-US"/>
                    </a:p>
                  </a:txBody>
                  <a:tcPr/>
                </a:tc>
                <a:tc>
                  <a:txBody>
                    <a:bodyPr/>
                    <a:lstStyle/>
                    <a:p>
                      <a:pPr algn="r" fontAlgn="ctr"/>
                      <a:r>
                        <a:rPr lang="en-US" altLang="ko-KR" sz="9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noFill/>
                  </a:tcPr>
                </a:tc>
                <a:tc>
                  <a:txBody>
                    <a:bodyPr/>
                    <a:lstStyle/>
                    <a:p>
                      <a:pPr algn="r" fontAlgn="ctr"/>
                      <a:r>
                        <a:rPr lang="en-US" altLang="ko-KR" sz="9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noFill/>
                  </a:tcPr>
                </a:tc>
                <a:tc>
                  <a:txBody>
                    <a:bodyPr/>
                    <a:lstStyle/>
                    <a:p>
                      <a:pPr algn="r" fontAlgn="ctr"/>
                      <a:r>
                        <a:rPr lang="en-US" altLang="ko-KR" sz="9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noFill/>
                  </a:tcPr>
                </a:tc>
                <a:tc>
                  <a:txBody>
                    <a:bodyPr/>
                    <a:lstStyle/>
                    <a:p>
                      <a:pPr algn="r"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2394445150"/>
                  </a:ext>
                </a:extLst>
              </a:tr>
              <a:tr h="68563">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12700" cmpd="sng">
                      <a:noFill/>
                      <a:prstDash val="solid"/>
                    </a:lnT>
                    <a:lnB w="12700" cmpd="sng">
                      <a:noFill/>
                      <a:prstDash val="solid"/>
                    </a:lnB>
                  </a:tcPr>
                </a:tc>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100Ah Cap </a:t>
                      </a:r>
                      <a:r>
                        <a:rPr lang="en-US" sz="9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Ass`y</a:t>
                      </a:r>
                      <a:endPar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12700" cmpd="sng">
                      <a:noFill/>
                      <a:prstDash val="solid"/>
                    </a:lnT>
                    <a:lnB w="12700" cmpd="sng">
                      <a:noFill/>
                      <a:prstDash val="solid"/>
                    </a:lnB>
                  </a:tcPr>
                </a:tc>
                <a:tc hMerge="1">
                  <a:txBody>
                    <a:bodyPr/>
                    <a:lstStyle/>
                    <a:p>
                      <a:pPr latinLnBrk="1"/>
                      <a:endParaRPr lang="ko-KR" altLang="en-US"/>
                    </a:p>
                  </a:txBody>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28.0%</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2083524272"/>
                  </a:ext>
                </a:extLst>
              </a:tr>
              <a:tr h="68563">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12700" cmpd="sng">
                      <a:noFill/>
                      <a:prstDash val="solid"/>
                    </a:lnT>
                    <a:lnB w="12700" cmpd="sng">
                      <a:noFill/>
                      <a:prstDash val="solid"/>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12700" cmpd="sng">
                      <a:noFill/>
                      <a:prstDash val="solid"/>
                    </a:lnT>
                    <a:lnB w="12700" cmpd="sng">
                      <a:noFill/>
                      <a:prstDash val="solid"/>
                    </a:lnB>
                  </a:tcPr>
                </a:tc>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1P</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solidFill>
                        <a:srgbClr val="00338D"/>
                      </a:solidFill>
                      <a:prstDash val="dot"/>
                      <a:round/>
                      <a:headEnd type="none" w="med" len="med"/>
                      <a:tailEnd type="none" w="med" len="med"/>
                    </a:lnT>
                    <a:lnB w="12700" cmpd="sng">
                      <a:noFill/>
                      <a:prstDash val="soli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n/a</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noFill/>
                  </a:tcPr>
                </a:tc>
                <a:tc>
                  <a:txBody>
                    <a:bodyPr/>
                    <a:lstStyle/>
                    <a:p>
                      <a:pPr algn="r" fontAlgn="ctr"/>
                      <a:r>
                        <a:rPr lang="en-US" altLang="ko-KR" sz="9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n/a</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n/a</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295084339"/>
                  </a:ext>
                </a:extLst>
              </a:tr>
              <a:tr h="68563">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12700" cmpd="sng">
                      <a:noFill/>
                      <a:prstDash val="solid"/>
                    </a:lnT>
                    <a:lnB w="12700" cmpd="sng">
                      <a:noFill/>
                      <a:prstDash val="soli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12700" cmpd="sng">
                      <a:noFill/>
                      <a:prstDash val="solid"/>
                    </a:lnT>
                    <a:lnB w="12700" cmpd="sng">
                      <a:noFill/>
                      <a:prstDash val="solid"/>
                    </a:lnB>
                  </a:tcPr>
                </a:tc>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2P</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12700" cmpd="sng">
                      <a:noFill/>
                      <a:prstDash val="solid"/>
                    </a:lnT>
                    <a:lnB w="6350" cap="flat" cmpd="sng" algn="ctr">
                      <a:solidFill>
                        <a:srgbClr val="00338D"/>
                      </a:solidFill>
                      <a:prstDash val="dot"/>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n/a</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28.2%</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877104353"/>
                  </a:ext>
                </a:extLst>
              </a:tr>
              <a:tr h="68563">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12700" cmpd="sng">
                      <a:noFill/>
                      <a:prstDash val="solid"/>
                    </a:lnT>
                    <a:lnB w="6350" cap="flat" cmpd="sng" algn="ctr">
                      <a:solidFill>
                        <a:srgbClr val="00338D"/>
                      </a:solidFill>
                      <a:prstDash val="solid"/>
                      <a:round/>
                      <a:headEnd type="none" w="med" len="med"/>
                      <a:tailEnd type="none" w="med" len="med"/>
                    </a:lnB>
                  </a:tcPr>
                </a:tc>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112Ah Cap </a:t>
                      </a:r>
                      <a:r>
                        <a:rPr lang="en-US" sz="9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Ass`y</a:t>
                      </a:r>
                      <a:endPar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12700" cmpd="sng">
                      <a:noFill/>
                      <a:prstDash val="soli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1958848792"/>
                  </a:ext>
                </a:extLst>
              </a:tr>
            </a:tbl>
          </a:graphicData>
        </a:graphic>
      </p:graphicFrame>
      <p:sp>
        <p:nvSpPr>
          <p:cNvPr id="14" name="직사각형 13">
            <a:extLst>
              <a:ext uri="{FF2B5EF4-FFF2-40B4-BE49-F238E27FC236}">
                <a16:creationId xmlns:a16="http://schemas.microsoft.com/office/drawing/2014/main" id="{E29144A0-B0F4-4B56-B578-504430739896}"/>
              </a:ext>
            </a:extLst>
          </p:cNvPr>
          <p:cNvSpPr/>
          <p:nvPr/>
        </p:nvSpPr>
        <p:spPr>
          <a:xfrm>
            <a:off x="2295294" y="3738610"/>
            <a:ext cx="2345447" cy="1440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8" name="순서도: 연결자 17">
            <a:extLst>
              <a:ext uri="{FF2B5EF4-FFF2-40B4-BE49-F238E27FC236}">
                <a16:creationId xmlns:a16="http://schemas.microsoft.com/office/drawing/2014/main" id="{E3DDD414-8067-4527-9871-ADDE850B1765}"/>
              </a:ext>
            </a:extLst>
          </p:cNvPr>
          <p:cNvSpPr/>
          <p:nvPr/>
        </p:nvSpPr>
        <p:spPr bwMode="auto">
          <a:xfrm>
            <a:off x="2223294" y="366213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20" name="순서도: 연결자 19">
            <a:extLst>
              <a:ext uri="{FF2B5EF4-FFF2-40B4-BE49-F238E27FC236}">
                <a16:creationId xmlns:a16="http://schemas.microsoft.com/office/drawing/2014/main" id="{CF24D74D-702A-420B-8F6E-F25495AB2201}"/>
              </a:ext>
            </a:extLst>
          </p:cNvPr>
          <p:cNvSpPr/>
          <p:nvPr/>
        </p:nvSpPr>
        <p:spPr bwMode="auto">
          <a:xfrm>
            <a:off x="4972897" y="519986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16" name="직사각형 15">
            <a:extLst>
              <a:ext uri="{FF2B5EF4-FFF2-40B4-BE49-F238E27FC236}">
                <a16:creationId xmlns:a16="http://schemas.microsoft.com/office/drawing/2014/main" id="{970E07F8-15ED-4BE6-AD56-B14F300F9E42}"/>
              </a:ext>
            </a:extLst>
          </p:cNvPr>
          <p:cNvSpPr/>
          <p:nvPr/>
        </p:nvSpPr>
        <p:spPr>
          <a:xfrm>
            <a:off x="2295294" y="2238540"/>
            <a:ext cx="2345447" cy="1440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3" name="순서도: 연결자 22">
            <a:extLst>
              <a:ext uri="{FF2B5EF4-FFF2-40B4-BE49-F238E27FC236}">
                <a16:creationId xmlns:a16="http://schemas.microsoft.com/office/drawing/2014/main" id="{BB20C7B7-9243-4AC9-ACF2-85A0BC4D71B3}"/>
              </a:ext>
            </a:extLst>
          </p:cNvPr>
          <p:cNvSpPr/>
          <p:nvPr/>
        </p:nvSpPr>
        <p:spPr bwMode="auto">
          <a:xfrm>
            <a:off x="2223294" y="216206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Tree>
    <p:extLst>
      <p:ext uri="{BB962C8B-B14F-4D97-AF65-F5344CB8AC3E}">
        <p14:creationId xmlns:p14="http://schemas.microsoft.com/office/powerpoint/2010/main" val="7783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ASP-APP Spread (2/2)</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cs typeface="Arial" panose="020B0604020202020204" pitchFamily="34" charset="0"/>
              </a:rPr>
              <a:t>대상 사업부의 제품 판매단가와 원재료 매입단가에 대한 가격결정권은 단일 매출처인 삼성</a:t>
            </a:r>
            <a:r>
              <a:rPr lang="en-US" altLang="ko-KR" sz="1000" b="1" dirty="0">
                <a:solidFill>
                  <a:srgbClr val="002997"/>
                </a:solidFill>
                <a:latin typeface="Arial" panose="020B0604020202020204" pitchFamily="34" charset="0"/>
                <a:cs typeface="Arial" panose="020B0604020202020204" pitchFamily="34" charset="0"/>
              </a:rPr>
              <a:t>SDI </a:t>
            </a:r>
            <a:r>
              <a:rPr lang="ko-KR" altLang="en-US" sz="1000" b="1" dirty="0">
                <a:solidFill>
                  <a:srgbClr val="002997"/>
                </a:solidFill>
                <a:latin typeface="Arial" panose="020B0604020202020204" pitchFamily="34" charset="0"/>
                <a:cs typeface="Arial" panose="020B0604020202020204" pitchFamily="34" charset="0"/>
              </a:rPr>
              <a:t>측에 있으므로</a:t>
            </a:r>
            <a:r>
              <a:rPr lang="en-US" altLang="ko-KR" sz="1000" b="1" dirty="0">
                <a:solidFill>
                  <a:srgbClr val="002997"/>
                </a:solidFill>
                <a:latin typeface="Arial" panose="020B0604020202020204" pitchFamily="34" charset="0"/>
                <a:cs typeface="Arial" panose="020B0604020202020204" pitchFamily="34" charset="0"/>
              </a:rPr>
              <a:t>, </a:t>
            </a:r>
            <a:r>
              <a:rPr lang="ko-KR" altLang="en-US" sz="1000" b="1" dirty="0">
                <a:solidFill>
                  <a:srgbClr val="002997"/>
                </a:solidFill>
                <a:latin typeface="Arial" panose="020B0604020202020204" pitchFamily="34" charset="0"/>
                <a:cs typeface="Arial" panose="020B0604020202020204" pitchFamily="34" charset="0"/>
              </a:rPr>
              <a:t>기본적인 </a:t>
            </a:r>
            <a:r>
              <a:rPr lang="en-US" altLang="ko-KR" sz="1000" b="1" dirty="0">
                <a:solidFill>
                  <a:srgbClr val="002997"/>
                </a:solidFill>
                <a:latin typeface="Arial" panose="020B0604020202020204" pitchFamily="34" charset="0"/>
                <a:cs typeface="Arial" panose="020B0604020202020204" pitchFamily="34" charset="0"/>
              </a:rPr>
              <a:t>ASP/APP</a:t>
            </a:r>
            <a:r>
              <a:rPr lang="ko-KR" altLang="en-US" sz="1000" b="1" dirty="0">
                <a:solidFill>
                  <a:srgbClr val="002997"/>
                </a:solidFill>
                <a:latin typeface="Arial" panose="020B0604020202020204" pitchFamily="34" charset="0"/>
                <a:cs typeface="Arial" panose="020B0604020202020204" pitchFamily="34" charset="0"/>
              </a:rPr>
              <a:t>의 추세가 유사하고 </a:t>
            </a:r>
            <a:r>
              <a:rPr lang="en-US" altLang="ko-KR" sz="1000" b="1" dirty="0">
                <a:solidFill>
                  <a:srgbClr val="002997"/>
                </a:solidFill>
                <a:latin typeface="Arial" panose="020B0604020202020204" pitchFamily="34" charset="0"/>
                <a:cs typeface="Arial" panose="020B0604020202020204" pitchFamily="34" charset="0"/>
              </a:rPr>
              <a:t>ASP-APP Spread</a:t>
            </a:r>
            <a:r>
              <a:rPr lang="ko-KR" altLang="en-US" sz="1000" b="1" dirty="0">
                <a:solidFill>
                  <a:srgbClr val="002997"/>
                </a:solidFill>
                <a:latin typeface="Arial" panose="020B0604020202020204" pitchFamily="34" charset="0"/>
                <a:cs typeface="Arial" panose="020B0604020202020204" pitchFamily="34" charset="0"/>
              </a:rPr>
              <a:t>의 변동 범위가 유의적이지 않은 것으로 파악됨</a:t>
            </a:r>
            <a:r>
              <a:rPr lang="en-US" altLang="ko-KR" sz="1000" b="1" dirty="0">
                <a:solidFill>
                  <a:srgbClr val="002997"/>
                </a:solidFill>
                <a:latin typeface="Arial" panose="020B0604020202020204" pitchFamily="34" charset="0"/>
                <a:cs typeface="Arial" panose="020B0604020202020204" pitchFamily="34" charset="0"/>
              </a:rPr>
              <a:t>. ASP-APP Spread</a:t>
            </a:r>
            <a:r>
              <a:rPr lang="ko-KR" altLang="en-US" sz="1000" b="1" dirty="0">
                <a:solidFill>
                  <a:srgbClr val="002997"/>
                </a:solidFill>
                <a:latin typeface="Arial" panose="020B0604020202020204" pitchFamily="34" charset="0"/>
                <a:cs typeface="Arial" panose="020B0604020202020204" pitchFamily="34" charset="0"/>
              </a:rPr>
              <a:t>는 개당 </a:t>
            </a:r>
            <a:r>
              <a:rPr lang="en-US" altLang="ko-KR" sz="1000" b="1" dirty="0">
                <a:solidFill>
                  <a:srgbClr val="002997"/>
                </a:solidFill>
                <a:latin typeface="Arial" panose="020B0604020202020204" pitchFamily="34" charset="0"/>
                <a:cs typeface="Arial" panose="020B0604020202020204" pitchFamily="34" charset="0"/>
              </a:rPr>
              <a:t>795~953</a:t>
            </a:r>
            <a:r>
              <a:rPr lang="ko-KR" altLang="en-US" sz="1000" b="1" dirty="0">
                <a:solidFill>
                  <a:srgbClr val="002997"/>
                </a:solidFill>
                <a:latin typeface="Arial" panose="020B0604020202020204" pitchFamily="34" charset="0"/>
                <a:cs typeface="Arial" panose="020B0604020202020204" pitchFamily="34" charset="0"/>
              </a:rPr>
              <a:t>원 범위에서 변동하였으며</a:t>
            </a:r>
            <a:r>
              <a:rPr lang="en-US" altLang="ko-KR" sz="1000" b="1" dirty="0">
                <a:solidFill>
                  <a:srgbClr val="002997"/>
                </a:solidFill>
                <a:latin typeface="Arial" panose="020B0604020202020204" pitchFamily="34" charset="0"/>
                <a:cs typeface="Arial" panose="020B0604020202020204" pitchFamily="34" charset="0"/>
              </a:rPr>
              <a:t>, 2020</a:t>
            </a:r>
            <a:r>
              <a:rPr lang="ko-KR" altLang="en-US" sz="1000" b="1" dirty="0">
                <a:solidFill>
                  <a:srgbClr val="002997"/>
                </a:solidFill>
                <a:latin typeface="Arial" panose="020B0604020202020204" pitchFamily="34" charset="0"/>
                <a:cs typeface="Arial" panose="020B0604020202020204" pitchFamily="34" charset="0"/>
              </a:rPr>
              <a:t>년 이후 </a:t>
            </a:r>
            <a:r>
              <a:rPr lang="en-US" altLang="ko-KR" sz="1000" b="1" dirty="0">
                <a:solidFill>
                  <a:srgbClr val="002997"/>
                </a:solidFill>
                <a:latin typeface="Arial" panose="020B0604020202020204" pitchFamily="34" charset="0"/>
                <a:cs typeface="Arial" panose="020B0604020202020204" pitchFamily="34" charset="0"/>
              </a:rPr>
              <a:t>Spread%</a:t>
            </a:r>
            <a:r>
              <a:rPr lang="ko-KR" altLang="en-US" sz="1000" b="1" dirty="0">
                <a:solidFill>
                  <a:srgbClr val="002997"/>
                </a:solidFill>
                <a:latin typeface="Arial" panose="020B0604020202020204" pitchFamily="34" charset="0"/>
                <a:cs typeface="Arial" panose="020B0604020202020204" pitchFamily="34" charset="0"/>
              </a:rPr>
              <a:t>가 상대적으로 높은 </a:t>
            </a:r>
            <a:r>
              <a:rPr lang="en-US" altLang="ko-KR" sz="1000" b="1" dirty="0">
                <a:solidFill>
                  <a:srgbClr val="002997"/>
                </a:solidFill>
                <a:latin typeface="Arial" panose="020B0604020202020204" pitchFamily="34" charset="0"/>
                <a:cs typeface="Arial" panose="020B0604020202020204" pitchFamily="34" charset="0"/>
              </a:rPr>
              <a:t>112Ah </a:t>
            </a:r>
            <a:r>
              <a:rPr lang="ko-KR" altLang="en-US" sz="1000" b="1" dirty="0">
                <a:solidFill>
                  <a:srgbClr val="002997"/>
                </a:solidFill>
                <a:latin typeface="Arial" panose="020B0604020202020204" pitchFamily="34" charset="0"/>
                <a:cs typeface="Arial" panose="020B0604020202020204" pitchFamily="34" charset="0"/>
              </a:rPr>
              <a:t>제품의 매출 비중이 증가함에 따라 </a:t>
            </a:r>
            <a:r>
              <a:rPr lang="en-US" altLang="ko-KR" sz="1000" b="1" dirty="0">
                <a:solidFill>
                  <a:srgbClr val="002997"/>
                </a:solidFill>
                <a:latin typeface="Arial" panose="020B0604020202020204" pitchFamily="34" charset="0"/>
                <a:cs typeface="Arial" panose="020B0604020202020204" pitchFamily="34" charset="0"/>
              </a:rPr>
              <a:t>Spread%</a:t>
            </a:r>
            <a:r>
              <a:rPr lang="ko-KR" altLang="en-US" sz="1000" b="1" dirty="0">
                <a:solidFill>
                  <a:srgbClr val="002997"/>
                </a:solidFill>
                <a:latin typeface="Arial" panose="020B0604020202020204" pitchFamily="34" charset="0"/>
                <a:cs typeface="Arial" panose="020B0604020202020204" pitchFamily="34" charset="0"/>
              </a:rPr>
              <a:t>가 점차 개선되는 추세임</a:t>
            </a:r>
            <a:endParaRPr lang="en-US" altLang="ko-KR" sz="1000" b="1" dirty="0">
              <a:solidFill>
                <a:srgbClr val="002997"/>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9DBED92-4EB4-4C57-BF88-DEAA32654263}"/>
              </a:ext>
            </a:extLst>
          </p:cNvPr>
          <p:cNvSpPr txBox="1"/>
          <p:nvPr/>
        </p:nvSpPr>
        <p:spPr>
          <a:xfrm>
            <a:off x="521159" y="1601137"/>
            <a:ext cx="4431841" cy="138499"/>
          </a:xfrm>
          <a:prstGeom prst="rect">
            <a:avLst/>
          </a:prstGeom>
          <a:noFill/>
        </p:spPr>
        <p:txBody>
          <a:bodyPr wrap="square" lIns="0" tIns="0" rIns="0" bIns="0">
            <a:spAutoFit/>
          </a:bodyPr>
          <a:lstStyle/>
          <a:p>
            <a:pPr marL="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&lt;ASP-APP Spread by Product&gt;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graphicFrame>
        <p:nvGraphicFramePr>
          <p:cNvPr id="15" name="차트 14">
            <a:extLst>
              <a:ext uri="{FF2B5EF4-FFF2-40B4-BE49-F238E27FC236}">
                <a16:creationId xmlns:a16="http://schemas.microsoft.com/office/drawing/2014/main" id="{2F2CA35A-BE7B-46FB-BBFD-A4DE5583F19D}"/>
              </a:ext>
            </a:extLst>
          </p:cNvPr>
          <p:cNvGraphicFramePr>
            <a:graphicFrameLocks/>
          </p:cNvGraphicFramePr>
          <p:nvPr/>
        </p:nvGraphicFramePr>
        <p:xfrm>
          <a:off x="399665" y="1897354"/>
          <a:ext cx="4526008" cy="181423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차트 15">
            <a:extLst>
              <a:ext uri="{FF2B5EF4-FFF2-40B4-BE49-F238E27FC236}">
                <a16:creationId xmlns:a16="http://schemas.microsoft.com/office/drawing/2014/main" id="{B81C4F74-5255-4F14-A882-0DA7FA9496DA}"/>
              </a:ext>
            </a:extLst>
          </p:cNvPr>
          <p:cNvGraphicFramePr>
            <a:graphicFrameLocks/>
          </p:cNvGraphicFramePr>
          <p:nvPr/>
        </p:nvGraphicFramePr>
        <p:xfrm>
          <a:off x="5047167" y="1897355"/>
          <a:ext cx="4723280" cy="177358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차트 16">
            <a:extLst>
              <a:ext uri="{FF2B5EF4-FFF2-40B4-BE49-F238E27FC236}">
                <a16:creationId xmlns:a16="http://schemas.microsoft.com/office/drawing/2014/main" id="{105B083F-C9A6-4A1D-B836-414050651944}"/>
              </a:ext>
            </a:extLst>
          </p:cNvPr>
          <p:cNvGraphicFramePr>
            <a:graphicFrameLocks/>
          </p:cNvGraphicFramePr>
          <p:nvPr/>
        </p:nvGraphicFramePr>
        <p:xfrm>
          <a:off x="426992" y="4146304"/>
          <a:ext cx="4526008" cy="1814233"/>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Box 17">
            <a:extLst>
              <a:ext uri="{FF2B5EF4-FFF2-40B4-BE49-F238E27FC236}">
                <a16:creationId xmlns:a16="http://schemas.microsoft.com/office/drawing/2014/main" id="{46753941-D01E-4C94-8AC3-4C14D1042BA5}"/>
              </a:ext>
            </a:extLst>
          </p:cNvPr>
          <p:cNvSpPr txBox="1"/>
          <p:nvPr/>
        </p:nvSpPr>
        <p:spPr>
          <a:xfrm>
            <a:off x="5378626" y="3853409"/>
            <a:ext cx="4229831" cy="2113937"/>
          </a:xfrm>
          <a:prstGeom prst="rect">
            <a:avLst/>
          </a:prstGeom>
          <a:noFill/>
          <a:ln>
            <a:solidFill>
              <a:srgbClr val="00338D"/>
            </a:solid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b="1" u="sng" dirty="0">
                <a:solidFill>
                  <a:srgbClr val="000000"/>
                </a:solidFill>
                <a:latin typeface="Arial" panose="020B0604020202020204" pitchFamily="34" charset="0"/>
                <a:cs typeface="Arial" panose="020B0604020202020204" pitchFamily="34" charset="0"/>
              </a:rPr>
              <a:t>각 세부 제품별 </a:t>
            </a:r>
            <a:r>
              <a:rPr lang="en-US" altLang="ko-KR" sz="900" b="1" u="sng" dirty="0">
                <a:solidFill>
                  <a:srgbClr val="000000"/>
                </a:solidFill>
                <a:latin typeface="Arial" panose="020B0604020202020204" pitchFamily="34" charset="0"/>
                <a:cs typeface="Arial" panose="020B0604020202020204" pitchFamily="34" charset="0"/>
              </a:rPr>
              <a:t>Spread</a:t>
            </a:r>
            <a:r>
              <a:rPr lang="en-US" altLang="ko-KR" sz="900" b="1" u="sng" baseline="30000" dirty="0">
                <a:solidFill>
                  <a:srgbClr val="000000"/>
                </a:solidFill>
                <a:latin typeface="Arial" panose="020B0604020202020204" pitchFamily="34" charset="0"/>
                <a:cs typeface="Arial" panose="020B0604020202020204" pitchFamily="34" charset="0"/>
              </a:rPr>
              <a:t>1</a:t>
            </a: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대상기간 동안 </a:t>
            </a:r>
            <a:r>
              <a:rPr lang="en-US" altLang="ko-KR" sz="900" dirty="0">
                <a:solidFill>
                  <a:srgbClr val="000000"/>
                </a:solidFill>
                <a:latin typeface="Arial" panose="020B0604020202020204" pitchFamily="34" charset="0"/>
                <a:cs typeface="Arial" panose="020B0604020202020204" pitchFamily="34" charset="0"/>
              </a:rPr>
              <a:t>94Ah</a:t>
            </a:r>
            <a:r>
              <a:rPr lang="ko-KR" altLang="en-US" sz="900" dirty="0">
                <a:solidFill>
                  <a:srgbClr val="000000"/>
                </a:solidFill>
                <a:latin typeface="Arial" panose="020B0604020202020204" pitchFamily="34" charset="0"/>
                <a:cs typeface="Arial" panose="020B0604020202020204" pitchFamily="34" charset="0"/>
              </a:rPr>
              <a:t> 제품은 </a:t>
            </a:r>
            <a:r>
              <a:rPr lang="en-US" altLang="ko-KR" sz="900" dirty="0">
                <a:solidFill>
                  <a:srgbClr val="000000"/>
                </a:solidFill>
                <a:latin typeface="Arial" panose="020B0604020202020204" pitchFamily="34" charset="0"/>
                <a:cs typeface="Arial" panose="020B0604020202020204" pitchFamily="34" charset="0"/>
              </a:rPr>
              <a:t>Spread/Spread%</a:t>
            </a:r>
            <a:r>
              <a:rPr lang="ko-KR" altLang="en-US" sz="900" dirty="0">
                <a:solidFill>
                  <a:srgbClr val="000000"/>
                </a:solidFill>
                <a:latin typeface="Arial" panose="020B0604020202020204" pitchFamily="34" charset="0"/>
                <a:cs typeface="Arial" panose="020B0604020202020204" pitchFamily="34" charset="0"/>
              </a:rPr>
              <a:t>가 일정하게 유지되고 있으나 타 제품의 경우 소폭 변동이 존재함</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28Ah(</a:t>
            </a:r>
            <a:r>
              <a:rPr lang="en-US" altLang="ko-KR" sz="900" dirty="0" err="1">
                <a:solidFill>
                  <a:srgbClr val="000000"/>
                </a:solidFill>
                <a:latin typeface="Arial" panose="020B0604020202020204" pitchFamily="34" charset="0"/>
                <a:cs typeface="Arial" panose="020B0604020202020204" pitchFamily="34" charset="0"/>
              </a:rPr>
              <a:t>xEV</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제품은 </a:t>
            </a:r>
            <a:r>
              <a:rPr lang="en-US" altLang="ko-KR" sz="900" dirty="0">
                <a:solidFill>
                  <a:srgbClr val="000000"/>
                </a:solidFill>
                <a:latin typeface="Arial" panose="020B0604020202020204" pitchFamily="34" charset="0"/>
                <a:cs typeface="Arial" panose="020B0604020202020204" pitchFamily="34" charset="0"/>
              </a:rPr>
              <a:t>2020~2021</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가 축소되었는데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이는</a:t>
            </a:r>
            <a:r>
              <a:rPr lang="en-US" altLang="ko-KR" sz="900" dirty="0">
                <a:solidFill>
                  <a:srgbClr val="000000"/>
                </a:solidFill>
                <a:latin typeface="Arial" panose="020B0604020202020204" pitchFamily="34" charset="0"/>
                <a:cs typeface="Arial" panose="020B0604020202020204" pitchFamily="34" charset="0"/>
              </a:rPr>
              <a:t> 2021</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ASP</a:t>
            </a:r>
            <a:r>
              <a:rPr lang="ko-KR" altLang="en-US" sz="900" dirty="0">
                <a:solidFill>
                  <a:srgbClr val="000000"/>
                </a:solidFill>
                <a:latin typeface="Arial" panose="020B0604020202020204" pitchFamily="34" charset="0"/>
                <a:cs typeface="Arial" panose="020B0604020202020204" pitchFamily="34" charset="0"/>
              </a:rPr>
              <a:t> 상승 대비 </a:t>
            </a:r>
            <a:r>
              <a:rPr lang="en-US" altLang="ko-KR" sz="900" dirty="0">
                <a:solidFill>
                  <a:srgbClr val="000000"/>
                </a:solidFill>
                <a:latin typeface="Arial" panose="020B0604020202020204" pitchFamily="34" charset="0"/>
                <a:cs typeface="Arial" panose="020B0604020202020204" pitchFamily="34" charset="0"/>
              </a:rPr>
              <a:t>APP</a:t>
            </a:r>
            <a:r>
              <a:rPr lang="ko-KR" altLang="en-US" sz="900" dirty="0">
                <a:solidFill>
                  <a:srgbClr val="000000"/>
                </a:solidFill>
                <a:latin typeface="Arial" panose="020B0604020202020204" pitchFamily="34" charset="0"/>
                <a:cs typeface="Arial" panose="020B0604020202020204" pitchFamily="34" charset="0"/>
              </a:rPr>
              <a:t>가 상대적으로 더 높은 수준만큼 상승한 데 기인함</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타 제품 대비 상대적으로 높은 </a:t>
            </a:r>
            <a:r>
              <a:rPr lang="en-US" altLang="ko-KR" sz="900" dirty="0">
                <a:solidFill>
                  <a:srgbClr val="000000"/>
                </a:solidFill>
                <a:latin typeface="Arial" panose="020B0604020202020204" pitchFamily="34" charset="0"/>
                <a:cs typeface="Arial" panose="020B0604020202020204" pitchFamily="34" charset="0"/>
              </a:rPr>
              <a:t>ASP </a:t>
            </a:r>
            <a:r>
              <a:rPr lang="ko-KR" altLang="en-US" sz="900" dirty="0">
                <a:solidFill>
                  <a:srgbClr val="000000"/>
                </a:solidFill>
                <a:latin typeface="Arial" panose="020B0604020202020204" pitchFamily="34" charset="0"/>
                <a:cs typeface="Arial" panose="020B0604020202020204" pitchFamily="34" charset="0"/>
              </a:rPr>
              <a:t>대비 충분한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를 확보하지 못해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는 낮게 산출됨</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94Ah</a:t>
            </a:r>
            <a:r>
              <a:rPr lang="ko-KR" altLang="en-US" sz="900" dirty="0">
                <a:solidFill>
                  <a:srgbClr val="000000"/>
                </a:solidFill>
                <a:latin typeface="Arial" panose="020B0604020202020204" pitchFamily="34" charset="0"/>
                <a:cs typeface="Arial" panose="020B0604020202020204" pitchFamily="34" charset="0"/>
              </a:rPr>
              <a:t> 제품의 경우 판가 및 재료비가 </a:t>
            </a:r>
            <a:r>
              <a:rPr lang="en-US" altLang="ko-KR" sz="900" dirty="0">
                <a:solidFill>
                  <a:srgbClr val="000000"/>
                </a:solidFill>
                <a:latin typeface="Arial" panose="020B0604020202020204" pitchFamily="34" charset="0"/>
                <a:cs typeface="Arial" panose="020B0604020202020204" pitchFamily="34" charset="0"/>
              </a:rPr>
              <a:t>2019~2021</a:t>
            </a:r>
            <a:r>
              <a:rPr lang="ko-KR" altLang="en-US" sz="900" dirty="0">
                <a:solidFill>
                  <a:srgbClr val="000000"/>
                </a:solidFill>
                <a:latin typeface="Arial" panose="020B0604020202020204" pitchFamily="34" charset="0"/>
                <a:cs typeface="Arial" panose="020B0604020202020204" pitchFamily="34" charset="0"/>
              </a:rPr>
              <a:t>년간 일정한 수준으로 유지되었으며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이에 따라 </a:t>
            </a:r>
            <a:r>
              <a:rPr lang="en-US" altLang="ko-KR" sz="900" dirty="0">
                <a:solidFill>
                  <a:srgbClr val="000000"/>
                </a:solidFill>
                <a:latin typeface="Arial" panose="020B0604020202020204" pitchFamily="34" charset="0"/>
                <a:cs typeface="Arial" panose="020B0604020202020204" pitchFamily="34" charset="0"/>
              </a:rPr>
              <a:t>Spread% </a:t>
            </a:r>
            <a:r>
              <a:rPr lang="ko-KR" altLang="en-US" sz="900" dirty="0">
                <a:solidFill>
                  <a:srgbClr val="000000"/>
                </a:solidFill>
                <a:latin typeface="Arial" panose="020B0604020202020204" pitchFamily="34" charset="0"/>
                <a:cs typeface="Arial" panose="020B0604020202020204" pitchFamily="34" charset="0"/>
              </a:rPr>
              <a:t>또한 </a:t>
            </a:r>
            <a:r>
              <a:rPr lang="en-US" altLang="ko-KR" sz="900" dirty="0">
                <a:solidFill>
                  <a:srgbClr val="000000"/>
                </a:solidFill>
                <a:latin typeface="Arial" panose="020B0604020202020204" pitchFamily="34" charset="0"/>
                <a:cs typeface="Arial" panose="020B0604020202020204" pitchFamily="34" charset="0"/>
              </a:rPr>
              <a:t>25.3%~25.5% </a:t>
            </a:r>
            <a:r>
              <a:rPr lang="ko-KR" altLang="en-US" sz="900" dirty="0">
                <a:solidFill>
                  <a:srgbClr val="000000"/>
                </a:solidFill>
                <a:latin typeface="Arial" panose="020B0604020202020204" pitchFamily="34" charset="0"/>
                <a:cs typeface="Arial" panose="020B0604020202020204" pitchFamily="34" charset="0"/>
              </a:rPr>
              <a:t>수준에서 지속적으로 유지되고 있음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112Ah </a:t>
            </a:r>
            <a:r>
              <a:rPr lang="ko-KR" altLang="en-US" sz="900" dirty="0">
                <a:solidFill>
                  <a:srgbClr val="000000"/>
                </a:solidFill>
                <a:latin typeface="Arial" panose="020B0604020202020204" pitchFamily="34" charset="0"/>
                <a:cs typeface="Arial" panose="020B0604020202020204" pitchFamily="34" charset="0"/>
              </a:rPr>
              <a:t>제품의 경우 타 제품 대비 상대적으로 낮은 </a:t>
            </a:r>
            <a:r>
              <a:rPr lang="en-US" altLang="ko-KR" sz="900" dirty="0">
                <a:solidFill>
                  <a:srgbClr val="000000"/>
                </a:solidFill>
                <a:latin typeface="Arial" panose="020B0604020202020204" pitchFamily="34" charset="0"/>
                <a:cs typeface="Arial" panose="020B0604020202020204" pitchFamily="34" charset="0"/>
              </a:rPr>
              <a:t>ASP</a:t>
            </a:r>
            <a:r>
              <a:rPr lang="ko-KR" altLang="en-US" sz="900" dirty="0">
                <a:solidFill>
                  <a:srgbClr val="000000"/>
                </a:solidFill>
                <a:latin typeface="Arial" panose="020B0604020202020204" pitchFamily="34" charset="0"/>
                <a:cs typeface="Arial" panose="020B0604020202020204" pitchFamily="34" charset="0"/>
              </a:rPr>
              <a:t>임에도 불구하고 상대적으로 높은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를 확보하여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는 높게 산출됨</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p:txBody>
      </p:sp>
      <p:sp>
        <p:nvSpPr>
          <p:cNvPr id="20" name="직사각형 119">
            <a:extLst>
              <a:ext uri="{FF2B5EF4-FFF2-40B4-BE49-F238E27FC236}">
                <a16:creationId xmlns:a16="http://schemas.microsoft.com/office/drawing/2014/main" id="{54AB3324-749D-436C-9A52-ED1BB9ACE33B}"/>
              </a:ext>
            </a:extLst>
          </p:cNvPr>
          <p:cNvSpPr/>
          <p:nvPr/>
        </p:nvSpPr>
        <p:spPr bwMode="auto">
          <a:xfrm>
            <a:off x="5378626" y="5975735"/>
            <a:ext cx="4460400" cy="246221"/>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회사제시자료</a:t>
            </a:r>
            <a:endParaRPr lang="en-US" altLang="ko-KR" sz="800" dirty="0">
              <a:solidFill>
                <a:prstClr val="black"/>
              </a:solidFill>
              <a:latin typeface="Arial" panose="020B0604020202020204" pitchFamily="34" charset="0"/>
              <a:ea typeface="+mj-ea"/>
              <a:cs typeface="Arial" panose="020B0604020202020204" pitchFamily="34" charset="0"/>
            </a:endParaRPr>
          </a:p>
          <a:p>
            <a:pP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Note 1: </a:t>
            </a:r>
            <a:r>
              <a:rPr lang="ko-KR" altLang="en-US" sz="800" dirty="0">
                <a:solidFill>
                  <a:prstClr val="black"/>
                </a:solidFill>
                <a:latin typeface="Arial" panose="020B0604020202020204" pitchFamily="34" charset="0"/>
                <a:ea typeface="+mj-ea"/>
                <a:cs typeface="Arial" panose="020B0604020202020204" pitchFamily="34" charset="0"/>
              </a:rPr>
              <a:t>대상기간 중 </a:t>
            </a:r>
            <a:r>
              <a:rPr lang="en-US" altLang="ko-KR" sz="800" dirty="0">
                <a:solidFill>
                  <a:prstClr val="black"/>
                </a:solidFill>
                <a:latin typeface="Arial" panose="020B0604020202020204" pitchFamily="34" charset="0"/>
                <a:ea typeface="+mj-ea"/>
                <a:cs typeface="Arial" panose="020B0604020202020204" pitchFamily="34" charset="0"/>
              </a:rPr>
              <a:t>2</a:t>
            </a:r>
            <a:r>
              <a:rPr lang="ko-KR" altLang="en-US" sz="800" dirty="0">
                <a:solidFill>
                  <a:prstClr val="black"/>
                </a:solidFill>
                <a:latin typeface="Arial" panose="020B0604020202020204" pitchFamily="34" charset="0"/>
                <a:ea typeface="+mj-ea"/>
                <a:cs typeface="Arial" panose="020B0604020202020204" pitchFamily="34" charset="0"/>
              </a:rPr>
              <a:t>개년도 이상 매출이 발생한 품목에 대해서만 </a:t>
            </a:r>
            <a:r>
              <a:rPr lang="en-US" altLang="ko-KR" sz="800" dirty="0">
                <a:solidFill>
                  <a:prstClr val="black"/>
                </a:solidFill>
                <a:latin typeface="Arial" panose="020B0604020202020204" pitchFamily="34" charset="0"/>
                <a:ea typeface="+mj-ea"/>
                <a:cs typeface="Arial" panose="020B0604020202020204" pitchFamily="34" charset="0"/>
              </a:rPr>
              <a:t>Spread </a:t>
            </a:r>
            <a:r>
              <a:rPr lang="ko-KR" altLang="en-US" sz="800" dirty="0">
                <a:solidFill>
                  <a:prstClr val="black"/>
                </a:solidFill>
                <a:latin typeface="Arial" panose="020B0604020202020204" pitchFamily="34" charset="0"/>
                <a:ea typeface="+mj-ea"/>
                <a:cs typeface="Arial" panose="020B0604020202020204" pitchFamily="34" charset="0"/>
              </a:rPr>
              <a:t>분석을 수행하였음</a:t>
            </a:r>
            <a:endParaRPr lang="en-US" altLang="ko-KR" sz="800" dirty="0">
              <a:solidFill>
                <a:prstClr val="black"/>
              </a:solidFill>
              <a:latin typeface="Arial" panose="020B0604020202020204" pitchFamily="34" charset="0"/>
              <a:ea typeface="+mj-ea"/>
              <a:cs typeface="Arial" panose="020B0604020202020204" pitchFamily="34" charset="0"/>
            </a:endParaRPr>
          </a:p>
        </p:txBody>
      </p:sp>
      <p:sp>
        <p:nvSpPr>
          <p:cNvPr id="26" name="직사각형 119">
            <a:extLst>
              <a:ext uri="{FF2B5EF4-FFF2-40B4-BE49-F238E27FC236}">
                <a16:creationId xmlns:a16="http://schemas.microsoft.com/office/drawing/2014/main" id="{F3A928F5-2976-4193-9753-D1E2C2BD55C5}"/>
              </a:ext>
            </a:extLst>
          </p:cNvPr>
          <p:cNvSpPr/>
          <p:nvPr/>
        </p:nvSpPr>
        <p:spPr bwMode="auto">
          <a:xfrm>
            <a:off x="2155825" y="5891287"/>
            <a:ext cx="1104901" cy="138499"/>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900" dirty="0">
                <a:solidFill>
                  <a:prstClr val="black"/>
                </a:solidFill>
                <a:latin typeface="Arial" panose="020B0604020202020204" pitchFamily="34" charset="0"/>
                <a:ea typeface="+mj-ea"/>
                <a:cs typeface="Arial" panose="020B0604020202020204" pitchFamily="34" charset="0"/>
              </a:rPr>
              <a:t>&lt;112Ah Cap </a:t>
            </a:r>
            <a:r>
              <a:rPr lang="en-US" altLang="ko-KR" sz="900" dirty="0" err="1">
                <a:solidFill>
                  <a:prstClr val="black"/>
                </a:solidFill>
                <a:latin typeface="Arial" panose="020B0604020202020204" pitchFamily="34" charset="0"/>
                <a:ea typeface="+mj-ea"/>
                <a:cs typeface="Arial" panose="020B0604020202020204" pitchFamily="34" charset="0"/>
              </a:rPr>
              <a:t>Ass’y</a:t>
            </a:r>
            <a:r>
              <a:rPr lang="en-US" altLang="ko-KR" sz="900" dirty="0">
                <a:solidFill>
                  <a:prstClr val="black"/>
                </a:solidFill>
                <a:latin typeface="Arial" panose="020B0604020202020204" pitchFamily="34" charset="0"/>
                <a:ea typeface="+mj-ea"/>
                <a:cs typeface="Arial" panose="020B0604020202020204" pitchFamily="34" charset="0"/>
              </a:rPr>
              <a:t>&gt;</a:t>
            </a:r>
          </a:p>
        </p:txBody>
      </p:sp>
      <p:sp>
        <p:nvSpPr>
          <p:cNvPr id="27" name="직사각형 119">
            <a:extLst>
              <a:ext uri="{FF2B5EF4-FFF2-40B4-BE49-F238E27FC236}">
                <a16:creationId xmlns:a16="http://schemas.microsoft.com/office/drawing/2014/main" id="{272BB993-73BA-4807-A9D2-2EA5C34E7F70}"/>
              </a:ext>
            </a:extLst>
          </p:cNvPr>
          <p:cNvSpPr/>
          <p:nvPr/>
        </p:nvSpPr>
        <p:spPr bwMode="auto">
          <a:xfrm>
            <a:off x="2052639" y="3676963"/>
            <a:ext cx="1208088" cy="138499"/>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900" dirty="0">
                <a:solidFill>
                  <a:prstClr val="black"/>
                </a:solidFill>
                <a:latin typeface="Arial" panose="020B0604020202020204" pitchFamily="34" charset="0"/>
                <a:ea typeface="+mj-ea"/>
                <a:cs typeface="Arial" panose="020B0604020202020204" pitchFamily="34" charset="0"/>
              </a:rPr>
              <a:t>&lt;</a:t>
            </a:r>
            <a:r>
              <a:rPr lang="en-US" altLang="ko-KR" sz="900" dirty="0" err="1">
                <a:solidFill>
                  <a:prstClr val="black"/>
                </a:solidFill>
                <a:latin typeface="Arial" panose="020B0604020202020204" pitchFamily="34" charset="0"/>
                <a:ea typeface="+mj-ea"/>
                <a:cs typeface="Arial" panose="020B0604020202020204" pitchFamily="34" charset="0"/>
              </a:rPr>
              <a:t>xEV</a:t>
            </a:r>
            <a:r>
              <a:rPr lang="en-US" altLang="ko-KR" sz="900" dirty="0">
                <a:solidFill>
                  <a:prstClr val="black"/>
                </a:solidFill>
                <a:latin typeface="Arial" panose="020B0604020202020204" pitchFamily="34" charset="0"/>
                <a:ea typeface="+mj-ea"/>
                <a:cs typeface="Arial" panose="020B0604020202020204" pitchFamily="34" charset="0"/>
              </a:rPr>
              <a:t>(28Ah Cap </a:t>
            </a:r>
            <a:r>
              <a:rPr lang="en-US" altLang="ko-KR" sz="900" dirty="0" err="1">
                <a:solidFill>
                  <a:prstClr val="black"/>
                </a:solidFill>
                <a:latin typeface="Arial" panose="020B0604020202020204" pitchFamily="34" charset="0"/>
                <a:ea typeface="+mj-ea"/>
                <a:cs typeface="Arial" panose="020B0604020202020204" pitchFamily="34" charset="0"/>
              </a:rPr>
              <a:t>Ass’y</a:t>
            </a:r>
            <a:r>
              <a:rPr lang="en-US" altLang="ko-KR" sz="900" dirty="0">
                <a:solidFill>
                  <a:prstClr val="black"/>
                </a:solidFill>
                <a:latin typeface="Arial" panose="020B0604020202020204" pitchFamily="34" charset="0"/>
                <a:ea typeface="+mj-ea"/>
                <a:cs typeface="Arial" panose="020B0604020202020204" pitchFamily="34" charset="0"/>
              </a:rPr>
              <a:t>&gt;</a:t>
            </a:r>
          </a:p>
        </p:txBody>
      </p:sp>
      <p:sp>
        <p:nvSpPr>
          <p:cNvPr id="30" name="직사각형 119">
            <a:extLst>
              <a:ext uri="{FF2B5EF4-FFF2-40B4-BE49-F238E27FC236}">
                <a16:creationId xmlns:a16="http://schemas.microsoft.com/office/drawing/2014/main" id="{D49DA661-52F7-4D7C-89D1-161B9CDA43E1}"/>
              </a:ext>
            </a:extLst>
          </p:cNvPr>
          <p:cNvSpPr/>
          <p:nvPr/>
        </p:nvSpPr>
        <p:spPr bwMode="auto">
          <a:xfrm>
            <a:off x="7128182" y="3676963"/>
            <a:ext cx="961287" cy="138499"/>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900" dirty="0">
                <a:solidFill>
                  <a:prstClr val="black"/>
                </a:solidFill>
                <a:latin typeface="Arial" panose="020B0604020202020204" pitchFamily="34" charset="0"/>
                <a:ea typeface="+mj-ea"/>
                <a:cs typeface="Arial" panose="020B0604020202020204" pitchFamily="34" charset="0"/>
              </a:rPr>
              <a:t>&lt;94Ah Cap </a:t>
            </a:r>
            <a:r>
              <a:rPr lang="en-US" altLang="ko-KR" sz="900" dirty="0" err="1">
                <a:solidFill>
                  <a:prstClr val="black"/>
                </a:solidFill>
                <a:latin typeface="Arial" panose="020B0604020202020204" pitchFamily="34" charset="0"/>
                <a:ea typeface="+mj-ea"/>
                <a:cs typeface="Arial" panose="020B0604020202020204" pitchFamily="34" charset="0"/>
              </a:rPr>
              <a:t>Ass’y</a:t>
            </a:r>
            <a:r>
              <a:rPr lang="en-US" altLang="ko-KR" sz="900" dirty="0">
                <a:solidFill>
                  <a:prstClr val="black"/>
                </a:solidFill>
                <a:latin typeface="Arial" panose="020B0604020202020204" pitchFamily="34" charset="0"/>
                <a:ea typeface="+mj-ea"/>
                <a:cs typeface="Arial" panose="020B0604020202020204" pitchFamily="34" charset="0"/>
              </a:rPr>
              <a:t>&gt;</a:t>
            </a:r>
          </a:p>
        </p:txBody>
      </p:sp>
    </p:spTree>
    <p:extLst>
      <p:ext uri="{BB962C8B-B14F-4D97-AF65-F5344CB8AC3E}">
        <p14:creationId xmlns:p14="http://schemas.microsoft.com/office/powerpoint/2010/main" val="2145816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Cost Structure (1/2)</a:t>
            </a:r>
          </a:p>
        </p:txBody>
      </p:sp>
      <p:sp>
        <p:nvSpPr>
          <p:cNvPr id="7" name="제목 2">
            <a:extLst>
              <a:ext uri="{FF2B5EF4-FFF2-40B4-BE49-F238E27FC236}">
                <a16:creationId xmlns:a16="http://schemas.microsoft.com/office/drawing/2014/main" id="{6195F28B-5BC0-49A1-A2F8-156EA142159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2" name="TextBox 11">
            <a:extLst>
              <a:ext uri="{FF2B5EF4-FFF2-40B4-BE49-F238E27FC236}">
                <a16:creationId xmlns:a16="http://schemas.microsoft.com/office/drawing/2014/main" id="{58EA298C-983A-41A0-82E3-DE9D01435F27}"/>
              </a:ext>
            </a:extLst>
          </p:cNvPr>
          <p:cNvSpPr txBox="1"/>
          <p:nvPr/>
        </p:nvSpPr>
        <p:spPr>
          <a:xfrm>
            <a:off x="6960869" y="1530577"/>
            <a:ext cx="2741803" cy="4947223"/>
          </a:xfrm>
          <a:prstGeom prst="rect">
            <a:avLst/>
          </a:prstGeom>
          <a:noFill/>
          <a:ln>
            <a:noFill/>
          </a:ln>
        </p:spPr>
        <p:txBody>
          <a:bodyPr wrap="square" lIns="36000" tIns="0" rIns="36000" bIns="0" rtlCol="0">
            <a:noAutofit/>
          </a:bodyPr>
          <a:lstStyle/>
          <a:p>
            <a:pPr marL="171450" marR="0" lvl="0" indent="-171450" algn="l" defTabSz="914400" rtl="0" eaLnBrk="1" fontAlgn="auto" latinLnBrk="0" hangingPunct="1">
              <a:spcBef>
                <a:spcPts val="600"/>
              </a:spcBef>
              <a:spcAft>
                <a:spcPts val="0"/>
              </a:spcAft>
              <a:buClr>
                <a:srgbClr val="00338D"/>
              </a:buClr>
              <a:buSzTx/>
              <a:buFont typeface="Wingdings" panose="05000000000000000000" pitchFamily="2" charset="2"/>
              <a:buChar char="§"/>
              <a:tabLst>
                <a:tab pos="4935538" algn="l"/>
              </a:tabLst>
              <a:defRPr/>
            </a:pPr>
            <a:r>
              <a:rPr lang="en-US" altLang="ko-KR" sz="900" b="1" u="sng" dirty="0">
                <a:solidFill>
                  <a:srgbClr val="000000"/>
                </a:solidFill>
                <a:latin typeface="Arial" panose="020B0604020202020204" pitchFamily="34" charset="0"/>
                <a:cs typeface="Arial" panose="020B0604020202020204" pitchFamily="34" charset="0"/>
              </a:rPr>
              <a:t>Cost Structure</a:t>
            </a:r>
            <a:endParaRPr lang="en-US" altLang="ko-KR" sz="800" b="1" u="sng"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endParaRPr lang="en-US" altLang="ko-KR" sz="800" b="1" u="sng"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en-US" altLang="ko-KR" sz="800" b="1" u="sng" dirty="0">
                <a:solidFill>
                  <a:srgbClr val="000000"/>
                </a:solidFill>
                <a:latin typeface="Arial" panose="020B0604020202020204" pitchFamily="34" charset="0"/>
                <a:cs typeface="Arial" panose="020B0604020202020204" pitchFamily="34" charset="0"/>
              </a:rPr>
              <a:t>COGS</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재료비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전체 비용 중 가장 높은 비율을 차지하고 있으며</a:t>
            </a:r>
            <a:r>
              <a:rPr lang="en-US" altLang="ko-KR" sz="800" dirty="0">
                <a:solidFill>
                  <a:srgbClr val="000000"/>
                </a:solidFill>
                <a:latin typeface="Arial" panose="020B0604020202020204" pitchFamily="34" charset="0"/>
                <a:cs typeface="Arial" panose="020B0604020202020204" pitchFamily="34" charset="0"/>
              </a:rPr>
              <a:t>, 2019</a:t>
            </a:r>
            <a:r>
              <a:rPr lang="ko-KR" altLang="en-US" sz="800" dirty="0">
                <a:solidFill>
                  <a:srgbClr val="000000"/>
                </a:solidFill>
                <a:latin typeface="Arial" panose="020B0604020202020204" pitchFamily="34" charset="0"/>
                <a:cs typeface="Arial" panose="020B0604020202020204" pitchFamily="34" charset="0"/>
              </a:rPr>
              <a:t>년 대비 </a:t>
            </a:r>
            <a:r>
              <a:rPr lang="en-US" altLang="ko-KR" sz="800" dirty="0">
                <a:solidFill>
                  <a:srgbClr val="000000"/>
                </a:solidFill>
                <a:latin typeface="Arial" panose="020B0604020202020204" pitchFamily="34" charset="0"/>
                <a:cs typeface="Arial" panose="020B0604020202020204" pitchFamily="34" charset="0"/>
              </a:rPr>
              <a:t>2022</a:t>
            </a:r>
            <a:r>
              <a:rPr lang="ko-KR" altLang="en-US" sz="800" dirty="0">
                <a:solidFill>
                  <a:srgbClr val="000000"/>
                </a:solidFill>
                <a:latin typeface="Arial" panose="020B0604020202020204" pitchFamily="34" charset="0"/>
                <a:cs typeface="Arial" panose="020B0604020202020204" pitchFamily="34" charset="0"/>
              </a:rPr>
              <a:t>년 </a:t>
            </a:r>
            <a:r>
              <a:rPr lang="en-US" altLang="ko-KR" sz="800" dirty="0">
                <a:solidFill>
                  <a:srgbClr val="000000"/>
                </a:solidFill>
                <a:latin typeface="Arial" panose="020B0604020202020204" pitchFamily="34" charset="0"/>
                <a:cs typeface="Arial" panose="020B0604020202020204" pitchFamily="34" charset="0"/>
              </a:rPr>
              <a:t>6</a:t>
            </a:r>
            <a:r>
              <a:rPr lang="ko-KR" altLang="en-US" sz="800" dirty="0">
                <a:solidFill>
                  <a:srgbClr val="000000"/>
                </a:solidFill>
                <a:latin typeface="Arial" panose="020B0604020202020204" pitchFamily="34" charset="0"/>
                <a:cs typeface="Arial" panose="020B0604020202020204" pitchFamily="34" charset="0"/>
              </a:rPr>
              <a:t>월말 </a:t>
            </a:r>
            <a:r>
              <a:rPr lang="en-US" altLang="ko-KR" sz="800" dirty="0">
                <a:solidFill>
                  <a:srgbClr val="000000"/>
                </a:solidFill>
                <a:latin typeface="Arial" panose="020B0604020202020204" pitchFamily="34" charset="0"/>
                <a:cs typeface="Arial" panose="020B0604020202020204" pitchFamily="34" charset="0"/>
              </a:rPr>
              <a:t>LTM </a:t>
            </a:r>
            <a:r>
              <a:rPr lang="ko-KR" altLang="en-US" sz="800" dirty="0">
                <a:solidFill>
                  <a:srgbClr val="000000"/>
                </a:solidFill>
                <a:latin typeface="Arial" panose="020B0604020202020204" pitchFamily="34" charset="0"/>
                <a:cs typeface="Arial" panose="020B0604020202020204" pitchFamily="34" charset="0"/>
              </a:rPr>
              <a:t>기준 원재료비가 높은 제품</a:t>
            </a:r>
            <a:r>
              <a:rPr lang="en-US" altLang="ko-KR" sz="800" dirty="0">
                <a:solidFill>
                  <a:srgbClr val="000000"/>
                </a:solidFill>
                <a:latin typeface="Arial" panose="020B0604020202020204" pitchFamily="34" charset="0"/>
                <a:cs typeface="Arial" panose="020B0604020202020204" pitchFamily="34" charset="0"/>
              </a:rPr>
              <a:t>(28Ah/94Ah)</a:t>
            </a:r>
            <a:r>
              <a:rPr lang="ko-KR" altLang="en-US" sz="800" dirty="0">
                <a:solidFill>
                  <a:srgbClr val="000000"/>
                </a:solidFill>
                <a:latin typeface="Arial" panose="020B0604020202020204" pitchFamily="34" charset="0"/>
                <a:cs typeface="Arial" panose="020B0604020202020204" pitchFamily="34" charset="0"/>
              </a:rPr>
              <a:t>의 매출비중이 점점 감소함에 따라 매출액 대비 비율 또한 일부 감소하였음</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또한 </a:t>
            </a:r>
            <a:r>
              <a:rPr lang="en-US" altLang="ko-KR" sz="800" dirty="0">
                <a:solidFill>
                  <a:srgbClr val="000000"/>
                </a:solidFill>
                <a:latin typeface="Arial" panose="020B0604020202020204" pitchFamily="34" charset="0"/>
                <a:cs typeface="Arial" panose="020B0604020202020204" pitchFamily="34" charset="0"/>
              </a:rPr>
              <a:t>2019~2020</a:t>
            </a:r>
            <a:r>
              <a:rPr lang="ko-KR" altLang="en-US" sz="800" dirty="0">
                <a:solidFill>
                  <a:srgbClr val="000000"/>
                </a:solidFill>
                <a:latin typeface="Arial" panose="020B0604020202020204" pitchFamily="34" charset="0"/>
                <a:cs typeface="Arial" panose="020B0604020202020204" pitchFamily="34" charset="0"/>
              </a:rPr>
              <a:t>년 초기 대비 불량률 감소 또한 재료비 감소에 기여하였음</a:t>
            </a:r>
            <a:r>
              <a:rPr lang="en-US" altLang="ko-KR" sz="800" dirty="0">
                <a:solidFill>
                  <a:srgbClr val="000000"/>
                </a:solidFill>
                <a:latin typeface="Arial" panose="020B0604020202020204" pitchFamily="34" charset="0"/>
                <a:cs typeface="Arial" panose="020B0604020202020204" pitchFamily="34" charset="0"/>
              </a:rPr>
              <a:t> </a:t>
            </a:r>
            <a:endParaRPr lang="ko-KR" altLang="en-US"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노무비</a:t>
            </a:r>
            <a:r>
              <a:rPr lang="en-US" altLang="ko-KR" sz="800" b="1" u="sng"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직간접제조인원의 인건비 및 </a:t>
            </a:r>
            <a:r>
              <a:rPr lang="ko-KR" altLang="en-US" sz="800" dirty="0" err="1">
                <a:solidFill>
                  <a:srgbClr val="000000"/>
                </a:solidFill>
                <a:latin typeface="Arial" panose="020B0604020202020204" pitchFamily="34" charset="0"/>
                <a:cs typeface="Arial" panose="020B0604020202020204" pitchFamily="34" charset="0"/>
              </a:rPr>
              <a:t>도급비</a:t>
            </a:r>
            <a:r>
              <a:rPr lang="ko-KR" altLang="en-US" sz="800" dirty="0">
                <a:solidFill>
                  <a:srgbClr val="000000"/>
                </a:solidFill>
                <a:latin typeface="Arial" panose="020B0604020202020204" pitchFamily="34" charset="0"/>
                <a:cs typeface="Arial" panose="020B0604020202020204" pitchFamily="34" charset="0"/>
              </a:rPr>
              <a:t> 등이 모두 포함되어 있으며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회사의 생산량이 </a:t>
            </a:r>
            <a:r>
              <a:rPr lang="en-US" altLang="ko-KR" sz="800" dirty="0">
                <a:solidFill>
                  <a:srgbClr val="000000"/>
                </a:solidFill>
                <a:latin typeface="Arial" panose="020B0604020202020204" pitchFamily="34" charset="0"/>
                <a:cs typeface="Arial" panose="020B0604020202020204" pitchFamily="34" charset="0"/>
              </a:rPr>
              <a:t>2020</a:t>
            </a:r>
            <a:r>
              <a:rPr lang="ko-KR" altLang="en-US" sz="800" dirty="0">
                <a:solidFill>
                  <a:srgbClr val="000000"/>
                </a:solidFill>
                <a:latin typeface="Arial" panose="020B0604020202020204" pitchFamily="34" charset="0"/>
                <a:cs typeface="Arial" panose="020B0604020202020204" pitchFamily="34" charset="0"/>
              </a:rPr>
              <a:t>년 중 증가함에 따라 </a:t>
            </a:r>
            <a:r>
              <a:rPr lang="ko-KR" altLang="en-US" sz="800" dirty="0" err="1">
                <a:solidFill>
                  <a:srgbClr val="000000"/>
                </a:solidFill>
                <a:latin typeface="Arial" panose="020B0604020202020204" pitchFamily="34" charset="0"/>
                <a:cs typeface="Arial" panose="020B0604020202020204" pitchFamily="34" charset="0"/>
              </a:rPr>
              <a:t>도급비</a:t>
            </a:r>
            <a:r>
              <a:rPr lang="ko-KR" altLang="en-US" sz="800" dirty="0">
                <a:solidFill>
                  <a:srgbClr val="000000"/>
                </a:solidFill>
                <a:latin typeface="Arial" panose="020B0604020202020204" pitchFamily="34" charset="0"/>
                <a:cs typeface="Arial" panose="020B0604020202020204" pitchFamily="34" charset="0"/>
              </a:rPr>
              <a:t> 및 추가근로수당이 상승하여 노무비 금액 또한 상승하였으나 생산효율화 및 인원 감소 등으로 인해 </a:t>
            </a:r>
            <a:r>
              <a:rPr lang="en-US" altLang="ko-KR" sz="800" dirty="0">
                <a:solidFill>
                  <a:srgbClr val="000000"/>
                </a:solidFill>
                <a:latin typeface="Arial" panose="020B0604020202020204" pitchFamily="34" charset="0"/>
                <a:cs typeface="Arial" panose="020B0604020202020204" pitchFamily="34" charset="0"/>
              </a:rPr>
              <a:t>2021</a:t>
            </a:r>
            <a:r>
              <a:rPr lang="ko-KR" altLang="en-US" sz="800" dirty="0">
                <a:solidFill>
                  <a:srgbClr val="000000"/>
                </a:solidFill>
                <a:latin typeface="Arial" panose="020B0604020202020204" pitchFamily="34" charset="0"/>
                <a:cs typeface="Arial" panose="020B0604020202020204" pitchFamily="34" charset="0"/>
              </a:rPr>
              <a:t>년 이후 감소 중에 있음</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감가상각비</a:t>
            </a:r>
            <a:r>
              <a:rPr lang="en-US" altLang="ko-KR" sz="800" b="1" u="sng"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 기계장치</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공기구 및 비품에 대한 감가상각비로서 </a:t>
            </a:r>
            <a:r>
              <a:rPr lang="en-US" altLang="ko-KR" sz="800" dirty="0">
                <a:solidFill>
                  <a:srgbClr val="000000"/>
                </a:solidFill>
                <a:latin typeface="Arial" panose="020B0604020202020204" pitchFamily="34" charset="0"/>
                <a:cs typeface="Arial" panose="020B0604020202020204" pitchFamily="34" charset="0"/>
              </a:rPr>
              <a:t>2019</a:t>
            </a:r>
            <a:r>
              <a:rPr lang="ko-KR" altLang="en-US" sz="800" dirty="0">
                <a:solidFill>
                  <a:srgbClr val="000000"/>
                </a:solidFill>
                <a:latin typeface="Arial" panose="020B0604020202020204" pitchFamily="34" charset="0"/>
                <a:cs typeface="Arial" panose="020B0604020202020204" pitchFamily="34" charset="0"/>
              </a:rPr>
              <a:t>년 중 대규모 설비취득 이후 유사한 수준으로 지속적으로 발생하고 있음</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지급임차료</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삼성</a:t>
            </a:r>
            <a:r>
              <a:rPr lang="en-US" altLang="ko-KR" sz="800" dirty="0">
                <a:solidFill>
                  <a:srgbClr val="000000"/>
                </a:solidFill>
                <a:latin typeface="Arial" panose="020B0604020202020204" pitchFamily="34" charset="0"/>
                <a:cs typeface="Arial" panose="020B0604020202020204" pitchFamily="34" charset="0"/>
              </a:rPr>
              <a:t>SDI</a:t>
            </a:r>
            <a:r>
              <a:rPr lang="ko-KR" altLang="en-US" sz="800" dirty="0">
                <a:solidFill>
                  <a:srgbClr val="000000"/>
                </a:solidFill>
                <a:latin typeface="Arial" panose="020B0604020202020204" pitchFamily="34" charset="0"/>
                <a:cs typeface="Arial" panose="020B0604020202020204" pitchFamily="34" charset="0"/>
              </a:rPr>
              <a:t>로부터 토지</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공장 건물 등을 임차하여 발생하는 비용으로</a:t>
            </a:r>
            <a:r>
              <a:rPr lang="en-US" altLang="ko-KR" sz="800" dirty="0">
                <a:solidFill>
                  <a:srgbClr val="000000"/>
                </a:solidFill>
                <a:latin typeface="Arial" panose="020B0604020202020204" pitchFamily="34" charset="0"/>
                <a:cs typeface="Arial" panose="020B0604020202020204" pitchFamily="34" charset="0"/>
              </a:rPr>
              <a:t>, 2019</a:t>
            </a:r>
            <a:r>
              <a:rPr lang="ko-KR" altLang="en-US" sz="800" dirty="0">
                <a:solidFill>
                  <a:srgbClr val="000000"/>
                </a:solidFill>
                <a:latin typeface="Arial" panose="020B0604020202020204" pitchFamily="34" charset="0"/>
                <a:cs typeface="Arial" panose="020B0604020202020204" pitchFamily="34" charset="0"/>
              </a:rPr>
              <a:t>년 중 </a:t>
            </a:r>
            <a:r>
              <a:rPr lang="en-US" altLang="ko-KR" sz="800" dirty="0">
                <a:solidFill>
                  <a:srgbClr val="000000"/>
                </a:solidFill>
                <a:latin typeface="Arial" panose="020B0604020202020204" pitchFamily="34" charset="0"/>
                <a:cs typeface="Arial" panose="020B0604020202020204" pitchFamily="34" charset="0"/>
              </a:rPr>
              <a:t>Line</a:t>
            </a:r>
            <a:r>
              <a:rPr lang="ko-KR" altLang="en-US" sz="800" dirty="0">
                <a:solidFill>
                  <a:srgbClr val="000000"/>
                </a:solidFill>
                <a:latin typeface="Arial" panose="020B0604020202020204" pitchFamily="34" charset="0"/>
                <a:cs typeface="Arial" panose="020B0604020202020204" pitchFamily="34" charset="0"/>
              </a:rPr>
              <a:t>철수 등으로 임차규모가 축소됨에 따라 감소하였음</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복리후생비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4</a:t>
            </a:r>
            <a:r>
              <a:rPr lang="ko-KR" altLang="en-US" sz="800" dirty="0" err="1">
                <a:solidFill>
                  <a:srgbClr val="000000"/>
                </a:solidFill>
                <a:latin typeface="Arial" panose="020B0604020202020204" pitchFamily="34" charset="0"/>
                <a:cs typeface="Arial" panose="020B0604020202020204" pitchFamily="34" charset="0"/>
              </a:rPr>
              <a:t>대보험</a:t>
            </a:r>
            <a:r>
              <a:rPr lang="ko-KR" altLang="en-US" sz="800" dirty="0">
                <a:solidFill>
                  <a:srgbClr val="000000"/>
                </a:solidFill>
                <a:latin typeface="Arial" panose="020B0604020202020204" pitchFamily="34" charset="0"/>
                <a:cs typeface="Arial" panose="020B0604020202020204" pitchFamily="34" charset="0"/>
              </a:rPr>
              <a:t> 및 경조사비</a:t>
            </a:r>
            <a:r>
              <a:rPr lang="en-US" altLang="ko-KR" sz="800" dirty="0">
                <a:solidFill>
                  <a:srgbClr val="000000"/>
                </a:solidFill>
                <a:latin typeface="Arial" panose="020B0604020202020204" pitchFamily="34" charset="0"/>
                <a:cs typeface="Arial" panose="020B0604020202020204" pitchFamily="34" charset="0"/>
              </a:rPr>
              <a:t>, SDI </a:t>
            </a:r>
            <a:r>
              <a:rPr lang="ko-KR" altLang="en-US" sz="800" dirty="0">
                <a:solidFill>
                  <a:srgbClr val="000000"/>
                </a:solidFill>
                <a:latin typeface="Arial" panose="020B0604020202020204" pitchFamily="34" charset="0"/>
                <a:cs typeface="Arial" panose="020B0604020202020204" pitchFamily="34" charset="0"/>
              </a:rPr>
              <a:t>구내식당 식대 등으로 구성되어 있음</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소모품비</a:t>
            </a:r>
            <a:r>
              <a:rPr lang="en-US" altLang="ko-KR" sz="800" b="1" u="sng"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제조 시 필요한 장갑 등의 소모품 비용으로</a:t>
            </a:r>
            <a:r>
              <a:rPr lang="en-US" altLang="ko-KR" sz="800" dirty="0">
                <a:solidFill>
                  <a:srgbClr val="000000"/>
                </a:solidFill>
                <a:latin typeface="Arial" panose="020B0604020202020204" pitchFamily="34" charset="0"/>
                <a:cs typeface="Arial" panose="020B0604020202020204" pitchFamily="34" charset="0"/>
              </a:rPr>
              <a:t>, 2021</a:t>
            </a:r>
            <a:r>
              <a:rPr lang="ko-KR" altLang="en-US" sz="800" dirty="0">
                <a:solidFill>
                  <a:srgbClr val="000000"/>
                </a:solidFill>
                <a:latin typeface="Arial" panose="020B0604020202020204" pitchFamily="34" charset="0"/>
                <a:cs typeface="Arial" panose="020B0604020202020204" pitchFamily="34" charset="0"/>
              </a:rPr>
              <a:t>년부터 기존 거래처 대신 인터넷을 통하여 구매하는 등 비용이 절감되었음</a:t>
            </a:r>
            <a:endParaRPr lang="en-US" altLang="ko-KR" sz="800" b="1" u="sng"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전력비</a:t>
            </a:r>
            <a:r>
              <a:rPr lang="en-US" altLang="ko-KR" sz="800" b="1" u="sng"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제품 제조에 있어 필요한 수준의 항온</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err="1">
                <a:solidFill>
                  <a:srgbClr val="000000"/>
                </a:solidFill>
                <a:latin typeface="Arial" panose="020B0604020202020204" pitchFamily="34" charset="0"/>
                <a:cs typeface="Arial" panose="020B0604020202020204" pitchFamily="34" charset="0"/>
              </a:rPr>
              <a:t>항습을</a:t>
            </a:r>
            <a:r>
              <a:rPr lang="ko-KR" altLang="en-US" sz="800" dirty="0">
                <a:solidFill>
                  <a:srgbClr val="000000"/>
                </a:solidFill>
                <a:latin typeface="Arial" panose="020B0604020202020204" pitchFamily="34" charset="0"/>
                <a:cs typeface="Arial" panose="020B0604020202020204" pitchFamily="34" charset="0"/>
              </a:rPr>
              <a:t> 유지하기 위하여 주로 발생하는 비용임</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생산량과 관계 없이 생산이 발생하는 동안은 지속적으로 발생하나</a:t>
            </a:r>
            <a:r>
              <a:rPr lang="en-US" altLang="ko-KR" sz="800" dirty="0">
                <a:solidFill>
                  <a:srgbClr val="000000"/>
                </a:solidFill>
                <a:latin typeface="Arial" panose="020B0604020202020204" pitchFamily="34" charset="0"/>
                <a:cs typeface="Arial" panose="020B0604020202020204" pitchFamily="34" charset="0"/>
              </a:rPr>
              <a:t>, 2019</a:t>
            </a:r>
            <a:r>
              <a:rPr lang="ko-KR" altLang="en-US" sz="800" dirty="0">
                <a:solidFill>
                  <a:srgbClr val="000000"/>
                </a:solidFill>
                <a:latin typeface="Arial" panose="020B0604020202020204" pitchFamily="34" charset="0"/>
                <a:cs typeface="Arial" panose="020B0604020202020204" pitchFamily="34" charset="0"/>
              </a:rPr>
              <a:t>년 중에는 </a:t>
            </a:r>
            <a:r>
              <a:rPr lang="en-US" altLang="ko-KR" sz="800" dirty="0">
                <a:solidFill>
                  <a:srgbClr val="000000"/>
                </a:solidFill>
                <a:latin typeface="Arial" panose="020B0604020202020204" pitchFamily="34" charset="0"/>
                <a:cs typeface="Arial" panose="020B0604020202020204" pitchFamily="34" charset="0"/>
              </a:rPr>
              <a:t>Line </a:t>
            </a:r>
            <a:r>
              <a:rPr lang="ko-KR" altLang="en-US" sz="800" dirty="0">
                <a:solidFill>
                  <a:srgbClr val="000000"/>
                </a:solidFill>
                <a:latin typeface="Arial" panose="020B0604020202020204" pitchFamily="34" charset="0"/>
                <a:cs typeface="Arial" panose="020B0604020202020204" pitchFamily="34" charset="0"/>
              </a:rPr>
              <a:t>중단이 발생하여 상대적으로 적은 비용이 발생하였음</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지급수수료</a:t>
            </a:r>
            <a:r>
              <a:rPr lang="en-US" altLang="ko-KR" sz="800" b="1" u="sng"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보안</a:t>
            </a:r>
            <a:r>
              <a:rPr lang="en-US" altLang="ko-KR" sz="800" dirty="0">
                <a:solidFill>
                  <a:srgbClr val="000000"/>
                </a:solidFill>
                <a:latin typeface="Arial" panose="020B0604020202020204" pitchFamily="34" charset="0"/>
                <a:cs typeface="Arial" panose="020B0604020202020204" pitchFamily="34" charset="0"/>
              </a:rPr>
              <a:t>CCTV/</a:t>
            </a:r>
            <a:r>
              <a:rPr lang="ko-KR" altLang="en-US" sz="800" dirty="0">
                <a:solidFill>
                  <a:srgbClr val="000000"/>
                </a:solidFill>
                <a:latin typeface="Arial" panose="020B0604020202020204" pitchFamily="34" charset="0"/>
                <a:cs typeface="Arial" panose="020B0604020202020204" pitchFamily="34" charset="0"/>
              </a:rPr>
              <a:t>폐기물처리비</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식당이용에 따른 보증보험료 등으로 구성되어 있음</a:t>
            </a:r>
            <a:r>
              <a:rPr lang="en-US" altLang="ko-KR" sz="800" b="1" u="sng" dirty="0">
                <a:solidFill>
                  <a:srgbClr val="000000"/>
                </a:solidFill>
                <a:latin typeface="Arial" panose="020B0604020202020204" pitchFamily="34" charset="0"/>
                <a:cs typeface="Arial" panose="020B0604020202020204" pitchFamily="34" charset="0"/>
              </a:rPr>
              <a:t> </a:t>
            </a: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수선비</a:t>
            </a:r>
            <a:r>
              <a:rPr lang="en-US" altLang="ko-KR" sz="800" b="1" u="sng"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2020</a:t>
            </a:r>
            <a:r>
              <a:rPr lang="ko-KR" altLang="en-US" sz="800" dirty="0">
                <a:solidFill>
                  <a:srgbClr val="000000"/>
                </a:solidFill>
                <a:latin typeface="Arial" panose="020B0604020202020204" pitchFamily="34" charset="0"/>
                <a:cs typeface="Arial" panose="020B0604020202020204" pitchFamily="34" charset="0"/>
              </a:rPr>
              <a:t>년 이후 </a:t>
            </a:r>
            <a:r>
              <a:rPr lang="en-US" altLang="ko-KR" sz="800" dirty="0">
                <a:solidFill>
                  <a:srgbClr val="000000"/>
                </a:solidFill>
                <a:latin typeface="Arial" panose="020B0604020202020204" pitchFamily="34" charset="0"/>
                <a:cs typeface="Arial" panose="020B0604020202020204" pitchFamily="34" charset="0"/>
              </a:rPr>
              <a:t>Line</a:t>
            </a:r>
            <a:r>
              <a:rPr lang="ko-KR" altLang="en-US" sz="800" dirty="0">
                <a:solidFill>
                  <a:srgbClr val="000000"/>
                </a:solidFill>
                <a:latin typeface="Arial" panose="020B0604020202020204" pitchFamily="34" charset="0"/>
                <a:cs typeface="Arial" panose="020B0604020202020204" pitchFamily="34" charset="0"/>
              </a:rPr>
              <a:t>이 안정화됨에 따라 지속적으로 감소세에 있음</a:t>
            </a:r>
            <a:endParaRPr lang="en-US" altLang="ko-KR" sz="800" dirty="0">
              <a:solidFill>
                <a:srgbClr val="000000"/>
              </a:solidFill>
              <a:latin typeface="Arial" panose="020B0604020202020204" pitchFamily="34" charset="0"/>
              <a:cs typeface="Arial" panose="020B0604020202020204" pitchFamily="34" charset="0"/>
            </a:endParaRPr>
          </a:p>
          <a:p>
            <a:pPr marL="355600" marR="0" lvl="0" indent="-171450" algn="l" defTabSz="914400" rtl="0" eaLnBrk="1" fontAlgn="auto" latinLnBrk="0" hangingPunct="1">
              <a:lnSpc>
                <a:spcPts val="1200"/>
              </a:lnSpc>
              <a:spcBef>
                <a:spcPts val="100"/>
              </a:spcBef>
              <a:spcAft>
                <a:spcPts val="0"/>
              </a:spcAft>
              <a:buClr>
                <a:srgbClr val="00338D"/>
              </a:buClr>
              <a:buSzTx/>
              <a:buFont typeface="Arial" panose="020B0604020202020204" pitchFamily="34" charset="0"/>
              <a:buChar char="-"/>
              <a:tabLst>
                <a:tab pos="355600" algn="l"/>
                <a:tab pos="4935538" algn="l"/>
              </a:tabLst>
              <a:defRPr/>
            </a:pPr>
            <a:endParaRPr lang="en-US" altLang="ko-KR" sz="800" dirty="0">
              <a:solidFill>
                <a:srgbClr val="000000"/>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6CA8F5DE-CD0A-45AE-BD2A-8C586058D6E2}"/>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대상 사업부는 재료비와</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포장비 및 운반비를 제외하면 대부분의 비용이 고정비성 비용에 해당하는 것으로 파악됨</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회사의 매출액 대비 재료비율은 </a:t>
            </a:r>
            <a:r>
              <a:rPr lang="en-US" altLang="ko-KR" sz="1000" b="1" dirty="0">
                <a:solidFill>
                  <a:srgbClr val="002997"/>
                </a:solidFill>
                <a:latin typeface="Arial" panose="020B0604020202020204" pitchFamily="34" charset="0"/>
                <a:ea typeface="+mj-ea"/>
                <a:cs typeface="Arial" panose="020B0604020202020204" pitchFamily="34" charset="0"/>
              </a:rPr>
              <a:t>2022</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6</a:t>
            </a:r>
            <a:r>
              <a:rPr lang="ko-KR" altLang="en-US" sz="1000" b="1" dirty="0">
                <a:solidFill>
                  <a:srgbClr val="002997"/>
                </a:solidFill>
                <a:latin typeface="Arial" panose="020B0604020202020204" pitchFamily="34" charset="0"/>
                <a:ea typeface="+mj-ea"/>
                <a:cs typeface="Arial" panose="020B0604020202020204" pitchFamily="34" charset="0"/>
              </a:rPr>
              <a:t>월말 </a:t>
            </a:r>
            <a:r>
              <a:rPr lang="en-US" altLang="ko-KR" sz="1000" b="1" dirty="0">
                <a:solidFill>
                  <a:srgbClr val="002997"/>
                </a:solidFill>
                <a:latin typeface="Arial" panose="020B0604020202020204" pitchFamily="34" charset="0"/>
                <a:ea typeface="+mj-ea"/>
                <a:cs typeface="Arial" panose="020B0604020202020204" pitchFamily="34" charset="0"/>
              </a:rPr>
              <a:t>LTM</a:t>
            </a:r>
            <a:r>
              <a:rPr lang="ko-KR" altLang="en-US" sz="1000" b="1" dirty="0">
                <a:solidFill>
                  <a:srgbClr val="002997"/>
                </a:solidFill>
                <a:latin typeface="Arial" panose="020B0604020202020204" pitchFamily="34" charset="0"/>
                <a:ea typeface="+mj-ea"/>
                <a:cs typeface="Arial" panose="020B0604020202020204" pitchFamily="34" charset="0"/>
              </a:rPr>
              <a:t> 기준 </a:t>
            </a:r>
            <a:r>
              <a:rPr lang="en-US" altLang="ko-KR" sz="1000" b="1" dirty="0">
                <a:solidFill>
                  <a:srgbClr val="002997"/>
                </a:solidFill>
                <a:latin typeface="Arial" panose="020B0604020202020204" pitchFamily="34" charset="0"/>
                <a:ea typeface="+mj-ea"/>
                <a:cs typeface="Arial" panose="020B0604020202020204" pitchFamily="34" charset="0"/>
              </a:rPr>
              <a:t>72.2%</a:t>
            </a:r>
            <a:r>
              <a:rPr lang="ko-KR" altLang="en-US" sz="1000" b="1" dirty="0">
                <a:solidFill>
                  <a:srgbClr val="002997"/>
                </a:solidFill>
                <a:latin typeface="Arial" panose="020B0604020202020204" pitchFamily="34" charset="0"/>
                <a:ea typeface="+mj-ea"/>
                <a:cs typeface="Arial" panose="020B0604020202020204" pitchFamily="34" charset="0"/>
              </a:rPr>
              <a:t> 수준이며</a:t>
            </a:r>
            <a:r>
              <a:rPr lang="en-US" altLang="ko-KR" sz="1000" b="1" dirty="0">
                <a:solidFill>
                  <a:srgbClr val="002997"/>
                </a:solidFill>
                <a:latin typeface="Arial" panose="020B0604020202020204" pitchFamily="34" charset="0"/>
                <a:ea typeface="+mj-ea"/>
                <a:cs typeface="Arial" panose="020B0604020202020204" pitchFamily="34" charset="0"/>
              </a:rPr>
              <a:t>, 2019</a:t>
            </a:r>
            <a:r>
              <a:rPr lang="ko-KR" altLang="en-US" sz="1000" b="1" dirty="0">
                <a:solidFill>
                  <a:srgbClr val="002997"/>
                </a:solidFill>
                <a:latin typeface="Arial" panose="020B0604020202020204" pitchFamily="34" charset="0"/>
                <a:ea typeface="+mj-ea"/>
                <a:cs typeface="Arial" panose="020B0604020202020204" pitchFamily="34" charset="0"/>
              </a:rPr>
              <a:t>년 이후 </a:t>
            </a:r>
            <a:r>
              <a:rPr lang="en-US" altLang="ko-KR" sz="1000" b="1" dirty="0">
                <a:solidFill>
                  <a:srgbClr val="002997"/>
                </a:solidFill>
                <a:latin typeface="Arial" panose="020B0604020202020204" pitchFamily="34" charset="0"/>
                <a:ea typeface="+mj-ea"/>
                <a:cs typeface="Arial" panose="020B0604020202020204" pitchFamily="34" charset="0"/>
              </a:rPr>
              <a:t>Spread%</a:t>
            </a:r>
            <a:r>
              <a:rPr lang="ko-KR" altLang="en-US" sz="1000" b="1" dirty="0">
                <a:solidFill>
                  <a:srgbClr val="002997"/>
                </a:solidFill>
                <a:latin typeface="Arial" panose="020B0604020202020204" pitchFamily="34" charset="0"/>
                <a:ea typeface="+mj-ea"/>
                <a:cs typeface="Arial" panose="020B0604020202020204" pitchFamily="34" charset="0"/>
              </a:rPr>
              <a:t>가 높은 제품의 비중이 점차 증가함에 따라 재료비율이 상대적으로 하락하는 추세에 있음</a:t>
            </a:r>
          </a:p>
        </p:txBody>
      </p:sp>
      <p:graphicFrame>
        <p:nvGraphicFramePr>
          <p:cNvPr id="16" name="표 15">
            <a:extLst>
              <a:ext uri="{FF2B5EF4-FFF2-40B4-BE49-F238E27FC236}">
                <a16:creationId xmlns:a16="http://schemas.microsoft.com/office/drawing/2014/main" id="{15F9ABD4-5F84-4889-B492-D01FC2D9A0B8}"/>
              </a:ext>
            </a:extLst>
          </p:cNvPr>
          <p:cNvGraphicFramePr>
            <a:graphicFrameLocks noGrp="1"/>
          </p:cNvGraphicFramePr>
          <p:nvPr/>
        </p:nvGraphicFramePr>
        <p:xfrm>
          <a:off x="495464" y="1515599"/>
          <a:ext cx="6385393" cy="3860205"/>
        </p:xfrm>
        <a:graphic>
          <a:graphicData uri="http://schemas.openxmlformats.org/drawingml/2006/table">
            <a:tbl>
              <a:tblPr/>
              <a:tblGrid>
                <a:gridCol w="112349">
                  <a:extLst>
                    <a:ext uri="{9D8B030D-6E8A-4147-A177-3AD203B41FA5}">
                      <a16:colId xmlns:a16="http://schemas.microsoft.com/office/drawing/2014/main" val="2168994127"/>
                    </a:ext>
                  </a:extLst>
                </a:gridCol>
                <a:gridCol w="615050">
                  <a:extLst>
                    <a:ext uri="{9D8B030D-6E8A-4147-A177-3AD203B41FA5}">
                      <a16:colId xmlns:a16="http://schemas.microsoft.com/office/drawing/2014/main" val="3514636938"/>
                    </a:ext>
                  </a:extLst>
                </a:gridCol>
                <a:gridCol w="434153">
                  <a:extLst>
                    <a:ext uri="{9D8B030D-6E8A-4147-A177-3AD203B41FA5}">
                      <a16:colId xmlns:a16="http://schemas.microsoft.com/office/drawing/2014/main" val="2059544430"/>
                    </a:ext>
                  </a:extLst>
                </a:gridCol>
                <a:gridCol w="434153">
                  <a:extLst>
                    <a:ext uri="{9D8B030D-6E8A-4147-A177-3AD203B41FA5}">
                      <a16:colId xmlns:a16="http://schemas.microsoft.com/office/drawing/2014/main" val="3375523106"/>
                    </a:ext>
                  </a:extLst>
                </a:gridCol>
                <a:gridCol w="434153">
                  <a:extLst>
                    <a:ext uri="{9D8B030D-6E8A-4147-A177-3AD203B41FA5}">
                      <a16:colId xmlns:a16="http://schemas.microsoft.com/office/drawing/2014/main" val="4279378391"/>
                    </a:ext>
                  </a:extLst>
                </a:gridCol>
                <a:gridCol w="434153">
                  <a:extLst>
                    <a:ext uri="{9D8B030D-6E8A-4147-A177-3AD203B41FA5}">
                      <a16:colId xmlns:a16="http://schemas.microsoft.com/office/drawing/2014/main" val="2200784786"/>
                    </a:ext>
                  </a:extLst>
                </a:gridCol>
                <a:gridCol w="434153">
                  <a:extLst>
                    <a:ext uri="{9D8B030D-6E8A-4147-A177-3AD203B41FA5}">
                      <a16:colId xmlns:a16="http://schemas.microsoft.com/office/drawing/2014/main" val="1097931319"/>
                    </a:ext>
                  </a:extLst>
                </a:gridCol>
                <a:gridCol w="434153">
                  <a:extLst>
                    <a:ext uri="{9D8B030D-6E8A-4147-A177-3AD203B41FA5}">
                      <a16:colId xmlns:a16="http://schemas.microsoft.com/office/drawing/2014/main" val="1625317397"/>
                    </a:ext>
                  </a:extLst>
                </a:gridCol>
                <a:gridCol w="434153">
                  <a:extLst>
                    <a:ext uri="{9D8B030D-6E8A-4147-A177-3AD203B41FA5}">
                      <a16:colId xmlns:a16="http://schemas.microsoft.com/office/drawing/2014/main" val="696297034"/>
                    </a:ext>
                  </a:extLst>
                </a:gridCol>
                <a:gridCol w="112349">
                  <a:extLst>
                    <a:ext uri="{9D8B030D-6E8A-4147-A177-3AD203B41FA5}">
                      <a16:colId xmlns:a16="http://schemas.microsoft.com/office/drawing/2014/main" val="209415109"/>
                    </a:ext>
                  </a:extLst>
                </a:gridCol>
                <a:gridCol w="409567">
                  <a:extLst>
                    <a:ext uri="{9D8B030D-6E8A-4147-A177-3AD203B41FA5}">
                      <a16:colId xmlns:a16="http://schemas.microsoft.com/office/drawing/2014/main" val="1855088376"/>
                    </a:ext>
                  </a:extLst>
                </a:gridCol>
                <a:gridCol w="409567">
                  <a:extLst>
                    <a:ext uri="{9D8B030D-6E8A-4147-A177-3AD203B41FA5}">
                      <a16:colId xmlns:a16="http://schemas.microsoft.com/office/drawing/2014/main" val="2240146373"/>
                    </a:ext>
                  </a:extLst>
                </a:gridCol>
                <a:gridCol w="409567">
                  <a:extLst>
                    <a:ext uri="{9D8B030D-6E8A-4147-A177-3AD203B41FA5}">
                      <a16:colId xmlns:a16="http://schemas.microsoft.com/office/drawing/2014/main" val="398451253"/>
                    </a:ext>
                  </a:extLst>
                </a:gridCol>
                <a:gridCol w="409567">
                  <a:extLst>
                    <a:ext uri="{9D8B030D-6E8A-4147-A177-3AD203B41FA5}">
                      <a16:colId xmlns:a16="http://schemas.microsoft.com/office/drawing/2014/main" val="408070001"/>
                    </a:ext>
                  </a:extLst>
                </a:gridCol>
                <a:gridCol w="434153">
                  <a:extLst>
                    <a:ext uri="{9D8B030D-6E8A-4147-A177-3AD203B41FA5}">
                      <a16:colId xmlns:a16="http://schemas.microsoft.com/office/drawing/2014/main" val="535887856"/>
                    </a:ext>
                  </a:extLst>
                </a:gridCol>
                <a:gridCol w="434153">
                  <a:extLst>
                    <a:ext uri="{9D8B030D-6E8A-4147-A177-3AD203B41FA5}">
                      <a16:colId xmlns:a16="http://schemas.microsoft.com/office/drawing/2014/main" val="1587927643"/>
                    </a:ext>
                  </a:extLst>
                </a:gridCol>
              </a:tblGrid>
              <a:tr h="144000">
                <a:tc gridSpan="4">
                  <a:txBody>
                    <a:bodyPr/>
                    <a:lstStyle/>
                    <a:p>
                      <a:pPr algn="l"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Cost Structure </a:t>
                      </a:r>
                      <a:endParaRPr lang="ko-KR" altLang="en-US" sz="7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algn="l"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l"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459843472"/>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fontAlgn="ctr"/>
                      <a:endPar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2021.1H</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2021.1H</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77833726"/>
                  </a:ext>
                </a:extLst>
              </a:tr>
              <a:tr h="144000">
                <a:tc gridSpan="2">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endPar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67869089"/>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endPar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9,870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18,672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21,122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18,179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11,666</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73789409"/>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endPar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endPar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19,671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17,108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10,857</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8,231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105.4%</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93.4%</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94.1%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93.1%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94.4%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22325748"/>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재료비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ctr" rtl="0" fontAlgn="ctr"/>
                      <a:r>
                        <a:rPr lang="en-US"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VC</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7,709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7,860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78.1%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73.7%</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69.1%</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72.2%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67.4%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73.4%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213957428"/>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노무비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ctr" rtl="0" fontAlgn="ctr"/>
                      <a:r>
                        <a:rPr lang="en-US"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2,331</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3,556</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2,847</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2,202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23.6%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19.0%</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13.5%</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14.1%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11.5%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2596666454"/>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감가상각비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ctr" rtl="0" fontAlgn="ctr"/>
                      <a:r>
                        <a:rPr lang="en-US"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1,115</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1,115</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1,085</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551</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11.3%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6.0%</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5.1%</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4.7%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265037960"/>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지급임차료</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ctr" rtl="0" fontAlgn="ctr"/>
                      <a:r>
                        <a:rPr lang="en-US"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247</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191</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97</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96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2.5%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1.0%</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0.9%</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3718142791"/>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복리후생비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ctr" rtl="0" fontAlgn="ctr"/>
                      <a:r>
                        <a:rPr lang="en-US"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329</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389</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334</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213</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2.1%</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1.6%</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1510270907"/>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소모품비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ctr" rtl="0" fontAlgn="ctr"/>
                      <a:r>
                        <a:rPr lang="en-US"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75</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0.9%</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0.5%</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3725849356"/>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전력비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ctr" rtl="0" fontAlgn="ctr"/>
                      <a:r>
                        <a:rPr lang="en-US"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304</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1.6%</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1.5%</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3921094918"/>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지급수수료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ctr" rtl="0" fontAlgn="ctr"/>
                      <a:r>
                        <a:rPr lang="en-US"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a:t>
                      </a:r>
                    </a:p>
                  </a:txBody>
                  <a:tcPr marL="36000" marR="36000" marT="0" marB="0" anchor="ctr">
                    <a:lnL>
                      <a:noFill/>
                    </a:lnL>
                    <a:lnR>
                      <a:noFill/>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a:noFill/>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a:t>
                      </a:r>
                    </a:p>
                  </a:txBody>
                  <a:tcPr marL="36000" marR="36000" marT="0" marB="0" anchor="ctr">
                    <a:lnL>
                      <a:noFill/>
                    </a:lnL>
                    <a:lnR>
                      <a:noFill/>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0.1%</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0.2%</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50487770"/>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수선비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ctr" rtl="0" fontAlgn="ctr"/>
                      <a:r>
                        <a:rPr lang="en-US"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ctr">
                    <a:lnL>
                      <a:noFill/>
                    </a:lnL>
                    <a:lnR>
                      <a:noFill/>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a:t>
                      </a:r>
                    </a:p>
                  </a:txBody>
                  <a:tcPr marL="36000" marR="36000" marT="0" marB="0" anchor="ctr">
                    <a:lnL>
                      <a:noFill/>
                    </a:lnL>
                    <a:lnR>
                      <a:noFill/>
                    </a:lnR>
                    <a:lnT>
                      <a:noFill/>
                    </a:lnT>
                    <a:lnB>
                      <a:noFill/>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0" marB="0" anchor="ctr">
                    <a:lnL>
                      <a:noFill/>
                    </a:lnL>
                    <a:lnR>
                      <a:noFill/>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0.7%</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0.4%</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75191481"/>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ctr" rtl="0" fontAlgn="ctr"/>
                      <a:r>
                        <a:rPr lang="en-US"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a:t>
                      </a:r>
                    </a:p>
                  </a:txBody>
                  <a:tcPr marL="36000" marR="36000" marT="0" marB="0" anchor="ctr">
                    <a:lnL>
                      <a:noFill/>
                    </a:lnL>
                    <a:lnR>
                      <a:noFill/>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a:t>
                      </a:r>
                    </a:p>
                  </a:txBody>
                  <a:tcPr marL="36000" marR="36000" marT="0" marB="0" anchor="ctr">
                    <a:lnL>
                      <a:noFill/>
                    </a:lnL>
                    <a:lnR>
                      <a:noFill/>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a:t>
                      </a:r>
                    </a:p>
                  </a:txBody>
                  <a:tcPr marL="36000" marR="36000" marT="0" marB="0" anchor="ctr">
                    <a:lnL>
                      <a:noFill/>
                    </a:lnL>
                    <a:lnR>
                      <a:noFill/>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1.6%</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0.9%</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0.4%</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67231643"/>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재고변동</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ctr" rtl="0" fontAlgn="ctr"/>
                      <a:r>
                        <a:rPr lang="en-US"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88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(0.6%)</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0.4%</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1.2%</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(1.0%)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73890210"/>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매출총이익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endPar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(999)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809</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6.6%</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34216636"/>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a:t>
                      </a:r>
                      <a:endPar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endPar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163</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51840814"/>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인건비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ctr" rtl="0" fontAlgn="ctr"/>
                      <a:r>
                        <a:rPr lang="en-US"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marL="0" algn="r" defTabSz="914400" rtl="0" eaLnBrk="1" fontAlgn="ctr" latinLnBrk="1" hangingPunct="1"/>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77</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marL="0" algn="r" defTabSz="914400" rtl="0" eaLnBrk="1" fontAlgn="ctr" latinLnBrk="1" hangingPunct="1"/>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3.0%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0.8%</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0.7%</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34564509"/>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세금과공과금</a:t>
                      </a:r>
                      <a:endPar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ctr" rtl="0" fontAlgn="ctr"/>
                      <a:r>
                        <a:rPr lang="en-US"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algn="r" defTabSz="914400" rtl="0" eaLnBrk="1" fontAlgn="ctr" latinLnBrk="1" hangingPunct="1"/>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28553768"/>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운반비</a:t>
                      </a:r>
                      <a:endPar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ct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VC</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99</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85</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0.5%</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0.6%</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23127567"/>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도서인쇄비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ctr" rtl="0" fontAlgn="ctr"/>
                      <a:r>
                        <a:rPr lang="en-US"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7527882"/>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포장비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ct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VC</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algn="r" defTabSz="914400" rtl="0" eaLnBrk="1" fontAlgn="ctr" latinLnBrk="1" hangingPunct="1"/>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29076025"/>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지급수수료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ctr" rtl="0" fontAlgn="ctr"/>
                      <a:r>
                        <a:rPr lang="en-US"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marL="0" algn="r" defTabSz="914400" rtl="0" eaLnBrk="1" fontAlgn="ctr" latinLnBrk="1" hangingPunct="1"/>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marL="0" algn="r" defTabSz="914400" rtl="0" eaLnBrk="1" fontAlgn="ctr" latinLnBrk="1" hangingPunct="1"/>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18111937"/>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endPar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(2,385</a:t>
                      </a: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(1,255</a:t>
                      </a: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866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646</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412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47976302"/>
                  </a:ext>
                </a:extLst>
              </a:tr>
              <a:tr h="144000">
                <a:tc gridSpan="2">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Dep</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endPar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551</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11.3%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6.0%</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5.1%</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4.7%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22749626"/>
                  </a:ext>
                </a:extLst>
              </a:tr>
              <a:tr h="0">
                <a:tc gridSpan="2">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endPar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(1,270</a:t>
                      </a: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a:t>
                      </a: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1,196</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899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(0.7%)</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07254365"/>
                  </a:ext>
                </a:extLst>
              </a:tr>
            </a:tbl>
          </a:graphicData>
        </a:graphic>
      </p:graphicFrame>
      <p:sp>
        <p:nvSpPr>
          <p:cNvPr id="11" name="직사각형 119">
            <a:extLst>
              <a:ext uri="{FF2B5EF4-FFF2-40B4-BE49-F238E27FC236}">
                <a16:creationId xmlns:a16="http://schemas.microsoft.com/office/drawing/2014/main" id="{2CEFBE37-0B13-46D0-B5AD-6D0087E63733}"/>
              </a:ext>
            </a:extLst>
          </p:cNvPr>
          <p:cNvSpPr/>
          <p:nvPr/>
        </p:nvSpPr>
        <p:spPr bwMode="auto">
          <a:xfrm>
            <a:off x="495464" y="5384193"/>
            <a:ext cx="4145277"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81622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제목 2">
            <a:extLst>
              <a:ext uri="{FF2B5EF4-FFF2-40B4-BE49-F238E27FC236}">
                <a16:creationId xmlns:a16="http://schemas.microsoft.com/office/drawing/2014/main" id="{7C4B1147-2BAB-48FF-92DD-5219A1985BCA}"/>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General Information</a:t>
            </a:r>
          </a:p>
        </p:txBody>
      </p:sp>
      <p:sp>
        <p:nvSpPr>
          <p:cNvPr id="69" name="제목 2">
            <a:extLst>
              <a:ext uri="{FF2B5EF4-FFF2-40B4-BE49-F238E27FC236}">
                <a16:creationId xmlns:a16="http://schemas.microsoft.com/office/drawing/2014/main" id="{501F8C41-608F-41AD-BD34-49DCF761273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sp>
        <p:nvSpPr>
          <p:cNvPr id="143" name="Rectangle 41">
            <a:extLst>
              <a:ext uri="{FF2B5EF4-FFF2-40B4-BE49-F238E27FC236}">
                <a16:creationId xmlns:a16="http://schemas.microsoft.com/office/drawing/2014/main" id="{611CBD85-A22E-43E1-BA73-970CBADF8716}"/>
              </a:ext>
            </a:extLst>
          </p:cNvPr>
          <p:cNvSpPr>
            <a:spLocks noChangeArrowheads="1"/>
          </p:cNvSpPr>
          <p:nvPr/>
        </p:nvSpPr>
        <p:spPr bwMode="auto">
          <a:xfrm>
            <a:off x="488899" y="1117135"/>
            <a:ext cx="3868819"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ea typeface="+mj-ea"/>
                <a:cs typeface="Arial" panose="020B0604020202020204" pitchFamily="34" charset="0"/>
              </a:rPr>
              <a:t>▌</a:t>
            </a:r>
            <a:r>
              <a:rPr lang="en-US" altLang="ko-KR" sz="1200" b="1" dirty="0">
                <a:solidFill>
                  <a:srgbClr val="00338D"/>
                </a:solidFill>
                <a:latin typeface="Arial" panose="020B0604020202020204" pitchFamily="34" charset="0"/>
                <a:ea typeface="+mj-ea"/>
                <a:cs typeface="Arial" panose="020B0604020202020204" pitchFamily="34" charset="0"/>
              </a:rPr>
              <a:t>Company Overview</a:t>
            </a:r>
            <a:endParaRPr lang="en-US" altLang="ko-KR" sz="1400" b="1" dirty="0">
              <a:solidFill>
                <a:srgbClr val="00338D"/>
              </a:solidFill>
              <a:latin typeface="Arial" panose="020B0604020202020204" pitchFamily="34" charset="0"/>
              <a:ea typeface="+mj-ea"/>
              <a:cs typeface="Arial" panose="020B0604020202020204" pitchFamily="34" charset="0"/>
            </a:endParaRPr>
          </a:p>
        </p:txBody>
      </p:sp>
      <p:sp>
        <p:nvSpPr>
          <p:cNvPr id="145" name="직사각형 119">
            <a:extLst>
              <a:ext uri="{FF2B5EF4-FFF2-40B4-BE49-F238E27FC236}">
                <a16:creationId xmlns:a16="http://schemas.microsoft.com/office/drawing/2014/main" id="{201E8A47-88A7-4D13-BB70-DDF9D61E8D33}"/>
              </a:ext>
            </a:extLst>
          </p:cNvPr>
          <p:cNvSpPr/>
          <p:nvPr/>
        </p:nvSpPr>
        <p:spPr bwMode="auto">
          <a:xfrm>
            <a:off x="2110504" y="3772496"/>
            <a:ext cx="2098510"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9">
              <a:buClr>
                <a:srgbClr val="99CC00"/>
              </a:buClr>
              <a:tabLst>
                <a:tab pos="241127" algn="l"/>
              </a:tabLst>
            </a:pPr>
            <a:r>
              <a:rPr lang="en-US" altLang="ko-KR" sz="800">
                <a:solidFill>
                  <a:prstClr val="black"/>
                </a:solidFill>
                <a:latin typeface="Arial" panose="020B0604020202020204" pitchFamily="34" charset="0"/>
                <a:ea typeface="+mj-ea"/>
                <a:cs typeface="Arial" panose="020B0604020202020204" pitchFamily="34" charset="0"/>
              </a:rPr>
              <a:t>(2022</a:t>
            </a:r>
            <a:r>
              <a:rPr lang="ko-KR" altLang="en-US" sz="800">
                <a:solidFill>
                  <a:prstClr val="black"/>
                </a:solidFill>
                <a:latin typeface="Arial" panose="020B0604020202020204" pitchFamily="34" charset="0"/>
                <a:ea typeface="+mj-ea"/>
                <a:cs typeface="Arial" panose="020B0604020202020204" pitchFamily="34" charset="0"/>
              </a:rPr>
              <a:t>년 </a:t>
            </a:r>
            <a:r>
              <a:rPr lang="en-US" altLang="ko-KR" sz="800" dirty="0">
                <a:solidFill>
                  <a:prstClr val="black"/>
                </a:solidFill>
                <a:latin typeface="Arial" panose="020B0604020202020204" pitchFamily="34" charset="0"/>
                <a:ea typeface="+mj-ea"/>
                <a:cs typeface="Arial" panose="020B0604020202020204" pitchFamily="34" charset="0"/>
              </a:rPr>
              <a:t>6</a:t>
            </a:r>
            <a:r>
              <a:rPr lang="ko-KR" altLang="en-US" sz="800">
                <a:solidFill>
                  <a:prstClr val="black"/>
                </a:solidFill>
                <a:latin typeface="Arial" panose="020B0604020202020204" pitchFamily="34" charset="0"/>
                <a:ea typeface="+mj-ea"/>
                <a:cs typeface="Arial" panose="020B0604020202020204" pitchFamily="34" charset="0"/>
              </a:rPr>
              <a:t>월말 </a:t>
            </a:r>
            <a:r>
              <a:rPr lang="ko-KR" altLang="en-US" sz="800" dirty="0">
                <a:solidFill>
                  <a:prstClr val="black"/>
                </a:solidFill>
                <a:latin typeface="Arial" panose="020B0604020202020204" pitchFamily="34" charset="0"/>
                <a:ea typeface="+mj-ea"/>
                <a:cs typeface="Arial" panose="020B0604020202020204" pitchFamily="34" charset="0"/>
              </a:rPr>
              <a:t>기준</a:t>
            </a:r>
            <a:r>
              <a:rPr lang="en-US" altLang="ko-KR" sz="800" dirty="0">
                <a:solidFill>
                  <a:prstClr val="black"/>
                </a:solidFill>
                <a:latin typeface="Arial" panose="020B0604020202020204" pitchFamily="34" charset="0"/>
                <a:ea typeface="+mj-ea"/>
                <a:cs typeface="Arial" panose="020B0604020202020204" pitchFamily="34" charset="0"/>
              </a:rPr>
              <a:t>)</a:t>
            </a:r>
          </a:p>
        </p:txBody>
      </p:sp>
      <p:sp>
        <p:nvSpPr>
          <p:cNvPr id="146" name="직사각형 119">
            <a:extLst>
              <a:ext uri="{FF2B5EF4-FFF2-40B4-BE49-F238E27FC236}">
                <a16:creationId xmlns:a16="http://schemas.microsoft.com/office/drawing/2014/main" id="{CBBF433B-C237-44E0-9DA8-0F3D595EA18E}"/>
              </a:ext>
            </a:extLst>
          </p:cNvPr>
          <p:cNvSpPr/>
          <p:nvPr/>
        </p:nvSpPr>
        <p:spPr bwMode="auto">
          <a:xfrm>
            <a:off x="2110504" y="1245590"/>
            <a:ext cx="2098510"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9">
              <a:buClr>
                <a:srgbClr val="99CC00"/>
              </a:buClr>
              <a:tabLst>
                <a:tab pos="241127" algn="l"/>
              </a:tabLst>
            </a:pPr>
            <a:r>
              <a:rPr lang="en-US" altLang="ko-KR" sz="800">
                <a:solidFill>
                  <a:prstClr val="black"/>
                </a:solidFill>
                <a:latin typeface="Arial" panose="020B0604020202020204" pitchFamily="34" charset="0"/>
                <a:ea typeface="+mj-ea"/>
                <a:cs typeface="Arial" panose="020B0604020202020204" pitchFamily="34" charset="0"/>
              </a:rPr>
              <a:t>(2022</a:t>
            </a:r>
            <a:r>
              <a:rPr lang="ko-KR" altLang="en-US" sz="800">
                <a:solidFill>
                  <a:prstClr val="black"/>
                </a:solidFill>
                <a:latin typeface="Arial" panose="020B0604020202020204" pitchFamily="34" charset="0"/>
                <a:ea typeface="+mj-ea"/>
                <a:cs typeface="Arial" panose="020B0604020202020204" pitchFamily="34" charset="0"/>
              </a:rPr>
              <a:t>년 </a:t>
            </a:r>
            <a:r>
              <a:rPr lang="en-US" altLang="ko-KR" sz="800">
                <a:solidFill>
                  <a:prstClr val="black"/>
                </a:solidFill>
                <a:latin typeface="Arial" panose="020B0604020202020204" pitchFamily="34" charset="0"/>
                <a:ea typeface="+mj-ea"/>
                <a:cs typeface="Arial" panose="020B0604020202020204" pitchFamily="34" charset="0"/>
              </a:rPr>
              <a:t>6</a:t>
            </a:r>
            <a:r>
              <a:rPr lang="ko-KR" altLang="en-US" sz="800">
                <a:solidFill>
                  <a:prstClr val="black"/>
                </a:solidFill>
                <a:latin typeface="Arial" panose="020B0604020202020204" pitchFamily="34" charset="0"/>
                <a:ea typeface="+mj-ea"/>
                <a:cs typeface="Arial" panose="020B0604020202020204" pitchFamily="34" charset="0"/>
              </a:rPr>
              <a:t>월말 기준</a:t>
            </a:r>
            <a:r>
              <a:rPr lang="en-US" altLang="ko-KR" sz="800">
                <a:solidFill>
                  <a:prstClr val="black"/>
                </a:solidFill>
                <a:latin typeface="Arial" panose="020B0604020202020204" pitchFamily="34" charset="0"/>
                <a:ea typeface="+mj-ea"/>
                <a:cs typeface="Arial" panose="020B0604020202020204" pitchFamily="34" charset="0"/>
              </a:rPr>
              <a:t>)</a:t>
            </a:r>
            <a:endParaRPr lang="en-US" altLang="ko-KR" sz="800" dirty="0">
              <a:solidFill>
                <a:prstClr val="black"/>
              </a:solidFill>
              <a:latin typeface="Arial" panose="020B0604020202020204" pitchFamily="34" charset="0"/>
              <a:ea typeface="+mj-ea"/>
              <a:cs typeface="Arial" panose="020B0604020202020204" pitchFamily="34" charset="0"/>
            </a:endParaRPr>
          </a:p>
        </p:txBody>
      </p:sp>
      <p:sp>
        <p:nvSpPr>
          <p:cNvPr id="147" name="TextBox 146">
            <a:extLst>
              <a:ext uri="{FF2B5EF4-FFF2-40B4-BE49-F238E27FC236}">
                <a16:creationId xmlns:a16="http://schemas.microsoft.com/office/drawing/2014/main" id="{E1CEBC67-04E2-45E4-8A18-1623C52F767D}"/>
              </a:ext>
            </a:extLst>
          </p:cNvPr>
          <p:cNvSpPr txBox="1"/>
          <p:nvPr/>
        </p:nvSpPr>
        <p:spPr>
          <a:xfrm>
            <a:off x="490039" y="2931282"/>
            <a:ext cx="3717659" cy="107722"/>
          </a:xfrm>
          <a:prstGeom prst="rect">
            <a:avLst/>
          </a:prstGeom>
          <a:noFill/>
        </p:spPr>
        <p:txBody>
          <a:bodyPr wrap="square" lIns="0" tIns="0" rIns="0" bIns="0" rtlCol="0">
            <a:spAutoFit/>
          </a:bodyPr>
          <a:lstStyle/>
          <a:p>
            <a:r>
              <a:rPr lang="en-US" altLang="ko-KR" sz="700" dirty="0">
                <a:solidFill>
                  <a:srgbClr val="000000"/>
                </a:solidFill>
                <a:latin typeface="Arial" panose="020B0604020202020204" pitchFamily="34" charset="0"/>
                <a:cs typeface="Arial" panose="020B0604020202020204" pitchFamily="34" charset="0"/>
              </a:rPr>
              <a:t>Note 1: </a:t>
            </a:r>
            <a:r>
              <a:rPr lang="ko-KR" altLang="en-US" sz="700" dirty="0">
                <a:solidFill>
                  <a:srgbClr val="000000"/>
                </a:solidFill>
                <a:latin typeface="Arial" panose="020B0604020202020204" pitchFamily="34" charset="0"/>
                <a:cs typeface="Arial" panose="020B0604020202020204" pitchFamily="34" charset="0"/>
              </a:rPr>
              <a:t>회사제시 조직도</a:t>
            </a:r>
            <a:r>
              <a:rPr lang="en-US" altLang="ko-KR" sz="700" dirty="0">
                <a:solidFill>
                  <a:srgbClr val="000000"/>
                </a:solidFill>
                <a:latin typeface="Arial" panose="020B0604020202020204" pitchFamily="34" charset="0"/>
                <a:cs typeface="Arial" panose="020B0604020202020204" pitchFamily="34" charset="0"/>
              </a:rPr>
              <a:t>(2022.08) </a:t>
            </a:r>
            <a:r>
              <a:rPr lang="ko-KR" altLang="en-US" sz="700" dirty="0">
                <a:solidFill>
                  <a:srgbClr val="000000"/>
                </a:solidFill>
                <a:latin typeface="Arial" panose="020B0604020202020204" pitchFamily="34" charset="0"/>
                <a:cs typeface="Arial" panose="020B0604020202020204" pitchFamily="34" charset="0"/>
              </a:rPr>
              <a:t>기준</a:t>
            </a:r>
            <a:endParaRPr lang="en-US" altLang="ko-KR" sz="700" dirty="0">
              <a:solidFill>
                <a:srgbClr val="000000"/>
              </a:solidFill>
              <a:latin typeface="Arial" panose="020B0604020202020204" pitchFamily="34" charset="0"/>
              <a:cs typeface="Arial" panose="020B0604020202020204" pitchFamily="34" charset="0"/>
            </a:endParaRPr>
          </a:p>
        </p:txBody>
      </p:sp>
      <p:graphicFrame>
        <p:nvGraphicFramePr>
          <p:cNvPr id="160" name="표 159">
            <a:extLst>
              <a:ext uri="{FF2B5EF4-FFF2-40B4-BE49-F238E27FC236}">
                <a16:creationId xmlns:a16="http://schemas.microsoft.com/office/drawing/2014/main" id="{6078683C-6E7F-4275-B51C-A71E3C89ABEC}"/>
              </a:ext>
            </a:extLst>
          </p:cNvPr>
          <p:cNvGraphicFramePr>
            <a:graphicFrameLocks noGrp="1"/>
          </p:cNvGraphicFramePr>
          <p:nvPr>
            <p:extLst>
              <p:ext uri="{D42A27DB-BD31-4B8C-83A1-F6EECF244321}">
                <p14:modId xmlns:p14="http://schemas.microsoft.com/office/powerpoint/2010/main" val="1464102408"/>
              </p:ext>
            </p:extLst>
          </p:nvPr>
        </p:nvGraphicFramePr>
        <p:xfrm>
          <a:off x="488898" y="1485586"/>
          <a:ext cx="3718800" cy="1434272"/>
        </p:xfrm>
        <a:graphic>
          <a:graphicData uri="http://schemas.openxmlformats.org/drawingml/2006/table">
            <a:tbl>
              <a:tblPr/>
              <a:tblGrid>
                <a:gridCol w="648000">
                  <a:extLst>
                    <a:ext uri="{9D8B030D-6E8A-4147-A177-3AD203B41FA5}">
                      <a16:colId xmlns:a16="http://schemas.microsoft.com/office/drawing/2014/main" val="2383171223"/>
                    </a:ext>
                  </a:extLst>
                </a:gridCol>
                <a:gridCol w="3070800">
                  <a:extLst>
                    <a:ext uri="{9D8B030D-6E8A-4147-A177-3AD203B41FA5}">
                      <a16:colId xmlns:a16="http://schemas.microsoft.com/office/drawing/2014/main" val="2123696644"/>
                    </a:ext>
                  </a:extLst>
                </a:gridCol>
              </a:tblGrid>
              <a:tr h="178271">
                <a:tc>
                  <a:txBody>
                    <a:bodyPr/>
                    <a:lstStyle/>
                    <a:p>
                      <a:pPr algn="ctr"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내용</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368760986"/>
                  </a:ext>
                </a:extLst>
              </a:tr>
              <a:tr h="178271">
                <a:tc>
                  <a:txBody>
                    <a:bodyPr/>
                    <a:lstStyle/>
                    <a:p>
                      <a:pPr algn="ct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회사명</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태화기업 울산공장</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752358813"/>
                  </a:ext>
                </a:extLst>
              </a:tr>
              <a:tr h="178271">
                <a:tc>
                  <a:txBody>
                    <a:bodyPr/>
                    <a:lstStyle/>
                    <a:p>
                      <a:pPr algn="ct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대표이사</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김진하</a:t>
                      </a:r>
                      <a:r>
                        <a:rPr lang="en-US" altLang="ko-KR"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現 태화기업 부사장</a:t>
                      </a:r>
                      <a:r>
                        <a:rPr lang="en-US" altLang="ko-KR"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424390145"/>
                  </a:ext>
                </a:extLst>
              </a:tr>
              <a:tr h="178271">
                <a:tc>
                  <a:txBody>
                    <a:bodyPr/>
                    <a:lstStyle/>
                    <a:p>
                      <a:pPr algn="ct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주요사업</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차전지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 Assembly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조립 및 제조 </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240165285"/>
                  </a:ext>
                </a:extLst>
              </a:tr>
              <a:tr h="178271">
                <a:tc>
                  <a:txBody>
                    <a:bodyPr/>
                    <a:lstStyle/>
                    <a:p>
                      <a:pPr algn="ct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본사 주소</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울산광역시 울주군 삼남면 가천리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818</a:t>
                      </a: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738029135"/>
                  </a:ext>
                </a:extLst>
              </a:tr>
              <a:tr h="178271">
                <a:tc>
                  <a:txBody>
                    <a:bodyPr/>
                    <a:lstStyle/>
                    <a:p>
                      <a:pPr algn="ct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설립일</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2016</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월</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48932426"/>
                  </a:ext>
                </a:extLst>
              </a:tr>
              <a:tr h="178271">
                <a:tc>
                  <a:txBody>
                    <a:bodyPr/>
                    <a:lstStyle/>
                    <a:p>
                      <a:pPr algn="ct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임직원수</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명</a:t>
                      </a:r>
                      <a:r>
                        <a:rPr lang="en-US" altLang="ko-KR"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503411360"/>
                  </a:ext>
                </a:extLst>
              </a:tr>
              <a:tr h="186375">
                <a:tc>
                  <a:txBody>
                    <a:bodyPr/>
                    <a:lstStyle/>
                    <a:p>
                      <a:pPr algn="ct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설비</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a:t>
                      </a: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solidFill>
                      <a:srgbClr val="E5F4FB"/>
                    </a:solid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Line / 84</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EA(</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월평균</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977355075"/>
                  </a:ext>
                </a:extLst>
              </a:tr>
            </a:tbl>
          </a:graphicData>
        </a:graphic>
      </p:graphicFrame>
      <p:graphicFrame>
        <p:nvGraphicFramePr>
          <p:cNvPr id="161" name="표 160">
            <a:extLst>
              <a:ext uri="{FF2B5EF4-FFF2-40B4-BE49-F238E27FC236}">
                <a16:creationId xmlns:a16="http://schemas.microsoft.com/office/drawing/2014/main" id="{690A925E-4EAF-488A-9217-484795872DD7}"/>
              </a:ext>
            </a:extLst>
          </p:cNvPr>
          <p:cNvGraphicFramePr>
            <a:graphicFrameLocks noGrp="1"/>
          </p:cNvGraphicFramePr>
          <p:nvPr>
            <p:extLst>
              <p:ext uri="{D42A27DB-BD31-4B8C-83A1-F6EECF244321}">
                <p14:modId xmlns:p14="http://schemas.microsoft.com/office/powerpoint/2010/main" val="225008242"/>
              </p:ext>
            </p:extLst>
          </p:nvPr>
        </p:nvGraphicFramePr>
        <p:xfrm>
          <a:off x="488899" y="4014664"/>
          <a:ext cx="3718800" cy="1620000"/>
        </p:xfrm>
        <a:graphic>
          <a:graphicData uri="http://schemas.openxmlformats.org/drawingml/2006/table">
            <a:tbl>
              <a:tblPr/>
              <a:tblGrid>
                <a:gridCol w="648000">
                  <a:extLst>
                    <a:ext uri="{9D8B030D-6E8A-4147-A177-3AD203B41FA5}">
                      <a16:colId xmlns:a16="http://schemas.microsoft.com/office/drawing/2014/main" val="440234037"/>
                    </a:ext>
                  </a:extLst>
                </a:gridCol>
                <a:gridCol w="3070800">
                  <a:extLst>
                    <a:ext uri="{9D8B030D-6E8A-4147-A177-3AD203B41FA5}">
                      <a16:colId xmlns:a16="http://schemas.microsoft.com/office/drawing/2014/main" val="1555169967"/>
                    </a:ext>
                  </a:extLst>
                </a:gridCol>
              </a:tblGrid>
              <a:tr h="180000">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연도</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내용</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510305143"/>
                  </a:ext>
                </a:extLst>
              </a:tr>
              <a:tr h="180000">
                <a:tc>
                  <a:txBody>
                    <a:bodyPr/>
                    <a:lstStyle/>
                    <a:p>
                      <a:pPr algn="ct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2016.12</a:t>
                      </a:r>
                      <a:endPar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삼성</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SDI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사내기업으로 사업 개시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618381035"/>
                  </a:ext>
                </a:extLst>
              </a:tr>
              <a:tr h="180000">
                <a:tc>
                  <a:txBody>
                    <a:bodyPr/>
                    <a:lstStyle/>
                    <a:p>
                      <a:pPr algn="ct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2017.02</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xEV</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용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28Ah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모델 양산 시작</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760886513"/>
                  </a:ext>
                </a:extLst>
              </a:tr>
              <a:tr h="180000">
                <a:tc>
                  <a:txBody>
                    <a:bodyPr/>
                    <a:lstStyle/>
                    <a:p>
                      <a:pPr algn="ct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2018.03</a:t>
                      </a:r>
                      <a:endPar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 Line </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증설 투자 개시</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959550020"/>
                  </a:ext>
                </a:extLst>
              </a:tr>
              <a:tr h="180000">
                <a:tc>
                  <a:txBody>
                    <a:bodyPr/>
                    <a:lstStyle/>
                    <a:p>
                      <a:pPr algn="ct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2018.09</a:t>
                      </a:r>
                      <a:endPar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IATF16949:2016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취득</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618995729"/>
                  </a:ext>
                </a:extLst>
              </a:tr>
              <a:tr h="180000">
                <a:tc>
                  <a:txBody>
                    <a:bodyPr/>
                    <a:lstStyle/>
                    <a:p>
                      <a:pPr algn="ct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2019.03</a:t>
                      </a:r>
                      <a:endPar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ESS</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용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94Ah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모델 개발 및 양산</a:t>
                      </a: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773531967"/>
                  </a:ext>
                </a:extLst>
              </a:tr>
              <a:tr h="180000">
                <a:tc>
                  <a:txBody>
                    <a:bodyPr/>
                    <a:lstStyle/>
                    <a:p>
                      <a:pPr algn="ct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2020.07</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ESS</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용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100Ah, 112Ah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모델 개발 및 양산체계 구축</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50374116"/>
                  </a:ext>
                </a:extLst>
              </a:tr>
              <a:tr h="180000">
                <a:tc>
                  <a:txBody>
                    <a:bodyPr/>
                    <a:lstStyle/>
                    <a:p>
                      <a:pPr algn="ct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2021.08</a:t>
                      </a:r>
                      <a:endPar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IATF16949:201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갱신</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892755409"/>
                  </a:ext>
                </a:extLst>
              </a:tr>
              <a:tr h="180000">
                <a:tc>
                  <a:txBody>
                    <a:bodyPr/>
                    <a:lstStyle/>
                    <a:p>
                      <a:pPr algn="ct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2021.08</a:t>
                      </a:r>
                    </a:p>
                  </a:txBody>
                  <a:tcPr marL="36000" marR="36000" marT="0" marB="0" anchor="ctr">
                    <a:lnL w="1270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solidFill>
                      <a:srgbClr val="E5F4FB"/>
                    </a:solidFill>
                  </a:tcPr>
                </a:tc>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중소기업진흥청</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SDI Smart </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지원협력사 선정</a:t>
                      </a:r>
                    </a:p>
                  </a:txBody>
                  <a:tcPr marL="36000" marR="36000" marT="0" marB="0" anchor="ctr">
                    <a:lnL w="635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36068789"/>
                  </a:ext>
                </a:extLst>
              </a:tr>
            </a:tbl>
          </a:graphicData>
        </a:graphic>
      </p:graphicFrame>
      <p:sp>
        <p:nvSpPr>
          <p:cNvPr id="245" name="Rectangle 41">
            <a:extLst>
              <a:ext uri="{FF2B5EF4-FFF2-40B4-BE49-F238E27FC236}">
                <a16:creationId xmlns:a16="http://schemas.microsoft.com/office/drawing/2014/main" id="{070DC5ED-E0D5-4065-BCFF-0E5B709C24EA}"/>
              </a:ext>
            </a:extLst>
          </p:cNvPr>
          <p:cNvSpPr>
            <a:spLocks noChangeArrowheads="1"/>
          </p:cNvSpPr>
          <p:nvPr/>
        </p:nvSpPr>
        <p:spPr bwMode="auto">
          <a:xfrm>
            <a:off x="488899" y="3654032"/>
            <a:ext cx="358617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ea typeface="+mj-ea"/>
                <a:cs typeface="Arial" panose="020B0604020202020204" pitchFamily="34" charset="0"/>
              </a:rPr>
              <a:t>▌</a:t>
            </a:r>
            <a:r>
              <a:rPr lang="en-US" altLang="ko-KR" sz="1200" b="1" dirty="0">
                <a:solidFill>
                  <a:srgbClr val="00338D"/>
                </a:solidFill>
                <a:latin typeface="Arial" panose="020B0604020202020204" pitchFamily="34" charset="0"/>
                <a:ea typeface="+mj-ea"/>
                <a:cs typeface="Arial" panose="020B0604020202020204" pitchFamily="34" charset="0"/>
              </a:rPr>
              <a:t>History</a:t>
            </a:r>
            <a:endParaRPr lang="en-US" altLang="ko-KR" sz="1400" b="1" dirty="0">
              <a:solidFill>
                <a:srgbClr val="00338D"/>
              </a:solidFill>
              <a:latin typeface="Arial" panose="020B0604020202020204" pitchFamily="34" charset="0"/>
              <a:ea typeface="+mj-ea"/>
              <a:cs typeface="Arial" panose="020B0604020202020204" pitchFamily="34" charset="0"/>
            </a:endParaRPr>
          </a:p>
        </p:txBody>
      </p:sp>
      <p:sp>
        <p:nvSpPr>
          <p:cNvPr id="76" name="Rounded Rectangle 117">
            <a:extLst>
              <a:ext uri="{FF2B5EF4-FFF2-40B4-BE49-F238E27FC236}">
                <a16:creationId xmlns:a16="http://schemas.microsoft.com/office/drawing/2014/main" id="{E6EE6300-B447-42ED-8E23-9537F01E5D9C}"/>
              </a:ext>
            </a:extLst>
          </p:cNvPr>
          <p:cNvSpPr/>
          <p:nvPr/>
        </p:nvSpPr>
        <p:spPr bwMode="auto">
          <a:xfrm>
            <a:off x="5146923" y="5179914"/>
            <a:ext cx="828000" cy="490061"/>
          </a:xfrm>
          <a:prstGeom prst="roundRect">
            <a:avLst>
              <a:gd name="adj" fmla="val 0"/>
            </a:avLst>
          </a:prstGeom>
          <a:noFill/>
          <a:ln w="3175" cap="flat" cmpd="sng" algn="ctr">
            <a:solidFill>
              <a:srgbClr val="005EB8"/>
            </a:solidFill>
            <a:prstDash val="solid"/>
            <a:round/>
            <a:headEnd type="none" w="med" len="med"/>
            <a:tailEnd type="none" w="med" len="med"/>
          </a:ln>
          <a:effectLst/>
        </p:spPr>
        <p:txBody>
          <a:bodyPr lIns="72000" tIns="30788" rIns="30788" bIns="30788" rtlCol="0" anchor="t" anchorCtr="0"/>
          <a:lstStyle/>
          <a:p>
            <a:pPr marL="171450" indent="-171450" defTabSz="781990" latinLnBrk="1">
              <a:spcAft>
                <a:spcPts val="300"/>
              </a:spcAft>
              <a:buClr>
                <a:srgbClr val="00338D"/>
              </a:buClr>
              <a:buFont typeface="Wingdings" panose="05000000000000000000" pitchFamily="2" charset="2"/>
              <a:buChar char="ü"/>
              <a:tabLst>
                <a:tab pos="228080" algn="l"/>
              </a:tabLst>
            </a:pPr>
            <a:r>
              <a:rPr lang="ko-KR" altLang="en-US" sz="800" spc="-100">
                <a:latin typeface="Arial" panose="020B0604020202020204" pitchFamily="34" charset="0"/>
                <a:cs typeface="Arial" panose="020B0604020202020204" pitchFamily="34" charset="0"/>
              </a:rPr>
              <a:t>자재 </a:t>
            </a:r>
            <a:r>
              <a:rPr lang="en-US" altLang="ko-KR" sz="800" spc="-100">
                <a:latin typeface="Arial" panose="020B0604020202020204" pitchFamily="34" charset="0"/>
                <a:cs typeface="Arial" panose="020B0604020202020204" pitchFamily="34" charset="0"/>
              </a:rPr>
              <a:t>2</a:t>
            </a:r>
            <a:r>
              <a:rPr lang="ko-KR" altLang="en-US" sz="800" spc="-100">
                <a:latin typeface="Arial" panose="020B0604020202020204" pitchFamily="34" charset="0"/>
                <a:cs typeface="Arial" panose="020B0604020202020204" pitchFamily="34" charset="0"/>
              </a:rPr>
              <a:t>명</a:t>
            </a:r>
            <a:endParaRPr lang="en-US" altLang="ko-KR" sz="800" spc="-100">
              <a:latin typeface="Arial" panose="020B0604020202020204" pitchFamily="34" charset="0"/>
              <a:cs typeface="Arial" panose="020B0604020202020204" pitchFamily="34" charset="0"/>
            </a:endParaRPr>
          </a:p>
          <a:p>
            <a:pPr marL="171450" indent="-171450" defTabSz="781990" latinLnBrk="1">
              <a:spcAft>
                <a:spcPts val="300"/>
              </a:spcAft>
              <a:buClr>
                <a:srgbClr val="00338D"/>
              </a:buClr>
              <a:buFont typeface="Wingdings" panose="05000000000000000000" pitchFamily="2" charset="2"/>
              <a:buChar char="ü"/>
              <a:tabLst>
                <a:tab pos="228080" algn="l"/>
              </a:tabLst>
            </a:pPr>
            <a:r>
              <a:rPr lang="ko-KR" altLang="en-US" sz="800" spc="-100">
                <a:latin typeface="Arial" panose="020B0604020202020204" pitchFamily="34" charset="0"/>
                <a:cs typeface="Arial" panose="020B0604020202020204" pitchFamily="34" charset="0"/>
              </a:rPr>
              <a:t>출하 </a:t>
            </a:r>
            <a:r>
              <a:rPr lang="en-US" altLang="ko-KR" sz="800" spc="-100">
                <a:latin typeface="Arial" panose="020B0604020202020204" pitchFamily="34" charset="0"/>
                <a:cs typeface="Arial" panose="020B0604020202020204" pitchFamily="34" charset="0"/>
              </a:rPr>
              <a:t>1</a:t>
            </a:r>
            <a:r>
              <a:rPr lang="ko-KR" altLang="en-US" sz="800" spc="-100">
                <a:latin typeface="Arial" panose="020B0604020202020204" pitchFamily="34" charset="0"/>
                <a:cs typeface="Arial" panose="020B0604020202020204" pitchFamily="34" charset="0"/>
              </a:rPr>
              <a:t>명</a:t>
            </a:r>
            <a:endParaRPr lang="en-US" altLang="ko-KR" sz="800" spc="-100">
              <a:latin typeface="Arial" panose="020B0604020202020204" pitchFamily="34" charset="0"/>
              <a:cs typeface="Arial" panose="020B0604020202020204" pitchFamily="34" charset="0"/>
            </a:endParaRPr>
          </a:p>
          <a:p>
            <a:pPr marL="171450" indent="-171450" defTabSz="781990" latinLnBrk="1">
              <a:spcAft>
                <a:spcPts val="300"/>
              </a:spcAft>
              <a:buClr>
                <a:srgbClr val="00338D"/>
              </a:buClr>
              <a:buFont typeface="Wingdings" panose="05000000000000000000" pitchFamily="2" charset="2"/>
              <a:buChar char="ü"/>
              <a:tabLst>
                <a:tab pos="228080" algn="l"/>
              </a:tabLst>
            </a:pPr>
            <a:r>
              <a:rPr lang="ko-KR" altLang="en-US" sz="800" spc="-100">
                <a:latin typeface="Arial" panose="020B0604020202020204" pitchFamily="34" charset="0"/>
                <a:cs typeface="Arial" panose="020B0604020202020204" pitchFamily="34" charset="0"/>
              </a:rPr>
              <a:t>관리 </a:t>
            </a:r>
            <a:r>
              <a:rPr lang="en-US" altLang="ko-KR" sz="800" spc="-100">
                <a:latin typeface="Arial" panose="020B0604020202020204" pitchFamily="34" charset="0"/>
                <a:cs typeface="Arial" panose="020B0604020202020204" pitchFamily="34" charset="0"/>
              </a:rPr>
              <a:t>1</a:t>
            </a:r>
            <a:r>
              <a:rPr lang="ko-KR" altLang="en-US" sz="800" spc="-100">
                <a:latin typeface="Arial" panose="020B0604020202020204" pitchFamily="34" charset="0"/>
                <a:cs typeface="Arial" panose="020B0604020202020204" pitchFamily="34" charset="0"/>
              </a:rPr>
              <a:t>명</a:t>
            </a:r>
            <a:endParaRPr lang="en-US" altLang="ko-KR" sz="800" spc="-100">
              <a:latin typeface="Arial" panose="020B0604020202020204" pitchFamily="34" charset="0"/>
              <a:cs typeface="Arial" panose="020B0604020202020204" pitchFamily="34" charset="0"/>
            </a:endParaRPr>
          </a:p>
          <a:p>
            <a:pPr marL="171450" indent="-171450" defTabSz="781990" latinLnBrk="1">
              <a:spcAft>
                <a:spcPts val="300"/>
              </a:spcAft>
              <a:buClr>
                <a:srgbClr val="00338D"/>
              </a:buClr>
              <a:buFont typeface="Arial" panose="020B0604020202020204" pitchFamily="34" charset="0"/>
              <a:buChar char="•"/>
              <a:tabLst>
                <a:tab pos="228080" algn="l"/>
              </a:tabLst>
            </a:pPr>
            <a:endParaRPr lang="en-US" altLang="ko-KR" sz="800" spc="-100" dirty="0">
              <a:latin typeface="Arial" panose="020B0604020202020204" pitchFamily="34" charset="0"/>
              <a:cs typeface="Arial" panose="020B0604020202020204" pitchFamily="34" charset="0"/>
            </a:endParaRPr>
          </a:p>
        </p:txBody>
      </p:sp>
      <p:sp>
        <p:nvSpPr>
          <p:cNvPr id="77" name="Rounded Rectangle 117">
            <a:extLst>
              <a:ext uri="{FF2B5EF4-FFF2-40B4-BE49-F238E27FC236}">
                <a16:creationId xmlns:a16="http://schemas.microsoft.com/office/drawing/2014/main" id="{9B517090-BCE4-4116-84DE-21AC53BE213D}"/>
              </a:ext>
            </a:extLst>
          </p:cNvPr>
          <p:cNvSpPr/>
          <p:nvPr/>
        </p:nvSpPr>
        <p:spPr bwMode="auto">
          <a:xfrm>
            <a:off x="5146924" y="4770477"/>
            <a:ext cx="828000" cy="360000"/>
          </a:xfrm>
          <a:prstGeom prst="roundRect">
            <a:avLst>
              <a:gd name="adj" fmla="val 0"/>
            </a:avLst>
          </a:prstGeom>
          <a:solidFill>
            <a:srgbClr val="005EB8"/>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86" latinLnBrk="1">
              <a:spcAft>
                <a:spcPts val="300"/>
              </a:spcAft>
              <a:buClr>
                <a:srgbClr val="99CC00"/>
              </a:buClr>
              <a:tabLst>
                <a:tab pos="228079" algn="l"/>
              </a:tabLst>
            </a:pPr>
            <a:r>
              <a:rPr lang="ko-KR" altLang="en-US" sz="800" b="1">
                <a:solidFill>
                  <a:prstClr val="white"/>
                </a:solidFill>
                <a:latin typeface="Arial" panose="020B0604020202020204" pitchFamily="34" charset="0"/>
                <a:cs typeface="Arial" panose="020B0604020202020204" pitchFamily="34" charset="0"/>
              </a:rPr>
              <a:t>관리팀</a:t>
            </a:r>
            <a:endParaRPr lang="en-US" altLang="ko-KR" sz="800" b="1" dirty="0">
              <a:solidFill>
                <a:prstClr val="white"/>
              </a:solidFill>
              <a:latin typeface="Arial" panose="020B0604020202020204" pitchFamily="34" charset="0"/>
              <a:cs typeface="Arial" panose="020B0604020202020204" pitchFamily="34" charset="0"/>
            </a:endParaRPr>
          </a:p>
          <a:p>
            <a:pPr algn="ctr" defTabSz="781986" latinLnBrk="1">
              <a:spcAft>
                <a:spcPts val="300"/>
              </a:spcAft>
              <a:buClr>
                <a:srgbClr val="99CC00"/>
              </a:buClr>
              <a:tabLst>
                <a:tab pos="228079" algn="l"/>
              </a:tabLst>
            </a:pPr>
            <a:r>
              <a:rPr lang="en-US" altLang="ko-KR" sz="800" b="1">
                <a:solidFill>
                  <a:prstClr val="white"/>
                </a:solidFill>
                <a:latin typeface="Arial" panose="020B0604020202020204" pitchFamily="34" charset="0"/>
                <a:cs typeface="Arial" panose="020B0604020202020204" pitchFamily="34" charset="0"/>
              </a:rPr>
              <a:t>(4</a:t>
            </a:r>
            <a:r>
              <a:rPr lang="ko-KR" altLang="en-US" sz="800" b="1">
                <a:solidFill>
                  <a:prstClr val="white"/>
                </a:solidFill>
                <a:latin typeface="Arial" panose="020B0604020202020204" pitchFamily="34" charset="0"/>
                <a:cs typeface="Arial" panose="020B0604020202020204" pitchFamily="34" charset="0"/>
              </a:rPr>
              <a:t>명</a:t>
            </a:r>
            <a:r>
              <a:rPr lang="en-US" altLang="ko-KR" sz="800" b="1" dirty="0">
                <a:solidFill>
                  <a:prstClr val="white"/>
                </a:solidFill>
                <a:latin typeface="Arial" panose="020B0604020202020204" pitchFamily="34" charset="0"/>
                <a:cs typeface="Arial" panose="020B0604020202020204" pitchFamily="34" charset="0"/>
              </a:rPr>
              <a:t>)</a:t>
            </a:r>
          </a:p>
        </p:txBody>
      </p:sp>
      <p:cxnSp>
        <p:nvCxnSpPr>
          <p:cNvPr id="78" name="연결선: 꺾임 77">
            <a:extLst>
              <a:ext uri="{FF2B5EF4-FFF2-40B4-BE49-F238E27FC236}">
                <a16:creationId xmlns:a16="http://schemas.microsoft.com/office/drawing/2014/main" id="{9B8AD814-A0A4-4BC9-B42D-91E268DE7676}"/>
              </a:ext>
            </a:extLst>
          </p:cNvPr>
          <p:cNvCxnSpPr>
            <a:cxnSpLocks/>
            <a:endCxn id="77" idx="0"/>
          </p:cNvCxnSpPr>
          <p:nvPr/>
        </p:nvCxnSpPr>
        <p:spPr>
          <a:xfrm rot="10800000" flipV="1">
            <a:off x="5560925" y="4618117"/>
            <a:ext cx="1916069" cy="152360"/>
          </a:xfrm>
          <a:prstGeom prst="bentConnector2">
            <a:avLst/>
          </a:prstGeom>
          <a:ln>
            <a:solidFill>
              <a:srgbClr val="00338D"/>
            </a:solidFill>
          </a:ln>
        </p:spPr>
        <p:style>
          <a:lnRef idx="1">
            <a:schemeClr val="accent1"/>
          </a:lnRef>
          <a:fillRef idx="0">
            <a:schemeClr val="accent1"/>
          </a:fillRef>
          <a:effectRef idx="0">
            <a:schemeClr val="accent1"/>
          </a:effectRef>
          <a:fontRef idx="minor">
            <a:schemeClr val="tx1"/>
          </a:fontRef>
        </p:style>
      </p:cxnSp>
      <p:sp>
        <p:nvSpPr>
          <p:cNvPr id="79" name="Rounded Rectangle 117">
            <a:extLst>
              <a:ext uri="{FF2B5EF4-FFF2-40B4-BE49-F238E27FC236}">
                <a16:creationId xmlns:a16="http://schemas.microsoft.com/office/drawing/2014/main" id="{974B2DFA-19EB-494D-B98E-4B780F98DB45}"/>
              </a:ext>
            </a:extLst>
          </p:cNvPr>
          <p:cNvSpPr/>
          <p:nvPr/>
        </p:nvSpPr>
        <p:spPr bwMode="auto">
          <a:xfrm>
            <a:off x="6607647" y="4095584"/>
            <a:ext cx="1003383" cy="360000"/>
          </a:xfrm>
          <a:prstGeom prst="roundRect">
            <a:avLst>
              <a:gd name="adj" fmla="val 0"/>
            </a:avLst>
          </a:prstGeom>
          <a:solidFill>
            <a:srgbClr val="00338D"/>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ko-KR" altLang="en-US" sz="800" b="1" spc="-100">
                <a:solidFill>
                  <a:prstClr val="white"/>
                </a:solidFill>
                <a:latin typeface="Arial" panose="020B0604020202020204" pitchFamily="34" charset="0"/>
                <a:ea typeface="+mj-ea"/>
                <a:cs typeface="Arial" panose="020B0604020202020204" pitchFamily="34" charset="0"/>
              </a:rPr>
              <a:t>임원</a:t>
            </a:r>
            <a:endParaRPr lang="en-US" altLang="ko-KR" sz="800" b="1" spc="-100">
              <a:solidFill>
                <a:prstClr val="white"/>
              </a:solidFill>
              <a:latin typeface="Arial" panose="020B0604020202020204" pitchFamily="34" charset="0"/>
              <a:ea typeface="+mj-ea"/>
              <a:cs typeface="Arial" panose="020B0604020202020204" pitchFamily="34" charset="0"/>
            </a:endParaRPr>
          </a:p>
          <a:p>
            <a:pPr algn="ctr" defTabSz="781990" latinLnBrk="1">
              <a:buClr>
                <a:srgbClr val="99CC00"/>
              </a:buClr>
              <a:tabLst>
                <a:tab pos="228080" algn="l"/>
              </a:tabLst>
              <a:defRPr/>
            </a:pPr>
            <a:r>
              <a:rPr lang="en-US" altLang="ko-KR" sz="800" b="1" spc="-100">
                <a:solidFill>
                  <a:prstClr val="white"/>
                </a:solidFill>
                <a:latin typeface="Arial" panose="020B0604020202020204" pitchFamily="34" charset="0"/>
                <a:ea typeface="+mj-ea"/>
                <a:cs typeface="Arial" panose="020B0604020202020204" pitchFamily="34" charset="0"/>
              </a:rPr>
              <a:t>(</a:t>
            </a:r>
            <a:r>
              <a:rPr lang="en-US" altLang="ko-KR" sz="800" b="1" spc="-100" dirty="0">
                <a:solidFill>
                  <a:prstClr val="white"/>
                </a:solidFill>
                <a:latin typeface="Arial" panose="020B0604020202020204" pitchFamily="34" charset="0"/>
                <a:ea typeface="+mj-ea"/>
                <a:cs typeface="Arial" panose="020B0604020202020204" pitchFamily="34" charset="0"/>
              </a:rPr>
              <a:t>1</a:t>
            </a:r>
            <a:r>
              <a:rPr lang="ko-KR" altLang="en-US" sz="800" b="1" spc="-100" dirty="0">
                <a:solidFill>
                  <a:prstClr val="white"/>
                </a:solidFill>
                <a:latin typeface="Arial" panose="020B0604020202020204" pitchFamily="34" charset="0"/>
                <a:ea typeface="+mj-ea"/>
                <a:cs typeface="Arial" panose="020B0604020202020204" pitchFamily="34" charset="0"/>
              </a:rPr>
              <a:t>명</a:t>
            </a:r>
            <a:r>
              <a:rPr lang="en-US" altLang="ko-KR" sz="800" b="1" spc="-100" dirty="0">
                <a:solidFill>
                  <a:prstClr val="white"/>
                </a:solidFill>
                <a:latin typeface="Arial" panose="020B0604020202020204" pitchFamily="34" charset="0"/>
                <a:ea typeface="+mj-ea"/>
                <a:cs typeface="Arial" panose="020B0604020202020204" pitchFamily="34" charset="0"/>
              </a:rPr>
              <a:t>)</a:t>
            </a:r>
          </a:p>
        </p:txBody>
      </p:sp>
      <p:sp>
        <p:nvSpPr>
          <p:cNvPr id="85" name="Rounded Rectangle 117">
            <a:extLst>
              <a:ext uri="{FF2B5EF4-FFF2-40B4-BE49-F238E27FC236}">
                <a16:creationId xmlns:a16="http://schemas.microsoft.com/office/drawing/2014/main" id="{2C680540-4F69-4242-83D7-0493D7D0A687}"/>
              </a:ext>
            </a:extLst>
          </p:cNvPr>
          <p:cNvSpPr/>
          <p:nvPr/>
        </p:nvSpPr>
        <p:spPr bwMode="auto">
          <a:xfrm>
            <a:off x="6158453" y="4770477"/>
            <a:ext cx="828000" cy="360000"/>
          </a:xfrm>
          <a:prstGeom prst="roundRect">
            <a:avLst>
              <a:gd name="adj" fmla="val 0"/>
            </a:avLst>
          </a:prstGeom>
          <a:solidFill>
            <a:srgbClr val="005EB8"/>
          </a:solidFill>
          <a:ln w="9525" cap="flat" cmpd="sng" algn="ctr">
            <a:noFill/>
            <a:prstDash val="solid"/>
            <a:round/>
            <a:headEnd type="none" w="med" len="med"/>
            <a:tailEnd type="none" w="med" len="med"/>
          </a:ln>
          <a:effectLst/>
        </p:spPr>
        <p:txBody>
          <a:bodyPr lIns="0" tIns="0" rIns="0" bIns="0" rtlCol="0" anchor="ctr" anchorCtr="0"/>
          <a:lstStyle/>
          <a:p>
            <a:pPr algn="ctr" defTabSz="781986" latinLnBrk="1">
              <a:spcAft>
                <a:spcPts val="300"/>
              </a:spcAft>
              <a:buClr>
                <a:srgbClr val="99CC00"/>
              </a:buClr>
              <a:tabLst>
                <a:tab pos="228079" algn="l"/>
              </a:tabLst>
            </a:pPr>
            <a:r>
              <a:rPr lang="ko-KR" altLang="en-US" sz="800" b="1">
                <a:solidFill>
                  <a:prstClr val="white"/>
                </a:solidFill>
                <a:latin typeface="Arial" panose="020B0604020202020204" pitchFamily="34" charset="0"/>
                <a:cs typeface="Arial" panose="020B0604020202020204" pitchFamily="34" charset="0"/>
              </a:rPr>
              <a:t>기술팀</a:t>
            </a:r>
            <a:endParaRPr lang="en-US" altLang="ko-KR" sz="800" b="1" dirty="0">
              <a:solidFill>
                <a:prstClr val="white"/>
              </a:solidFill>
              <a:latin typeface="Arial" panose="020B0604020202020204" pitchFamily="34" charset="0"/>
              <a:cs typeface="Arial" panose="020B0604020202020204" pitchFamily="34" charset="0"/>
            </a:endParaRPr>
          </a:p>
          <a:p>
            <a:pPr algn="ctr" defTabSz="781986" latinLnBrk="1">
              <a:spcAft>
                <a:spcPts val="300"/>
              </a:spcAft>
              <a:buClr>
                <a:srgbClr val="99CC00"/>
              </a:buClr>
              <a:tabLst>
                <a:tab pos="228079" algn="l"/>
              </a:tabLst>
            </a:pPr>
            <a:r>
              <a:rPr lang="en-US" altLang="ko-KR" sz="800" b="1">
                <a:solidFill>
                  <a:prstClr val="white"/>
                </a:solidFill>
                <a:latin typeface="Arial" panose="020B0604020202020204" pitchFamily="34" charset="0"/>
                <a:cs typeface="Arial" panose="020B0604020202020204" pitchFamily="34" charset="0"/>
              </a:rPr>
              <a:t>(6</a:t>
            </a:r>
            <a:r>
              <a:rPr lang="ko-KR" altLang="en-US" sz="800" b="1">
                <a:solidFill>
                  <a:prstClr val="white"/>
                </a:solidFill>
                <a:latin typeface="Arial" panose="020B0604020202020204" pitchFamily="34" charset="0"/>
                <a:cs typeface="Arial" panose="020B0604020202020204" pitchFamily="34" charset="0"/>
              </a:rPr>
              <a:t>명</a:t>
            </a:r>
            <a:r>
              <a:rPr lang="en-US" altLang="ko-KR" sz="800" b="1" dirty="0">
                <a:solidFill>
                  <a:prstClr val="white"/>
                </a:solidFill>
                <a:latin typeface="Arial" panose="020B0604020202020204" pitchFamily="34" charset="0"/>
                <a:cs typeface="Arial" panose="020B0604020202020204" pitchFamily="34" charset="0"/>
              </a:rPr>
              <a:t>)</a:t>
            </a:r>
          </a:p>
        </p:txBody>
      </p:sp>
      <p:cxnSp>
        <p:nvCxnSpPr>
          <p:cNvPr id="87" name="연결선: 꺾임 86">
            <a:extLst>
              <a:ext uri="{FF2B5EF4-FFF2-40B4-BE49-F238E27FC236}">
                <a16:creationId xmlns:a16="http://schemas.microsoft.com/office/drawing/2014/main" id="{773324D9-188F-4E13-9F9A-DA1CAFEE00CD}"/>
              </a:ext>
            </a:extLst>
          </p:cNvPr>
          <p:cNvCxnSpPr>
            <a:cxnSpLocks/>
            <a:endCxn id="85" idx="0"/>
          </p:cNvCxnSpPr>
          <p:nvPr/>
        </p:nvCxnSpPr>
        <p:spPr>
          <a:xfrm rot="10800000" flipV="1">
            <a:off x="6572454" y="4618117"/>
            <a:ext cx="662497" cy="152360"/>
          </a:xfrm>
          <a:prstGeom prst="bentConnector2">
            <a:avLst/>
          </a:prstGeom>
          <a:ln>
            <a:solidFill>
              <a:srgbClr val="00338D"/>
            </a:solidFill>
          </a:ln>
        </p:spPr>
        <p:style>
          <a:lnRef idx="1">
            <a:schemeClr val="accent1"/>
          </a:lnRef>
          <a:fillRef idx="0">
            <a:schemeClr val="accent1"/>
          </a:fillRef>
          <a:effectRef idx="0">
            <a:schemeClr val="accent1"/>
          </a:effectRef>
          <a:fontRef idx="minor">
            <a:schemeClr val="tx1"/>
          </a:fontRef>
        </p:style>
      </p:cxnSp>
      <p:sp>
        <p:nvSpPr>
          <p:cNvPr id="131" name="Rounded Rectangle 117">
            <a:extLst>
              <a:ext uri="{FF2B5EF4-FFF2-40B4-BE49-F238E27FC236}">
                <a16:creationId xmlns:a16="http://schemas.microsoft.com/office/drawing/2014/main" id="{CAE3310A-8D1C-4BB8-A644-1EE659DDA76E}"/>
              </a:ext>
            </a:extLst>
          </p:cNvPr>
          <p:cNvSpPr/>
          <p:nvPr/>
        </p:nvSpPr>
        <p:spPr bwMode="auto">
          <a:xfrm>
            <a:off x="7169982" y="4778097"/>
            <a:ext cx="828000" cy="360000"/>
          </a:xfrm>
          <a:prstGeom prst="roundRect">
            <a:avLst>
              <a:gd name="adj" fmla="val 0"/>
            </a:avLst>
          </a:prstGeom>
          <a:solidFill>
            <a:srgbClr val="005EB8"/>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86" latinLnBrk="1">
              <a:spcAft>
                <a:spcPts val="300"/>
              </a:spcAft>
              <a:buClr>
                <a:srgbClr val="99CC00"/>
              </a:buClr>
              <a:tabLst>
                <a:tab pos="228079" algn="l"/>
              </a:tabLst>
            </a:pPr>
            <a:r>
              <a:rPr lang="ko-KR" altLang="en-US" sz="800" b="1">
                <a:solidFill>
                  <a:prstClr val="white"/>
                </a:solidFill>
                <a:latin typeface="Arial" panose="020B0604020202020204" pitchFamily="34" charset="0"/>
                <a:cs typeface="Arial" panose="020B0604020202020204" pitchFamily="34" charset="0"/>
              </a:rPr>
              <a:t>품질팀</a:t>
            </a:r>
            <a:endParaRPr lang="en-US" altLang="ko-KR" sz="800" b="1" dirty="0">
              <a:solidFill>
                <a:prstClr val="white"/>
              </a:solidFill>
              <a:latin typeface="Arial" panose="020B0604020202020204" pitchFamily="34" charset="0"/>
              <a:cs typeface="Arial" panose="020B0604020202020204" pitchFamily="34" charset="0"/>
            </a:endParaRPr>
          </a:p>
          <a:p>
            <a:pPr algn="ctr" defTabSz="781986" latinLnBrk="1">
              <a:spcAft>
                <a:spcPts val="300"/>
              </a:spcAft>
              <a:buClr>
                <a:srgbClr val="99CC00"/>
              </a:buClr>
              <a:tabLst>
                <a:tab pos="228079" algn="l"/>
              </a:tabLst>
            </a:pPr>
            <a:r>
              <a:rPr lang="en-US" altLang="ko-KR" sz="800" b="1">
                <a:solidFill>
                  <a:prstClr val="white"/>
                </a:solidFill>
                <a:latin typeface="Arial" panose="020B0604020202020204" pitchFamily="34" charset="0"/>
                <a:cs typeface="Arial" panose="020B0604020202020204" pitchFamily="34" charset="0"/>
              </a:rPr>
              <a:t>(6</a:t>
            </a:r>
            <a:r>
              <a:rPr lang="ko-KR" altLang="en-US" sz="800" b="1">
                <a:solidFill>
                  <a:prstClr val="white"/>
                </a:solidFill>
                <a:latin typeface="Arial" panose="020B0604020202020204" pitchFamily="34" charset="0"/>
                <a:cs typeface="Arial" panose="020B0604020202020204" pitchFamily="34" charset="0"/>
              </a:rPr>
              <a:t>명</a:t>
            </a:r>
            <a:r>
              <a:rPr lang="en-US" altLang="ko-KR" sz="800" b="1" dirty="0">
                <a:solidFill>
                  <a:prstClr val="white"/>
                </a:solidFill>
                <a:latin typeface="Arial" panose="020B0604020202020204" pitchFamily="34" charset="0"/>
                <a:cs typeface="Arial" panose="020B0604020202020204" pitchFamily="34" charset="0"/>
              </a:rPr>
              <a:t>)</a:t>
            </a:r>
          </a:p>
        </p:txBody>
      </p:sp>
      <p:sp>
        <p:nvSpPr>
          <p:cNvPr id="142" name="Rounded Rectangle 117">
            <a:extLst>
              <a:ext uri="{FF2B5EF4-FFF2-40B4-BE49-F238E27FC236}">
                <a16:creationId xmlns:a16="http://schemas.microsoft.com/office/drawing/2014/main" id="{B1FEF5A2-F84E-40D2-BEA4-2C488EE4EE84}"/>
              </a:ext>
            </a:extLst>
          </p:cNvPr>
          <p:cNvSpPr/>
          <p:nvPr/>
        </p:nvSpPr>
        <p:spPr bwMode="auto">
          <a:xfrm>
            <a:off x="8181512" y="4770476"/>
            <a:ext cx="828000" cy="360000"/>
          </a:xfrm>
          <a:prstGeom prst="roundRect">
            <a:avLst>
              <a:gd name="adj" fmla="val 0"/>
            </a:avLst>
          </a:prstGeom>
          <a:solidFill>
            <a:srgbClr val="005EB8"/>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86" latinLnBrk="1">
              <a:spcAft>
                <a:spcPts val="300"/>
              </a:spcAft>
              <a:buClr>
                <a:srgbClr val="99CC00"/>
              </a:buClr>
              <a:tabLst>
                <a:tab pos="228079" algn="l"/>
              </a:tabLst>
            </a:pPr>
            <a:r>
              <a:rPr lang="ko-KR" altLang="en-US" sz="800" b="1">
                <a:solidFill>
                  <a:prstClr val="white"/>
                </a:solidFill>
                <a:latin typeface="Arial" panose="020B0604020202020204" pitchFamily="34" charset="0"/>
                <a:cs typeface="Arial" panose="020B0604020202020204" pitchFamily="34" charset="0"/>
              </a:rPr>
              <a:t>생산팀</a:t>
            </a:r>
            <a:endParaRPr lang="en-US" altLang="ko-KR" sz="800" b="1" dirty="0">
              <a:solidFill>
                <a:prstClr val="white"/>
              </a:solidFill>
              <a:latin typeface="Arial" panose="020B0604020202020204" pitchFamily="34" charset="0"/>
              <a:cs typeface="Arial" panose="020B0604020202020204" pitchFamily="34" charset="0"/>
            </a:endParaRPr>
          </a:p>
          <a:p>
            <a:pPr algn="ctr" defTabSz="781986" latinLnBrk="1">
              <a:spcAft>
                <a:spcPts val="300"/>
              </a:spcAft>
              <a:buClr>
                <a:srgbClr val="99CC00"/>
              </a:buClr>
              <a:tabLst>
                <a:tab pos="228079" algn="l"/>
              </a:tabLst>
            </a:pPr>
            <a:r>
              <a:rPr lang="en-US" altLang="ko-KR" sz="800" b="1">
                <a:solidFill>
                  <a:prstClr val="white"/>
                </a:solidFill>
                <a:latin typeface="Arial" panose="020B0604020202020204" pitchFamily="34" charset="0"/>
                <a:cs typeface="Arial" panose="020B0604020202020204" pitchFamily="34" charset="0"/>
              </a:rPr>
              <a:t>(33</a:t>
            </a:r>
            <a:r>
              <a:rPr lang="ko-KR" altLang="en-US" sz="800" b="1">
                <a:solidFill>
                  <a:prstClr val="white"/>
                </a:solidFill>
                <a:latin typeface="Arial" panose="020B0604020202020204" pitchFamily="34" charset="0"/>
                <a:cs typeface="Arial" panose="020B0604020202020204" pitchFamily="34" charset="0"/>
              </a:rPr>
              <a:t>명</a:t>
            </a:r>
            <a:r>
              <a:rPr lang="en-US" altLang="ko-KR" sz="800" b="1" dirty="0">
                <a:solidFill>
                  <a:prstClr val="white"/>
                </a:solidFill>
                <a:latin typeface="Arial" panose="020B0604020202020204" pitchFamily="34" charset="0"/>
                <a:cs typeface="Arial" panose="020B0604020202020204" pitchFamily="34" charset="0"/>
              </a:rPr>
              <a:t>)</a:t>
            </a:r>
          </a:p>
        </p:txBody>
      </p:sp>
      <p:cxnSp>
        <p:nvCxnSpPr>
          <p:cNvPr id="149" name="연결선: 꺾임 148">
            <a:extLst>
              <a:ext uri="{FF2B5EF4-FFF2-40B4-BE49-F238E27FC236}">
                <a16:creationId xmlns:a16="http://schemas.microsoft.com/office/drawing/2014/main" id="{0EC4653B-9F44-431F-9C98-EE41AF696DD2}"/>
              </a:ext>
            </a:extLst>
          </p:cNvPr>
          <p:cNvCxnSpPr>
            <a:cxnSpLocks/>
            <a:endCxn id="142" idx="0"/>
          </p:cNvCxnSpPr>
          <p:nvPr/>
        </p:nvCxnSpPr>
        <p:spPr>
          <a:xfrm>
            <a:off x="6972606" y="4618116"/>
            <a:ext cx="1622906" cy="152360"/>
          </a:xfrm>
          <a:prstGeom prst="bentConnector2">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50" name="직선 연결선 149">
            <a:extLst>
              <a:ext uri="{FF2B5EF4-FFF2-40B4-BE49-F238E27FC236}">
                <a16:creationId xmlns:a16="http://schemas.microsoft.com/office/drawing/2014/main" id="{669DB654-90B9-4F64-9B47-FBFD067B104A}"/>
              </a:ext>
            </a:extLst>
          </p:cNvPr>
          <p:cNvCxnSpPr>
            <a:cxnSpLocks/>
            <a:endCxn id="131" idx="0"/>
          </p:cNvCxnSpPr>
          <p:nvPr/>
        </p:nvCxnSpPr>
        <p:spPr>
          <a:xfrm>
            <a:off x="7583982" y="4618116"/>
            <a:ext cx="0" cy="159981"/>
          </a:xfrm>
          <a:prstGeom prst="line">
            <a:avLst/>
          </a:prstGeom>
          <a:ln>
            <a:solidFill>
              <a:srgbClr val="00338D"/>
            </a:solidFill>
          </a:ln>
        </p:spPr>
        <p:style>
          <a:lnRef idx="1">
            <a:schemeClr val="accent1"/>
          </a:lnRef>
          <a:fillRef idx="0">
            <a:schemeClr val="accent1"/>
          </a:fillRef>
          <a:effectRef idx="0">
            <a:schemeClr val="accent1"/>
          </a:effectRef>
          <a:fontRef idx="minor">
            <a:schemeClr val="tx1"/>
          </a:fontRef>
        </p:style>
      </p:cxnSp>
      <p:sp>
        <p:nvSpPr>
          <p:cNvPr id="152" name="Rectangle 41">
            <a:extLst>
              <a:ext uri="{FF2B5EF4-FFF2-40B4-BE49-F238E27FC236}">
                <a16:creationId xmlns:a16="http://schemas.microsoft.com/office/drawing/2014/main" id="{D6BD5393-A56E-4CBF-93C7-B07596AAD9B6}"/>
              </a:ext>
            </a:extLst>
          </p:cNvPr>
          <p:cNvSpPr>
            <a:spLocks noChangeArrowheads="1"/>
          </p:cNvSpPr>
          <p:nvPr/>
        </p:nvSpPr>
        <p:spPr bwMode="auto">
          <a:xfrm>
            <a:off x="4804804" y="3714182"/>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cs typeface="Arial" panose="020B0604020202020204" pitchFamily="34" charset="0"/>
              </a:rPr>
              <a:t>▌</a:t>
            </a:r>
            <a:r>
              <a:rPr lang="en-US" altLang="ko-KR" sz="1200" b="1" dirty="0">
                <a:solidFill>
                  <a:srgbClr val="00338D"/>
                </a:solidFill>
                <a:latin typeface="Arial" panose="020B0604020202020204" pitchFamily="34" charset="0"/>
                <a:cs typeface="Arial" panose="020B0604020202020204" pitchFamily="34" charset="0"/>
              </a:rPr>
              <a:t>Human Resource</a:t>
            </a:r>
            <a:endParaRPr lang="en-US" altLang="ko-KR" sz="1400" b="1" dirty="0">
              <a:solidFill>
                <a:srgbClr val="00338D"/>
              </a:solidFill>
              <a:latin typeface="Arial" panose="020B0604020202020204" pitchFamily="34" charset="0"/>
              <a:cs typeface="Arial" panose="020B0604020202020204" pitchFamily="34" charset="0"/>
            </a:endParaRPr>
          </a:p>
        </p:txBody>
      </p:sp>
      <p:sp>
        <p:nvSpPr>
          <p:cNvPr id="153" name="직사각형 119">
            <a:extLst>
              <a:ext uri="{FF2B5EF4-FFF2-40B4-BE49-F238E27FC236}">
                <a16:creationId xmlns:a16="http://schemas.microsoft.com/office/drawing/2014/main" id="{06CB2739-1568-4EE2-822A-0A5BFE2A4981}"/>
              </a:ext>
            </a:extLst>
          </p:cNvPr>
          <p:cNvSpPr/>
          <p:nvPr/>
        </p:nvSpPr>
        <p:spPr bwMode="auto">
          <a:xfrm>
            <a:off x="7765942" y="3782386"/>
            <a:ext cx="1362386"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(2021</a:t>
            </a:r>
            <a:r>
              <a:rPr lang="ko-KR" altLang="en-US" sz="800" dirty="0">
                <a:solidFill>
                  <a:prstClr val="black"/>
                </a:solidFill>
                <a:latin typeface="Arial" panose="020B0604020202020204" pitchFamily="34" charset="0"/>
                <a:ea typeface="+mj-ea"/>
                <a:cs typeface="Arial" panose="020B0604020202020204" pitchFamily="34" charset="0"/>
              </a:rPr>
              <a:t>년 </a:t>
            </a:r>
            <a:r>
              <a:rPr lang="en-US" altLang="ko-KR" sz="800" dirty="0">
                <a:solidFill>
                  <a:prstClr val="black"/>
                </a:solidFill>
                <a:latin typeface="Arial" panose="020B0604020202020204" pitchFamily="34" charset="0"/>
                <a:ea typeface="+mj-ea"/>
                <a:cs typeface="Arial" panose="020B0604020202020204" pitchFamily="34" charset="0"/>
              </a:rPr>
              <a:t>8</a:t>
            </a:r>
            <a:r>
              <a:rPr lang="ko-KR" altLang="en-US" sz="800" dirty="0">
                <a:solidFill>
                  <a:prstClr val="black"/>
                </a:solidFill>
                <a:latin typeface="Arial" panose="020B0604020202020204" pitchFamily="34" charset="0"/>
                <a:ea typeface="+mj-ea"/>
                <a:cs typeface="Arial" panose="020B0604020202020204" pitchFamily="34" charset="0"/>
              </a:rPr>
              <a:t>월말 기준</a:t>
            </a:r>
            <a:r>
              <a:rPr lang="en-US" altLang="ko-KR" sz="800" dirty="0">
                <a:solidFill>
                  <a:prstClr val="black"/>
                </a:solidFill>
                <a:latin typeface="Arial" panose="020B0604020202020204" pitchFamily="34" charset="0"/>
                <a:ea typeface="+mj-ea"/>
                <a:cs typeface="Arial" panose="020B0604020202020204" pitchFamily="34" charset="0"/>
              </a:rPr>
              <a:t>)</a:t>
            </a:r>
          </a:p>
        </p:txBody>
      </p:sp>
      <p:sp>
        <p:nvSpPr>
          <p:cNvPr id="67" name="Rounded Rectangle 117">
            <a:extLst>
              <a:ext uri="{FF2B5EF4-FFF2-40B4-BE49-F238E27FC236}">
                <a16:creationId xmlns:a16="http://schemas.microsoft.com/office/drawing/2014/main" id="{DD6B29FD-CF67-400E-97D2-6B8C4B5E1CED}"/>
              </a:ext>
            </a:extLst>
          </p:cNvPr>
          <p:cNvSpPr/>
          <p:nvPr/>
        </p:nvSpPr>
        <p:spPr bwMode="auto">
          <a:xfrm>
            <a:off x="6158453" y="5179915"/>
            <a:ext cx="828000" cy="490060"/>
          </a:xfrm>
          <a:prstGeom prst="roundRect">
            <a:avLst>
              <a:gd name="adj" fmla="val 0"/>
            </a:avLst>
          </a:prstGeom>
          <a:noFill/>
          <a:ln w="3175" cap="flat" cmpd="sng" algn="ctr">
            <a:solidFill>
              <a:srgbClr val="005EB8"/>
            </a:solidFill>
            <a:prstDash val="solid"/>
            <a:round/>
            <a:headEnd type="none" w="med" len="med"/>
            <a:tailEnd type="none" w="med" len="med"/>
          </a:ln>
          <a:effectLst/>
        </p:spPr>
        <p:txBody>
          <a:bodyPr lIns="72000" tIns="30788" rIns="30788" bIns="30788" rtlCol="0" anchor="t" anchorCtr="0"/>
          <a:lstStyle/>
          <a:p>
            <a:pPr marL="171450" indent="-171450" defTabSz="781990" latinLnBrk="1">
              <a:spcAft>
                <a:spcPts val="300"/>
              </a:spcAft>
              <a:buClr>
                <a:srgbClr val="00338D"/>
              </a:buClr>
              <a:buFont typeface="Wingdings" panose="05000000000000000000" pitchFamily="2" charset="2"/>
              <a:buChar char="ü"/>
              <a:tabLst>
                <a:tab pos="228080" algn="l"/>
              </a:tabLst>
            </a:pPr>
            <a:r>
              <a:rPr lang="ko-KR" altLang="en-US" sz="800" spc="-100">
                <a:latin typeface="Arial" panose="020B0604020202020204" pitchFamily="34" charset="0"/>
                <a:cs typeface="Arial" panose="020B0604020202020204" pitchFamily="34" charset="0"/>
              </a:rPr>
              <a:t>팀장 </a:t>
            </a:r>
            <a:r>
              <a:rPr lang="en-US" altLang="ko-KR" sz="800" spc="-100">
                <a:latin typeface="Arial" panose="020B0604020202020204" pitchFamily="34" charset="0"/>
                <a:cs typeface="Arial" panose="020B0604020202020204" pitchFamily="34" charset="0"/>
              </a:rPr>
              <a:t>1</a:t>
            </a:r>
            <a:r>
              <a:rPr lang="ko-KR" altLang="en-US" sz="800" spc="-100">
                <a:latin typeface="Arial" panose="020B0604020202020204" pitchFamily="34" charset="0"/>
                <a:cs typeface="Arial" panose="020B0604020202020204" pitchFamily="34" charset="0"/>
              </a:rPr>
              <a:t>명</a:t>
            </a:r>
            <a:endParaRPr lang="en-US" altLang="ko-KR" sz="800" spc="-100">
              <a:latin typeface="Arial" panose="020B0604020202020204" pitchFamily="34" charset="0"/>
              <a:cs typeface="Arial" panose="020B0604020202020204" pitchFamily="34" charset="0"/>
            </a:endParaRPr>
          </a:p>
          <a:p>
            <a:pPr marL="171450" indent="-171450" defTabSz="781990" latinLnBrk="1">
              <a:spcAft>
                <a:spcPts val="300"/>
              </a:spcAft>
              <a:buClr>
                <a:srgbClr val="00338D"/>
              </a:buClr>
              <a:buFont typeface="Wingdings" panose="05000000000000000000" pitchFamily="2" charset="2"/>
              <a:buChar char="ü"/>
              <a:tabLst>
                <a:tab pos="228080" algn="l"/>
              </a:tabLst>
            </a:pPr>
            <a:r>
              <a:rPr lang="ko-KR" altLang="en-US" sz="800" spc="-100">
                <a:latin typeface="Arial" panose="020B0604020202020204" pitchFamily="34" charset="0"/>
                <a:cs typeface="Arial" panose="020B0604020202020204" pitchFamily="34" charset="0"/>
              </a:rPr>
              <a:t>제조파트 </a:t>
            </a:r>
            <a:r>
              <a:rPr lang="en-US" altLang="ko-KR" sz="800" spc="-100">
                <a:latin typeface="Arial" panose="020B0604020202020204" pitchFamily="34" charset="0"/>
                <a:cs typeface="Arial" panose="020B0604020202020204" pitchFamily="34" charset="0"/>
              </a:rPr>
              <a:t>2</a:t>
            </a:r>
            <a:r>
              <a:rPr lang="ko-KR" altLang="en-US" sz="800" spc="-100">
                <a:latin typeface="Arial" panose="020B0604020202020204" pitchFamily="34" charset="0"/>
                <a:cs typeface="Arial" panose="020B0604020202020204" pitchFamily="34" charset="0"/>
              </a:rPr>
              <a:t>명</a:t>
            </a:r>
            <a:endParaRPr lang="en-US" altLang="ko-KR" sz="800" spc="-100">
              <a:latin typeface="Arial" panose="020B0604020202020204" pitchFamily="34" charset="0"/>
              <a:cs typeface="Arial" panose="020B0604020202020204" pitchFamily="34" charset="0"/>
            </a:endParaRPr>
          </a:p>
          <a:p>
            <a:pPr marL="171450" indent="-171450" defTabSz="781990" latinLnBrk="1">
              <a:spcAft>
                <a:spcPts val="300"/>
              </a:spcAft>
              <a:buClr>
                <a:srgbClr val="00338D"/>
              </a:buClr>
              <a:buFont typeface="Wingdings" panose="05000000000000000000" pitchFamily="2" charset="2"/>
              <a:buChar char="ü"/>
              <a:tabLst>
                <a:tab pos="228080" algn="l"/>
              </a:tabLst>
            </a:pPr>
            <a:r>
              <a:rPr lang="ko-KR" altLang="en-US" sz="800" spc="-100">
                <a:latin typeface="Arial" panose="020B0604020202020204" pitchFamily="34" charset="0"/>
                <a:cs typeface="Arial" panose="020B0604020202020204" pitchFamily="34" charset="0"/>
              </a:rPr>
              <a:t>설비파트 </a:t>
            </a:r>
            <a:r>
              <a:rPr lang="en-US" altLang="ko-KR" sz="800" spc="-100">
                <a:latin typeface="Arial" panose="020B0604020202020204" pitchFamily="34" charset="0"/>
                <a:cs typeface="Arial" panose="020B0604020202020204" pitchFamily="34" charset="0"/>
              </a:rPr>
              <a:t>3</a:t>
            </a:r>
            <a:r>
              <a:rPr lang="ko-KR" altLang="en-US" sz="800" spc="-100">
                <a:latin typeface="Arial" panose="020B0604020202020204" pitchFamily="34" charset="0"/>
                <a:cs typeface="Arial" panose="020B0604020202020204" pitchFamily="34" charset="0"/>
              </a:rPr>
              <a:t>명</a:t>
            </a:r>
            <a:endParaRPr lang="en-US" altLang="ko-KR" sz="800" spc="-100">
              <a:latin typeface="Arial" panose="020B0604020202020204" pitchFamily="34" charset="0"/>
              <a:cs typeface="Arial" panose="020B0604020202020204" pitchFamily="34" charset="0"/>
            </a:endParaRPr>
          </a:p>
          <a:p>
            <a:pPr marL="171450" indent="-171450" defTabSz="781990" latinLnBrk="1">
              <a:spcAft>
                <a:spcPts val="300"/>
              </a:spcAft>
              <a:buClr>
                <a:srgbClr val="00338D"/>
              </a:buClr>
              <a:buFont typeface="Arial" panose="020B0604020202020204" pitchFamily="34" charset="0"/>
              <a:buChar char="•"/>
              <a:tabLst>
                <a:tab pos="228080" algn="l"/>
              </a:tabLst>
            </a:pPr>
            <a:endParaRPr lang="en-US" altLang="ko-KR" sz="800" spc="-100" dirty="0">
              <a:latin typeface="Arial" panose="020B0604020202020204" pitchFamily="34" charset="0"/>
              <a:cs typeface="Arial" panose="020B0604020202020204" pitchFamily="34" charset="0"/>
            </a:endParaRPr>
          </a:p>
        </p:txBody>
      </p:sp>
      <p:sp>
        <p:nvSpPr>
          <p:cNvPr id="91" name="Rounded Rectangle 117">
            <a:extLst>
              <a:ext uri="{FF2B5EF4-FFF2-40B4-BE49-F238E27FC236}">
                <a16:creationId xmlns:a16="http://schemas.microsoft.com/office/drawing/2014/main" id="{C3BC3370-AAF4-400F-99A7-7DCC184676CE}"/>
              </a:ext>
            </a:extLst>
          </p:cNvPr>
          <p:cNvSpPr/>
          <p:nvPr/>
        </p:nvSpPr>
        <p:spPr bwMode="auto">
          <a:xfrm>
            <a:off x="7164197" y="5179915"/>
            <a:ext cx="828000" cy="821260"/>
          </a:xfrm>
          <a:prstGeom prst="roundRect">
            <a:avLst>
              <a:gd name="adj" fmla="val 0"/>
            </a:avLst>
          </a:prstGeom>
          <a:noFill/>
          <a:ln w="3175" cap="flat" cmpd="sng" algn="ctr">
            <a:solidFill>
              <a:srgbClr val="005EB8"/>
            </a:solidFill>
            <a:prstDash val="solid"/>
            <a:round/>
            <a:headEnd type="none" w="med" len="med"/>
            <a:tailEnd type="none" w="med" len="med"/>
          </a:ln>
          <a:effectLst/>
        </p:spPr>
        <p:txBody>
          <a:bodyPr lIns="72000" tIns="30788" rIns="30788" bIns="30788" rtlCol="0" anchor="t" anchorCtr="0"/>
          <a:lstStyle/>
          <a:p>
            <a:pPr marL="171450" indent="-171450" defTabSz="781990" latinLnBrk="1">
              <a:spcAft>
                <a:spcPts val="300"/>
              </a:spcAft>
              <a:buClr>
                <a:srgbClr val="00338D"/>
              </a:buClr>
              <a:buFont typeface="Wingdings" panose="05000000000000000000" pitchFamily="2" charset="2"/>
              <a:buChar char="ü"/>
              <a:tabLst>
                <a:tab pos="228080" algn="l"/>
              </a:tabLst>
            </a:pPr>
            <a:r>
              <a:rPr lang="ko-KR" altLang="en-US" sz="800" spc="-100">
                <a:latin typeface="Arial" panose="020B0604020202020204" pitchFamily="34" charset="0"/>
                <a:cs typeface="Arial" panose="020B0604020202020204" pitchFamily="34" charset="0"/>
              </a:rPr>
              <a:t>팀장 </a:t>
            </a:r>
            <a:r>
              <a:rPr lang="en-US" altLang="ko-KR" sz="800" spc="-100">
                <a:latin typeface="Arial" panose="020B0604020202020204" pitchFamily="34" charset="0"/>
                <a:cs typeface="Arial" panose="020B0604020202020204" pitchFamily="34" charset="0"/>
              </a:rPr>
              <a:t>1</a:t>
            </a:r>
            <a:r>
              <a:rPr lang="ko-KR" altLang="en-US" sz="800" spc="-100">
                <a:latin typeface="Arial" panose="020B0604020202020204" pitchFamily="34" charset="0"/>
                <a:cs typeface="Arial" panose="020B0604020202020204" pitchFamily="34" charset="0"/>
              </a:rPr>
              <a:t>명</a:t>
            </a:r>
            <a:endParaRPr lang="en-US" altLang="ko-KR" sz="800" spc="-100">
              <a:latin typeface="Arial" panose="020B0604020202020204" pitchFamily="34" charset="0"/>
              <a:cs typeface="Arial" panose="020B0604020202020204" pitchFamily="34" charset="0"/>
            </a:endParaRPr>
          </a:p>
          <a:p>
            <a:pPr marL="171450" indent="-171450" defTabSz="781990" latinLnBrk="1">
              <a:spcAft>
                <a:spcPts val="300"/>
              </a:spcAft>
              <a:buClr>
                <a:srgbClr val="00338D"/>
              </a:buClr>
              <a:buFont typeface="Wingdings" panose="05000000000000000000" pitchFamily="2" charset="2"/>
              <a:buChar char="ü"/>
              <a:tabLst>
                <a:tab pos="228080" algn="l"/>
              </a:tabLst>
            </a:pPr>
            <a:r>
              <a:rPr lang="ko-KR" altLang="en-US" sz="800" spc="-100">
                <a:latin typeface="Arial" panose="020B0604020202020204" pitchFamily="34" charset="0"/>
                <a:cs typeface="Arial" panose="020B0604020202020204" pitchFamily="34" charset="0"/>
              </a:rPr>
              <a:t>고객대응 </a:t>
            </a:r>
            <a:r>
              <a:rPr lang="en-US" altLang="ko-KR" sz="800" spc="-100">
                <a:latin typeface="Arial" panose="020B0604020202020204" pitchFamily="34" charset="0"/>
                <a:cs typeface="Arial" panose="020B0604020202020204" pitchFamily="34" charset="0"/>
              </a:rPr>
              <a:t>1</a:t>
            </a:r>
            <a:r>
              <a:rPr lang="ko-KR" altLang="en-US" sz="800" spc="-100">
                <a:latin typeface="Arial" panose="020B0604020202020204" pitchFamily="34" charset="0"/>
                <a:cs typeface="Arial" panose="020B0604020202020204" pitchFamily="34" charset="0"/>
              </a:rPr>
              <a:t>명</a:t>
            </a:r>
            <a:endParaRPr lang="en-US" altLang="ko-KR" sz="800" spc="-100">
              <a:latin typeface="Arial" panose="020B0604020202020204" pitchFamily="34" charset="0"/>
              <a:cs typeface="Arial" panose="020B0604020202020204" pitchFamily="34" charset="0"/>
            </a:endParaRPr>
          </a:p>
          <a:p>
            <a:pPr marL="171450" indent="-171450" defTabSz="781990" latinLnBrk="1">
              <a:spcAft>
                <a:spcPts val="300"/>
              </a:spcAft>
              <a:buClr>
                <a:srgbClr val="00338D"/>
              </a:buClr>
              <a:buFont typeface="Wingdings" panose="05000000000000000000" pitchFamily="2" charset="2"/>
              <a:buChar char="ü"/>
              <a:tabLst>
                <a:tab pos="228080" algn="l"/>
              </a:tabLst>
            </a:pPr>
            <a:r>
              <a:rPr lang="en-US" altLang="ko-KR" sz="800" spc="-100">
                <a:latin typeface="Arial" panose="020B0604020202020204" pitchFamily="34" charset="0"/>
                <a:cs typeface="Arial" panose="020B0604020202020204" pitchFamily="34" charset="0"/>
              </a:rPr>
              <a:t>IQC </a:t>
            </a:r>
            <a:r>
              <a:rPr lang="en-US" altLang="ko-KR" sz="800" spc="-100" baseline="30000">
                <a:latin typeface="Arial" panose="020B0604020202020204" pitchFamily="34" charset="0"/>
                <a:cs typeface="Arial" panose="020B0604020202020204" pitchFamily="34" charset="0"/>
              </a:rPr>
              <a:t>1</a:t>
            </a:r>
            <a:r>
              <a:rPr lang="en-US" altLang="ko-KR" sz="800" spc="-100">
                <a:latin typeface="Arial" panose="020B0604020202020204" pitchFamily="34" charset="0"/>
                <a:cs typeface="Arial" panose="020B0604020202020204" pitchFamily="34" charset="0"/>
              </a:rPr>
              <a:t> 1</a:t>
            </a:r>
            <a:r>
              <a:rPr lang="ko-KR" altLang="en-US" sz="800" spc="-100">
                <a:latin typeface="Arial" panose="020B0604020202020204" pitchFamily="34" charset="0"/>
                <a:cs typeface="Arial" panose="020B0604020202020204" pitchFamily="34" charset="0"/>
              </a:rPr>
              <a:t>명</a:t>
            </a:r>
            <a:endParaRPr lang="en-US" altLang="ko-KR" sz="800" spc="-100">
              <a:latin typeface="Arial" panose="020B0604020202020204" pitchFamily="34" charset="0"/>
              <a:cs typeface="Arial" panose="020B0604020202020204" pitchFamily="34" charset="0"/>
            </a:endParaRPr>
          </a:p>
          <a:p>
            <a:pPr marL="171450" indent="-171450" defTabSz="781990" latinLnBrk="1">
              <a:spcAft>
                <a:spcPts val="300"/>
              </a:spcAft>
              <a:buClr>
                <a:srgbClr val="00338D"/>
              </a:buClr>
              <a:buFont typeface="Wingdings" panose="05000000000000000000" pitchFamily="2" charset="2"/>
              <a:buChar char="ü"/>
              <a:tabLst>
                <a:tab pos="228080" algn="l"/>
              </a:tabLst>
            </a:pPr>
            <a:r>
              <a:rPr lang="en-US" altLang="ko-KR" sz="800" spc="-100">
                <a:latin typeface="Arial" panose="020B0604020202020204" pitchFamily="34" charset="0"/>
                <a:cs typeface="Arial" panose="020B0604020202020204" pitchFamily="34" charset="0"/>
              </a:rPr>
              <a:t>LQC </a:t>
            </a:r>
            <a:r>
              <a:rPr lang="en-US" altLang="ko-KR" sz="800" spc="-100" baseline="30000">
                <a:latin typeface="Arial" panose="020B0604020202020204" pitchFamily="34" charset="0"/>
                <a:cs typeface="Arial" panose="020B0604020202020204" pitchFamily="34" charset="0"/>
              </a:rPr>
              <a:t>2  </a:t>
            </a:r>
            <a:r>
              <a:rPr lang="en-US" altLang="ko-KR" sz="800" spc="-100">
                <a:latin typeface="Arial" panose="020B0604020202020204" pitchFamily="34" charset="0"/>
                <a:cs typeface="Arial" panose="020B0604020202020204" pitchFamily="34" charset="0"/>
              </a:rPr>
              <a:t>2</a:t>
            </a:r>
            <a:r>
              <a:rPr lang="ko-KR" altLang="en-US" sz="800" spc="-100">
                <a:latin typeface="Arial" panose="020B0604020202020204" pitchFamily="34" charset="0"/>
                <a:cs typeface="Arial" panose="020B0604020202020204" pitchFamily="34" charset="0"/>
              </a:rPr>
              <a:t>명</a:t>
            </a:r>
            <a:endParaRPr lang="en-US" altLang="ko-KR" sz="800" spc="-100">
              <a:latin typeface="Arial" panose="020B0604020202020204" pitchFamily="34" charset="0"/>
              <a:cs typeface="Arial" panose="020B0604020202020204" pitchFamily="34" charset="0"/>
            </a:endParaRPr>
          </a:p>
          <a:p>
            <a:pPr marL="171450" indent="-171450" defTabSz="781990" latinLnBrk="1">
              <a:spcAft>
                <a:spcPts val="300"/>
              </a:spcAft>
              <a:buClr>
                <a:srgbClr val="00338D"/>
              </a:buClr>
              <a:buFont typeface="Wingdings" panose="05000000000000000000" pitchFamily="2" charset="2"/>
              <a:buChar char="ü"/>
              <a:tabLst>
                <a:tab pos="228080" algn="l"/>
              </a:tabLst>
            </a:pPr>
            <a:r>
              <a:rPr lang="en-US" altLang="ko-KR" sz="800" spc="-100">
                <a:latin typeface="Arial" panose="020B0604020202020204" pitchFamily="34" charset="0"/>
                <a:cs typeface="Arial" panose="020B0604020202020204" pitchFamily="34" charset="0"/>
              </a:rPr>
              <a:t>OQC </a:t>
            </a:r>
            <a:r>
              <a:rPr lang="en-US" altLang="ko-KR" sz="800" spc="-100" baseline="30000">
                <a:latin typeface="Arial" panose="020B0604020202020204" pitchFamily="34" charset="0"/>
                <a:cs typeface="Arial" panose="020B0604020202020204" pitchFamily="34" charset="0"/>
              </a:rPr>
              <a:t>3 </a:t>
            </a:r>
            <a:r>
              <a:rPr lang="ko-KR" altLang="en-US" sz="800" spc="-100">
                <a:latin typeface="Arial" panose="020B0604020202020204" pitchFamily="34" charset="0"/>
                <a:cs typeface="Arial" panose="020B0604020202020204" pitchFamily="34" charset="0"/>
              </a:rPr>
              <a:t> </a:t>
            </a:r>
            <a:r>
              <a:rPr lang="en-US" altLang="ko-KR" sz="800" spc="-100">
                <a:latin typeface="Arial" panose="020B0604020202020204" pitchFamily="34" charset="0"/>
                <a:cs typeface="Arial" panose="020B0604020202020204" pitchFamily="34" charset="0"/>
              </a:rPr>
              <a:t>1</a:t>
            </a:r>
            <a:r>
              <a:rPr lang="ko-KR" altLang="en-US" sz="800" spc="-100">
                <a:latin typeface="Arial" panose="020B0604020202020204" pitchFamily="34" charset="0"/>
                <a:cs typeface="Arial" panose="020B0604020202020204" pitchFamily="34" charset="0"/>
              </a:rPr>
              <a:t>명</a:t>
            </a:r>
            <a:endParaRPr lang="en-US" altLang="ko-KR" sz="800" spc="-100">
              <a:latin typeface="Arial" panose="020B0604020202020204" pitchFamily="34" charset="0"/>
              <a:cs typeface="Arial" panose="020B0604020202020204" pitchFamily="34" charset="0"/>
            </a:endParaRPr>
          </a:p>
          <a:p>
            <a:pPr marL="171450" indent="-171450" defTabSz="781990" latinLnBrk="1">
              <a:spcAft>
                <a:spcPts val="300"/>
              </a:spcAft>
              <a:buClr>
                <a:srgbClr val="00338D"/>
              </a:buClr>
              <a:buFont typeface="Wingdings" panose="05000000000000000000" pitchFamily="2" charset="2"/>
              <a:buChar char="ü"/>
              <a:tabLst>
                <a:tab pos="228080" algn="l"/>
              </a:tabLst>
            </a:pPr>
            <a:endParaRPr lang="en-US" altLang="ko-KR" sz="800" spc="-100">
              <a:latin typeface="Arial" panose="020B0604020202020204" pitchFamily="34" charset="0"/>
              <a:cs typeface="Arial" panose="020B0604020202020204" pitchFamily="34" charset="0"/>
            </a:endParaRPr>
          </a:p>
          <a:p>
            <a:pPr marL="171450" indent="-171450" defTabSz="781990" latinLnBrk="1">
              <a:spcAft>
                <a:spcPts val="300"/>
              </a:spcAft>
              <a:buClr>
                <a:srgbClr val="00338D"/>
              </a:buClr>
              <a:buFont typeface="Arial" panose="020B0604020202020204" pitchFamily="34" charset="0"/>
              <a:buChar char="•"/>
              <a:tabLst>
                <a:tab pos="228080" algn="l"/>
              </a:tabLst>
            </a:pPr>
            <a:endParaRPr lang="en-US" altLang="ko-KR" sz="800" spc="-100" dirty="0">
              <a:latin typeface="Arial" panose="020B0604020202020204" pitchFamily="34" charset="0"/>
              <a:cs typeface="Arial" panose="020B0604020202020204" pitchFamily="34" charset="0"/>
            </a:endParaRPr>
          </a:p>
        </p:txBody>
      </p:sp>
      <p:sp>
        <p:nvSpPr>
          <p:cNvPr id="92" name="Rounded Rectangle 117">
            <a:extLst>
              <a:ext uri="{FF2B5EF4-FFF2-40B4-BE49-F238E27FC236}">
                <a16:creationId xmlns:a16="http://schemas.microsoft.com/office/drawing/2014/main" id="{7D8955D0-CB91-4789-9C7C-D9F68BD91551}"/>
              </a:ext>
            </a:extLst>
          </p:cNvPr>
          <p:cNvSpPr/>
          <p:nvPr/>
        </p:nvSpPr>
        <p:spPr bwMode="auto">
          <a:xfrm>
            <a:off x="8181512" y="5179915"/>
            <a:ext cx="828000" cy="652392"/>
          </a:xfrm>
          <a:prstGeom prst="roundRect">
            <a:avLst>
              <a:gd name="adj" fmla="val 0"/>
            </a:avLst>
          </a:prstGeom>
          <a:noFill/>
          <a:ln w="3175" cap="flat" cmpd="sng" algn="ctr">
            <a:solidFill>
              <a:srgbClr val="005EB8"/>
            </a:solidFill>
            <a:prstDash val="solid"/>
            <a:round/>
            <a:headEnd type="none" w="med" len="med"/>
            <a:tailEnd type="none" w="med" len="med"/>
          </a:ln>
          <a:effectLst/>
        </p:spPr>
        <p:txBody>
          <a:bodyPr lIns="72000" tIns="30788" rIns="30788" bIns="30788" rtlCol="0" anchor="t" anchorCtr="0"/>
          <a:lstStyle/>
          <a:p>
            <a:pPr marL="171450" indent="-171450" defTabSz="781990" latinLnBrk="1">
              <a:spcAft>
                <a:spcPts val="300"/>
              </a:spcAft>
              <a:buClr>
                <a:srgbClr val="00338D"/>
              </a:buClr>
              <a:buFont typeface="Wingdings" panose="05000000000000000000" pitchFamily="2" charset="2"/>
              <a:buChar char="ü"/>
              <a:tabLst>
                <a:tab pos="228080" algn="l"/>
              </a:tabLst>
            </a:pPr>
            <a:r>
              <a:rPr lang="ko-KR" altLang="en-US" sz="800" spc="-100">
                <a:latin typeface="Arial" panose="020B0604020202020204" pitchFamily="34" charset="0"/>
                <a:cs typeface="Arial" panose="020B0604020202020204" pitchFamily="34" charset="0"/>
              </a:rPr>
              <a:t>지원조 </a:t>
            </a:r>
            <a:r>
              <a:rPr lang="en-US" altLang="ko-KR" sz="800" spc="-100">
                <a:latin typeface="Arial" panose="020B0604020202020204" pitchFamily="34" charset="0"/>
                <a:cs typeface="Arial" panose="020B0604020202020204" pitchFamily="34" charset="0"/>
              </a:rPr>
              <a:t>9</a:t>
            </a:r>
            <a:r>
              <a:rPr lang="ko-KR" altLang="en-US" sz="800" spc="-100">
                <a:latin typeface="Arial" panose="020B0604020202020204" pitchFamily="34" charset="0"/>
                <a:cs typeface="Arial" panose="020B0604020202020204" pitchFamily="34" charset="0"/>
              </a:rPr>
              <a:t>명</a:t>
            </a:r>
            <a:endParaRPr lang="en-US" altLang="ko-KR" sz="800" spc="-100">
              <a:latin typeface="Arial" panose="020B0604020202020204" pitchFamily="34" charset="0"/>
              <a:cs typeface="Arial" panose="020B0604020202020204" pitchFamily="34" charset="0"/>
            </a:endParaRPr>
          </a:p>
          <a:p>
            <a:pPr marL="171450" indent="-171450" defTabSz="781990" latinLnBrk="1">
              <a:spcAft>
                <a:spcPts val="300"/>
              </a:spcAft>
              <a:buClr>
                <a:srgbClr val="00338D"/>
              </a:buClr>
              <a:buFont typeface="Wingdings" panose="05000000000000000000" pitchFamily="2" charset="2"/>
              <a:buChar char="ü"/>
              <a:tabLst>
                <a:tab pos="228080" algn="l"/>
              </a:tabLst>
            </a:pPr>
            <a:r>
              <a:rPr lang="en-US" altLang="ko-KR" sz="800" spc="-100">
                <a:latin typeface="Arial" panose="020B0604020202020204" pitchFamily="34" charset="0"/>
                <a:cs typeface="Arial" panose="020B0604020202020204" pitchFamily="34" charset="0"/>
              </a:rPr>
              <a:t>A</a:t>
            </a:r>
            <a:r>
              <a:rPr lang="ko-KR" altLang="en-US" sz="800" spc="-100">
                <a:latin typeface="Arial" panose="020B0604020202020204" pitchFamily="34" charset="0"/>
                <a:cs typeface="Arial" panose="020B0604020202020204" pitchFamily="34" charset="0"/>
              </a:rPr>
              <a:t>조 </a:t>
            </a:r>
            <a:r>
              <a:rPr lang="en-US" altLang="ko-KR" sz="800" spc="-100">
                <a:latin typeface="Arial" panose="020B0604020202020204" pitchFamily="34" charset="0"/>
                <a:cs typeface="Arial" panose="020B0604020202020204" pitchFamily="34" charset="0"/>
              </a:rPr>
              <a:t>8</a:t>
            </a:r>
            <a:r>
              <a:rPr lang="ko-KR" altLang="en-US" sz="800" spc="-100">
                <a:latin typeface="Arial" panose="020B0604020202020204" pitchFamily="34" charset="0"/>
                <a:cs typeface="Arial" panose="020B0604020202020204" pitchFamily="34" charset="0"/>
              </a:rPr>
              <a:t>명</a:t>
            </a:r>
            <a:endParaRPr lang="en-US" altLang="ko-KR" sz="800" spc="-100">
              <a:latin typeface="Arial" panose="020B0604020202020204" pitchFamily="34" charset="0"/>
              <a:cs typeface="Arial" panose="020B0604020202020204" pitchFamily="34" charset="0"/>
            </a:endParaRPr>
          </a:p>
          <a:p>
            <a:pPr marL="171450" indent="-171450" defTabSz="781990" latinLnBrk="1">
              <a:spcAft>
                <a:spcPts val="300"/>
              </a:spcAft>
              <a:buClr>
                <a:srgbClr val="00338D"/>
              </a:buClr>
              <a:buFont typeface="Wingdings" panose="05000000000000000000" pitchFamily="2" charset="2"/>
              <a:buChar char="ü"/>
              <a:tabLst>
                <a:tab pos="228080" algn="l"/>
              </a:tabLst>
            </a:pPr>
            <a:r>
              <a:rPr lang="en-US" altLang="ko-KR" sz="800" spc="-100">
                <a:latin typeface="Arial" panose="020B0604020202020204" pitchFamily="34" charset="0"/>
                <a:cs typeface="Arial" panose="020B0604020202020204" pitchFamily="34" charset="0"/>
              </a:rPr>
              <a:t>B</a:t>
            </a:r>
            <a:r>
              <a:rPr lang="ko-KR" altLang="en-US" sz="800" spc="-100">
                <a:latin typeface="Arial" panose="020B0604020202020204" pitchFamily="34" charset="0"/>
                <a:cs typeface="Arial" panose="020B0604020202020204" pitchFamily="34" charset="0"/>
              </a:rPr>
              <a:t>조 </a:t>
            </a:r>
            <a:r>
              <a:rPr lang="en-US" altLang="ko-KR" sz="800" spc="-100">
                <a:latin typeface="Arial" panose="020B0604020202020204" pitchFamily="34" charset="0"/>
                <a:cs typeface="Arial" panose="020B0604020202020204" pitchFamily="34" charset="0"/>
              </a:rPr>
              <a:t>8</a:t>
            </a:r>
            <a:r>
              <a:rPr lang="ko-KR" altLang="en-US" sz="800" spc="-100">
                <a:latin typeface="Arial" panose="020B0604020202020204" pitchFamily="34" charset="0"/>
                <a:cs typeface="Arial" panose="020B0604020202020204" pitchFamily="34" charset="0"/>
              </a:rPr>
              <a:t>명</a:t>
            </a:r>
            <a:endParaRPr lang="en-US" altLang="ko-KR" sz="800" spc="-100">
              <a:latin typeface="Arial" panose="020B0604020202020204" pitchFamily="34" charset="0"/>
              <a:cs typeface="Arial" panose="020B0604020202020204" pitchFamily="34" charset="0"/>
            </a:endParaRPr>
          </a:p>
          <a:p>
            <a:pPr marL="171450" indent="-171450" defTabSz="781990" latinLnBrk="1">
              <a:spcAft>
                <a:spcPts val="300"/>
              </a:spcAft>
              <a:buClr>
                <a:srgbClr val="00338D"/>
              </a:buClr>
              <a:buFont typeface="Wingdings" panose="05000000000000000000" pitchFamily="2" charset="2"/>
              <a:buChar char="ü"/>
              <a:tabLst>
                <a:tab pos="228080" algn="l"/>
              </a:tabLst>
            </a:pPr>
            <a:r>
              <a:rPr lang="en-US" altLang="ko-KR" sz="800" spc="-100">
                <a:latin typeface="Arial" panose="020B0604020202020204" pitchFamily="34" charset="0"/>
                <a:cs typeface="Arial" panose="020B0604020202020204" pitchFamily="34" charset="0"/>
              </a:rPr>
              <a:t>C</a:t>
            </a:r>
            <a:r>
              <a:rPr lang="ko-KR" altLang="en-US" sz="800" spc="-100">
                <a:latin typeface="Arial" panose="020B0604020202020204" pitchFamily="34" charset="0"/>
                <a:cs typeface="Arial" panose="020B0604020202020204" pitchFamily="34" charset="0"/>
              </a:rPr>
              <a:t>조 </a:t>
            </a:r>
            <a:r>
              <a:rPr lang="en-US" altLang="ko-KR" sz="800" spc="-100">
                <a:latin typeface="Arial" panose="020B0604020202020204" pitchFamily="34" charset="0"/>
                <a:cs typeface="Arial" panose="020B0604020202020204" pitchFamily="34" charset="0"/>
              </a:rPr>
              <a:t>8</a:t>
            </a:r>
            <a:r>
              <a:rPr lang="ko-KR" altLang="en-US" sz="800" spc="-100">
                <a:latin typeface="Arial" panose="020B0604020202020204" pitchFamily="34" charset="0"/>
                <a:cs typeface="Arial" panose="020B0604020202020204" pitchFamily="34" charset="0"/>
              </a:rPr>
              <a:t>명</a:t>
            </a:r>
            <a:endParaRPr lang="en-US" altLang="ko-KR" sz="800" spc="-100">
              <a:latin typeface="Arial" panose="020B0604020202020204" pitchFamily="34" charset="0"/>
              <a:cs typeface="Arial" panose="020B0604020202020204" pitchFamily="34" charset="0"/>
            </a:endParaRPr>
          </a:p>
          <a:p>
            <a:pPr marL="171450" indent="-171450" defTabSz="781990" latinLnBrk="1">
              <a:spcAft>
                <a:spcPts val="300"/>
              </a:spcAft>
              <a:buClr>
                <a:srgbClr val="00338D"/>
              </a:buClr>
              <a:buFont typeface="Wingdings" panose="05000000000000000000" pitchFamily="2" charset="2"/>
              <a:buChar char="ü"/>
              <a:tabLst>
                <a:tab pos="228080" algn="l"/>
              </a:tabLst>
            </a:pPr>
            <a:endParaRPr lang="en-US" altLang="ko-KR" sz="800" spc="-100">
              <a:latin typeface="Arial" panose="020B0604020202020204" pitchFamily="34" charset="0"/>
              <a:cs typeface="Arial" panose="020B0604020202020204" pitchFamily="34" charset="0"/>
            </a:endParaRPr>
          </a:p>
          <a:p>
            <a:pPr marL="171450" indent="-171450" defTabSz="781990" latinLnBrk="1">
              <a:spcAft>
                <a:spcPts val="300"/>
              </a:spcAft>
              <a:buClr>
                <a:srgbClr val="00338D"/>
              </a:buClr>
              <a:buFont typeface="Arial" panose="020B0604020202020204" pitchFamily="34" charset="0"/>
              <a:buChar char="•"/>
              <a:tabLst>
                <a:tab pos="228080" algn="l"/>
              </a:tabLst>
            </a:pPr>
            <a:endParaRPr lang="en-US" altLang="ko-KR" sz="800" spc="-100" dirty="0">
              <a:latin typeface="Arial" panose="020B0604020202020204" pitchFamily="34" charset="0"/>
              <a:cs typeface="Arial" panose="020B0604020202020204" pitchFamily="34" charset="0"/>
            </a:endParaRPr>
          </a:p>
        </p:txBody>
      </p:sp>
      <p:cxnSp>
        <p:nvCxnSpPr>
          <p:cNvPr id="93" name="직선 연결선 92">
            <a:extLst>
              <a:ext uri="{FF2B5EF4-FFF2-40B4-BE49-F238E27FC236}">
                <a16:creationId xmlns:a16="http://schemas.microsoft.com/office/drawing/2014/main" id="{725B9D19-2131-438A-9F10-B689964DDF62}"/>
              </a:ext>
            </a:extLst>
          </p:cNvPr>
          <p:cNvCxnSpPr>
            <a:cxnSpLocks/>
            <a:stCxn id="79" idx="2"/>
          </p:cNvCxnSpPr>
          <p:nvPr/>
        </p:nvCxnSpPr>
        <p:spPr>
          <a:xfrm>
            <a:off x="7109339" y="4455584"/>
            <a:ext cx="0" cy="162532"/>
          </a:xfrm>
          <a:prstGeom prst="line">
            <a:avLst/>
          </a:prstGeom>
          <a:ln>
            <a:solidFill>
              <a:srgbClr val="00338D"/>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98B7D6FA-6EB2-4183-A8C6-E254A5C5620F}"/>
              </a:ext>
            </a:extLst>
          </p:cNvPr>
          <p:cNvSpPr txBox="1"/>
          <p:nvPr/>
        </p:nvSpPr>
        <p:spPr>
          <a:xfrm>
            <a:off x="5146923" y="5860113"/>
            <a:ext cx="3717659" cy="430887"/>
          </a:xfrm>
          <a:prstGeom prst="rect">
            <a:avLst/>
          </a:prstGeom>
          <a:noFill/>
        </p:spPr>
        <p:txBody>
          <a:bodyPr wrap="square" lIns="0" tIns="0" rIns="0" bIns="0" rtlCol="0">
            <a:spAutoFit/>
          </a:bodyPr>
          <a:lstStyle/>
          <a:p>
            <a:r>
              <a:rPr lang="en-US" altLang="ko-KR" sz="700" dirty="0">
                <a:solidFill>
                  <a:srgbClr val="000000"/>
                </a:solidFill>
                <a:latin typeface="Arial" panose="020B0604020202020204" pitchFamily="34" charset="0"/>
                <a:cs typeface="Arial" panose="020B0604020202020204" pitchFamily="34" charset="0"/>
              </a:rPr>
              <a:t>Source: </a:t>
            </a:r>
            <a:r>
              <a:rPr lang="ko-KR" altLang="en-US" sz="700" dirty="0">
                <a:solidFill>
                  <a:srgbClr val="000000"/>
                </a:solidFill>
                <a:latin typeface="Arial" panose="020B0604020202020204" pitchFamily="34" charset="0"/>
                <a:cs typeface="Arial" panose="020B0604020202020204" pitchFamily="34" charset="0"/>
              </a:rPr>
              <a:t>회사제시자료</a:t>
            </a:r>
            <a:endParaRPr lang="en-US" altLang="ko-KR" sz="700" dirty="0">
              <a:solidFill>
                <a:srgbClr val="000000"/>
              </a:solidFill>
              <a:latin typeface="Arial" panose="020B0604020202020204" pitchFamily="34" charset="0"/>
              <a:cs typeface="Arial" panose="020B0604020202020204" pitchFamily="34" charset="0"/>
            </a:endParaRPr>
          </a:p>
          <a:p>
            <a:r>
              <a:rPr lang="en-US" altLang="ko-KR" sz="700" dirty="0">
                <a:solidFill>
                  <a:srgbClr val="000000"/>
                </a:solidFill>
                <a:latin typeface="Arial" panose="020B0604020202020204" pitchFamily="34" charset="0"/>
                <a:cs typeface="Arial" panose="020B0604020202020204" pitchFamily="34" charset="0"/>
              </a:rPr>
              <a:t>Note 1: </a:t>
            </a:r>
            <a:r>
              <a:rPr lang="en-US" altLang="ko-KR" sz="700" dirty="0" err="1">
                <a:solidFill>
                  <a:srgbClr val="000000"/>
                </a:solidFill>
                <a:latin typeface="Arial" panose="020B0604020202020204" pitchFamily="34" charset="0"/>
                <a:cs typeface="Arial" panose="020B0604020202020204" pitchFamily="34" charset="0"/>
              </a:rPr>
              <a:t>Incomming</a:t>
            </a:r>
            <a:r>
              <a:rPr lang="en-US" altLang="ko-KR" sz="700" dirty="0">
                <a:solidFill>
                  <a:srgbClr val="000000"/>
                </a:solidFill>
                <a:latin typeface="Arial" panose="020B0604020202020204" pitchFamily="34" charset="0"/>
                <a:cs typeface="Arial" panose="020B0604020202020204" pitchFamily="34" charset="0"/>
              </a:rPr>
              <a:t> Quality Control</a:t>
            </a:r>
          </a:p>
          <a:p>
            <a:r>
              <a:rPr lang="en-US" altLang="ko-KR" sz="700" dirty="0">
                <a:solidFill>
                  <a:srgbClr val="000000"/>
                </a:solidFill>
                <a:latin typeface="Arial" panose="020B0604020202020204" pitchFamily="34" charset="0"/>
                <a:cs typeface="Arial" panose="020B0604020202020204" pitchFamily="34" charset="0"/>
              </a:rPr>
              <a:t>Note 2: Line Quality Control</a:t>
            </a:r>
          </a:p>
          <a:p>
            <a:r>
              <a:rPr lang="en-US" altLang="ko-KR" sz="700" dirty="0">
                <a:solidFill>
                  <a:srgbClr val="000000"/>
                </a:solidFill>
                <a:latin typeface="Arial" panose="020B0604020202020204" pitchFamily="34" charset="0"/>
                <a:cs typeface="Arial" panose="020B0604020202020204" pitchFamily="34" charset="0"/>
              </a:rPr>
              <a:t>Note 3: Outgoing Quality Control</a:t>
            </a:r>
          </a:p>
        </p:txBody>
      </p:sp>
      <p:sp>
        <p:nvSpPr>
          <p:cNvPr id="95" name="Rounded Rectangle 117">
            <a:extLst>
              <a:ext uri="{FF2B5EF4-FFF2-40B4-BE49-F238E27FC236}">
                <a16:creationId xmlns:a16="http://schemas.microsoft.com/office/drawing/2014/main" id="{C1422B74-2CF4-4595-8AD9-C9BF7CDE065A}"/>
              </a:ext>
            </a:extLst>
          </p:cNvPr>
          <p:cNvSpPr/>
          <p:nvPr/>
        </p:nvSpPr>
        <p:spPr bwMode="auto">
          <a:xfrm>
            <a:off x="6683431" y="1471289"/>
            <a:ext cx="720000" cy="252000"/>
          </a:xfrm>
          <a:prstGeom prst="roundRect">
            <a:avLst>
              <a:gd name="adj" fmla="val 0"/>
            </a:avLst>
          </a:prstGeom>
          <a:solidFill>
            <a:srgbClr val="00338D"/>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ko-KR" altLang="en-US" sz="800" b="1" spc="-100">
                <a:solidFill>
                  <a:prstClr val="white"/>
                </a:solidFill>
                <a:latin typeface="Arial" panose="020B0604020202020204" pitchFamily="34" charset="0"/>
                <a:ea typeface="+mj-ea"/>
                <a:cs typeface="Arial" panose="020B0604020202020204" pitchFamily="34" charset="0"/>
              </a:rPr>
              <a:t>태화기업</a:t>
            </a:r>
            <a:endParaRPr lang="en-US" altLang="ko-KR" sz="800" b="1" spc="-100" dirty="0">
              <a:solidFill>
                <a:prstClr val="white"/>
              </a:solidFill>
              <a:latin typeface="Arial" panose="020B0604020202020204" pitchFamily="34" charset="0"/>
              <a:ea typeface="+mj-ea"/>
              <a:cs typeface="Arial" panose="020B0604020202020204" pitchFamily="34" charset="0"/>
            </a:endParaRPr>
          </a:p>
        </p:txBody>
      </p:sp>
      <p:sp>
        <p:nvSpPr>
          <p:cNvPr id="96" name="직사각형 95">
            <a:extLst>
              <a:ext uri="{FF2B5EF4-FFF2-40B4-BE49-F238E27FC236}">
                <a16:creationId xmlns:a16="http://schemas.microsoft.com/office/drawing/2014/main" id="{461473A3-AB1F-4BAD-AC60-35CDA6E3D3EB}"/>
              </a:ext>
            </a:extLst>
          </p:cNvPr>
          <p:cNvSpPr/>
          <p:nvPr/>
        </p:nvSpPr>
        <p:spPr>
          <a:xfrm>
            <a:off x="5113060" y="2254239"/>
            <a:ext cx="763966" cy="1137633"/>
          </a:xfrm>
          <a:prstGeom prst="rect">
            <a:avLst/>
          </a:prstGeom>
          <a:solidFill>
            <a:srgbClr val="00A3A1">
              <a:alpha val="14902"/>
            </a:srgbClr>
          </a:solidFill>
          <a:ln w="12700">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sz="900" b="1" u="sng">
                <a:solidFill>
                  <a:srgbClr val="00A3A1"/>
                </a:solidFill>
                <a:latin typeface="Arial" panose="020B0604020202020204" pitchFamily="34" charset="0"/>
                <a:ea typeface="+mj-ea"/>
                <a:cs typeface="Arial" panose="020B0604020202020204" pitchFamily="34" charset="0"/>
              </a:rPr>
              <a:t>종합연구소</a:t>
            </a:r>
            <a:endParaRPr lang="en-US" sz="1050" b="1" u="sng" dirty="0">
              <a:solidFill>
                <a:srgbClr val="00A3A1"/>
              </a:solidFill>
              <a:latin typeface="Arial" panose="020B0604020202020204" pitchFamily="34" charset="0"/>
              <a:ea typeface="+mj-ea"/>
              <a:cs typeface="Arial" panose="020B0604020202020204" pitchFamily="34" charset="0"/>
            </a:endParaRPr>
          </a:p>
        </p:txBody>
      </p:sp>
      <p:sp>
        <p:nvSpPr>
          <p:cNvPr id="99" name="Rounded Rectangle 117">
            <a:extLst>
              <a:ext uri="{FF2B5EF4-FFF2-40B4-BE49-F238E27FC236}">
                <a16:creationId xmlns:a16="http://schemas.microsoft.com/office/drawing/2014/main" id="{735B32E4-7795-4940-A7FD-0D3E479104F7}"/>
              </a:ext>
            </a:extLst>
          </p:cNvPr>
          <p:cNvSpPr/>
          <p:nvPr/>
        </p:nvSpPr>
        <p:spPr bwMode="auto">
          <a:xfrm>
            <a:off x="5198757" y="2500355"/>
            <a:ext cx="614003" cy="180000"/>
          </a:xfrm>
          <a:prstGeom prst="roundRect">
            <a:avLst>
              <a:gd name="adj" fmla="val 0"/>
            </a:avLst>
          </a:prstGeom>
          <a:solidFill>
            <a:srgbClr val="00A3A1"/>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ko-KR" altLang="en-US" sz="800" spc="-100">
                <a:solidFill>
                  <a:prstClr val="white"/>
                </a:solidFill>
                <a:latin typeface="Arial" panose="020B0604020202020204" pitchFamily="34" charset="0"/>
                <a:ea typeface="+mj-ea"/>
                <a:cs typeface="Arial" panose="020B0604020202020204" pitchFamily="34" charset="0"/>
              </a:rPr>
              <a:t>가전 연구소</a:t>
            </a:r>
            <a:endParaRPr lang="en-US" altLang="ko-KR" sz="800" spc="-100" dirty="0">
              <a:solidFill>
                <a:prstClr val="white"/>
              </a:solidFill>
              <a:latin typeface="Arial" panose="020B0604020202020204" pitchFamily="34" charset="0"/>
              <a:ea typeface="+mj-ea"/>
              <a:cs typeface="Arial" panose="020B0604020202020204" pitchFamily="34" charset="0"/>
            </a:endParaRPr>
          </a:p>
        </p:txBody>
      </p:sp>
      <p:sp>
        <p:nvSpPr>
          <p:cNvPr id="100" name="Rounded Rectangle 117">
            <a:extLst>
              <a:ext uri="{FF2B5EF4-FFF2-40B4-BE49-F238E27FC236}">
                <a16:creationId xmlns:a16="http://schemas.microsoft.com/office/drawing/2014/main" id="{E17A33F7-4E36-46DA-89DE-4D1109EBF2D6}"/>
              </a:ext>
            </a:extLst>
          </p:cNvPr>
          <p:cNvSpPr/>
          <p:nvPr/>
        </p:nvSpPr>
        <p:spPr bwMode="auto">
          <a:xfrm>
            <a:off x="5198757" y="2712233"/>
            <a:ext cx="614003" cy="180000"/>
          </a:xfrm>
          <a:prstGeom prst="roundRect">
            <a:avLst>
              <a:gd name="adj" fmla="val 0"/>
            </a:avLst>
          </a:prstGeom>
          <a:solidFill>
            <a:srgbClr val="00A3A1"/>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ko-KR" altLang="en-US" sz="800" spc="-100">
                <a:solidFill>
                  <a:prstClr val="white"/>
                </a:solidFill>
                <a:latin typeface="Arial" panose="020B0604020202020204" pitchFamily="34" charset="0"/>
                <a:ea typeface="+mj-ea"/>
                <a:cs typeface="Arial" panose="020B0604020202020204" pitchFamily="34" charset="0"/>
              </a:rPr>
              <a:t>자동차 연구소</a:t>
            </a:r>
            <a:endParaRPr lang="en-US" altLang="ko-KR" sz="800" spc="-100" dirty="0">
              <a:solidFill>
                <a:prstClr val="white"/>
              </a:solidFill>
              <a:latin typeface="Arial" panose="020B0604020202020204" pitchFamily="34" charset="0"/>
              <a:ea typeface="+mj-ea"/>
              <a:cs typeface="Arial" panose="020B0604020202020204" pitchFamily="34" charset="0"/>
            </a:endParaRPr>
          </a:p>
        </p:txBody>
      </p:sp>
      <p:sp>
        <p:nvSpPr>
          <p:cNvPr id="101" name="Rounded Rectangle 117">
            <a:extLst>
              <a:ext uri="{FF2B5EF4-FFF2-40B4-BE49-F238E27FC236}">
                <a16:creationId xmlns:a16="http://schemas.microsoft.com/office/drawing/2014/main" id="{66AAAE77-D843-444E-8786-2910D59665BC}"/>
              </a:ext>
            </a:extLst>
          </p:cNvPr>
          <p:cNvSpPr/>
          <p:nvPr/>
        </p:nvSpPr>
        <p:spPr bwMode="auto">
          <a:xfrm>
            <a:off x="5198757" y="2929491"/>
            <a:ext cx="614003" cy="180000"/>
          </a:xfrm>
          <a:prstGeom prst="roundRect">
            <a:avLst>
              <a:gd name="adj" fmla="val 0"/>
            </a:avLst>
          </a:prstGeom>
          <a:solidFill>
            <a:srgbClr val="00A3A1"/>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ko-KR" altLang="en-US" sz="800" spc="-100">
                <a:solidFill>
                  <a:prstClr val="white"/>
                </a:solidFill>
                <a:latin typeface="Arial" panose="020B0604020202020204" pitchFamily="34" charset="0"/>
                <a:ea typeface="+mj-ea"/>
                <a:cs typeface="Arial" panose="020B0604020202020204" pitchFamily="34" charset="0"/>
              </a:rPr>
              <a:t>제어기 연구소</a:t>
            </a:r>
            <a:endParaRPr lang="en-US" altLang="ko-KR" sz="800" spc="-100" dirty="0">
              <a:solidFill>
                <a:prstClr val="white"/>
              </a:solidFill>
              <a:latin typeface="Arial" panose="020B0604020202020204" pitchFamily="34" charset="0"/>
              <a:ea typeface="+mj-ea"/>
              <a:cs typeface="Arial" panose="020B0604020202020204" pitchFamily="34" charset="0"/>
            </a:endParaRPr>
          </a:p>
        </p:txBody>
      </p:sp>
      <p:sp>
        <p:nvSpPr>
          <p:cNvPr id="102" name="Rounded Rectangle 117">
            <a:extLst>
              <a:ext uri="{FF2B5EF4-FFF2-40B4-BE49-F238E27FC236}">
                <a16:creationId xmlns:a16="http://schemas.microsoft.com/office/drawing/2014/main" id="{D6AD9C02-6820-408A-AF23-3D8543C3AF18}"/>
              </a:ext>
            </a:extLst>
          </p:cNvPr>
          <p:cNvSpPr/>
          <p:nvPr/>
        </p:nvSpPr>
        <p:spPr bwMode="auto">
          <a:xfrm>
            <a:off x="5198757" y="3143086"/>
            <a:ext cx="614003" cy="180000"/>
          </a:xfrm>
          <a:prstGeom prst="roundRect">
            <a:avLst>
              <a:gd name="adj" fmla="val 0"/>
            </a:avLst>
          </a:prstGeom>
          <a:solidFill>
            <a:srgbClr val="00A3A1"/>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ko-KR" altLang="en-US" sz="800" spc="-100">
                <a:solidFill>
                  <a:prstClr val="white"/>
                </a:solidFill>
                <a:latin typeface="Arial" panose="020B0604020202020204" pitchFamily="34" charset="0"/>
                <a:ea typeface="+mj-ea"/>
                <a:cs typeface="Arial" panose="020B0604020202020204" pitchFamily="34" charset="0"/>
              </a:rPr>
              <a:t>금형 연구소</a:t>
            </a:r>
            <a:endParaRPr lang="en-US" altLang="ko-KR" sz="800" spc="-100" dirty="0">
              <a:solidFill>
                <a:prstClr val="white"/>
              </a:solidFill>
              <a:latin typeface="Arial" panose="020B0604020202020204" pitchFamily="34" charset="0"/>
              <a:ea typeface="+mj-ea"/>
              <a:cs typeface="Arial" panose="020B0604020202020204" pitchFamily="34" charset="0"/>
            </a:endParaRPr>
          </a:p>
        </p:txBody>
      </p:sp>
      <p:sp>
        <p:nvSpPr>
          <p:cNvPr id="103" name="직사각형 102">
            <a:extLst>
              <a:ext uri="{FF2B5EF4-FFF2-40B4-BE49-F238E27FC236}">
                <a16:creationId xmlns:a16="http://schemas.microsoft.com/office/drawing/2014/main" id="{12C1D1A9-A97E-4970-A539-EA924FCDBB2D}"/>
              </a:ext>
            </a:extLst>
          </p:cNvPr>
          <p:cNvSpPr/>
          <p:nvPr/>
        </p:nvSpPr>
        <p:spPr>
          <a:xfrm>
            <a:off x="5994780" y="2254239"/>
            <a:ext cx="1518637" cy="1350683"/>
          </a:xfrm>
          <a:prstGeom prst="rect">
            <a:avLst/>
          </a:prstGeom>
          <a:solidFill>
            <a:srgbClr val="66BDE9">
              <a:alpha val="14902"/>
            </a:srgbClr>
          </a:solidFill>
          <a:ln w="12700">
            <a:solidFill>
              <a:srgbClr val="66BDE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sz="900" b="1" u="sng">
                <a:solidFill>
                  <a:srgbClr val="00338D"/>
                </a:solidFill>
                <a:latin typeface="Arial" panose="020B0604020202020204" pitchFamily="34" charset="0"/>
                <a:ea typeface="+mj-ea"/>
                <a:cs typeface="Arial" panose="020B0604020202020204" pitchFamily="34" charset="0"/>
              </a:rPr>
              <a:t>국내 </a:t>
            </a:r>
            <a:r>
              <a:rPr lang="en-US" altLang="ko-KR" sz="900" b="1" u="sng">
                <a:solidFill>
                  <a:srgbClr val="00338D"/>
                </a:solidFill>
                <a:latin typeface="Arial" panose="020B0604020202020204" pitchFamily="34" charset="0"/>
                <a:ea typeface="+mj-ea"/>
                <a:cs typeface="Arial" panose="020B0604020202020204" pitchFamily="34" charset="0"/>
              </a:rPr>
              <a:t>9</a:t>
            </a:r>
            <a:r>
              <a:rPr lang="ko-KR" altLang="en-US" sz="900" b="1" u="sng">
                <a:solidFill>
                  <a:srgbClr val="00338D"/>
                </a:solidFill>
                <a:latin typeface="Arial" panose="020B0604020202020204" pitchFamily="34" charset="0"/>
                <a:ea typeface="+mj-ea"/>
                <a:cs typeface="Arial" panose="020B0604020202020204" pitchFamily="34" charset="0"/>
              </a:rPr>
              <a:t>개사</a:t>
            </a:r>
            <a:endParaRPr lang="en-US" sz="1050" b="1" u="sng" dirty="0">
              <a:solidFill>
                <a:srgbClr val="00338D"/>
              </a:solidFill>
              <a:latin typeface="Arial" panose="020B0604020202020204" pitchFamily="34" charset="0"/>
              <a:ea typeface="+mj-ea"/>
              <a:cs typeface="Arial" panose="020B0604020202020204" pitchFamily="34" charset="0"/>
            </a:endParaRPr>
          </a:p>
        </p:txBody>
      </p:sp>
      <p:sp>
        <p:nvSpPr>
          <p:cNvPr id="104" name="Rounded Rectangle 117">
            <a:extLst>
              <a:ext uri="{FF2B5EF4-FFF2-40B4-BE49-F238E27FC236}">
                <a16:creationId xmlns:a16="http://schemas.microsoft.com/office/drawing/2014/main" id="{01BE52F8-3ADC-44AA-BDFF-487902EE214A}"/>
              </a:ext>
            </a:extLst>
          </p:cNvPr>
          <p:cNvSpPr/>
          <p:nvPr/>
        </p:nvSpPr>
        <p:spPr bwMode="auto">
          <a:xfrm>
            <a:off x="6080478" y="2500355"/>
            <a:ext cx="614003" cy="180000"/>
          </a:xfrm>
          <a:prstGeom prst="roundRect">
            <a:avLst>
              <a:gd name="adj" fmla="val 0"/>
            </a:avLst>
          </a:prstGeom>
          <a:solidFill>
            <a:srgbClr val="0091DA"/>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ko-KR" altLang="en-US" sz="800">
                <a:solidFill>
                  <a:prstClr val="white"/>
                </a:solidFill>
                <a:latin typeface="Arial" panose="020B0604020202020204" pitchFamily="34" charset="0"/>
                <a:ea typeface="+mj-ea"/>
                <a:cs typeface="Arial" panose="020B0604020202020204" pitchFamily="34" charset="0"/>
              </a:rPr>
              <a:t>태화 본사</a:t>
            </a:r>
            <a:endParaRPr lang="en-US" altLang="ko-KR" sz="800" dirty="0">
              <a:solidFill>
                <a:prstClr val="white"/>
              </a:solidFill>
              <a:latin typeface="Arial" panose="020B0604020202020204" pitchFamily="34" charset="0"/>
              <a:ea typeface="+mj-ea"/>
              <a:cs typeface="Arial" panose="020B0604020202020204" pitchFamily="34" charset="0"/>
            </a:endParaRPr>
          </a:p>
        </p:txBody>
      </p:sp>
      <p:sp>
        <p:nvSpPr>
          <p:cNvPr id="105" name="Rounded Rectangle 117">
            <a:extLst>
              <a:ext uri="{FF2B5EF4-FFF2-40B4-BE49-F238E27FC236}">
                <a16:creationId xmlns:a16="http://schemas.microsoft.com/office/drawing/2014/main" id="{A5D1C9CA-7AF3-44AB-8FFC-D45D93986E60}"/>
              </a:ext>
            </a:extLst>
          </p:cNvPr>
          <p:cNvSpPr/>
          <p:nvPr/>
        </p:nvSpPr>
        <p:spPr bwMode="auto">
          <a:xfrm>
            <a:off x="6080478" y="2712233"/>
            <a:ext cx="614003" cy="180000"/>
          </a:xfrm>
          <a:prstGeom prst="roundRect">
            <a:avLst>
              <a:gd name="adj" fmla="val 0"/>
            </a:avLst>
          </a:prstGeom>
          <a:solidFill>
            <a:srgbClr val="0091DA"/>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ko-KR" altLang="en-US" sz="800">
                <a:solidFill>
                  <a:prstClr val="white"/>
                </a:solidFill>
                <a:latin typeface="Arial" panose="020B0604020202020204" pitchFamily="34" charset="0"/>
                <a:ea typeface="+mj-ea"/>
                <a:cs typeface="Arial" panose="020B0604020202020204" pitchFamily="34" charset="0"/>
              </a:rPr>
              <a:t>항남</a:t>
            </a:r>
            <a:endParaRPr lang="en-US" altLang="ko-KR" sz="800" dirty="0">
              <a:solidFill>
                <a:prstClr val="white"/>
              </a:solidFill>
              <a:latin typeface="Arial" panose="020B0604020202020204" pitchFamily="34" charset="0"/>
              <a:ea typeface="+mj-ea"/>
              <a:cs typeface="Arial" panose="020B0604020202020204" pitchFamily="34" charset="0"/>
            </a:endParaRPr>
          </a:p>
        </p:txBody>
      </p:sp>
      <p:sp>
        <p:nvSpPr>
          <p:cNvPr id="106" name="Rounded Rectangle 117">
            <a:extLst>
              <a:ext uri="{FF2B5EF4-FFF2-40B4-BE49-F238E27FC236}">
                <a16:creationId xmlns:a16="http://schemas.microsoft.com/office/drawing/2014/main" id="{AF4BB846-887F-4F36-BB0B-241954A51F50}"/>
              </a:ext>
            </a:extLst>
          </p:cNvPr>
          <p:cNvSpPr/>
          <p:nvPr/>
        </p:nvSpPr>
        <p:spPr bwMode="auto">
          <a:xfrm>
            <a:off x="6080478" y="2929491"/>
            <a:ext cx="614003" cy="180000"/>
          </a:xfrm>
          <a:prstGeom prst="roundRect">
            <a:avLst>
              <a:gd name="adj" fmla="val 0"/>
            </a:avLst>
          </a:prstGeom>
          <a:solidFill>
            <a:srgbClr val="0091DA"/>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ko-KR" altLang="en-US" sz="800">
                <a:solidFill>
                  <a:prstClr val="white"/>
                </a:solidFill>
                <a:latin typeface="Arial" panose="020B0604020202020204" pitchFamily="34" charset="0"/>
                <a:ea typeface="+mj-ea"/>
                <a:cs typeface="Arial" panose="020B0604020202020204" pitchFamily="34" charset="0"/>
              </a:rPr>
              <a:t>하남전기</a:t>
            </a:r>
            <a:endParaRPr lang="en-US" altLang="ko-KR" sz="800" dirty="0">
              <a:solidFill>
                <a:prstClr val="white"/>
              </a:solidFill>
              <a:latin typeface="Arial" panose="020B0604020202020204" pitchFamily="34" charset="0"/>
              <a:ea typeface="+mj-ea"/>
              <a:cs typeface="Arial" panose="020B0604020202020204" pitchFamily="34" charset="0"/>
            </a:endParaRPr>
          </a:p>
        </p:txBody>
      </p:sp>
      <p:sp>
        <p:nvSpPr>
          <p:cNvPr id="107" name="Rounded Rectangle 117">
            <a:extLst>
              <a:ext uri="{FF2B5EF4-FFF2-40B4-BE49-F238E27FC236}">
                <a16:creationId xmlns:a16="http://schemas.microsoft.com/office/drawing/2014/main" id="{25CB45F0-3540-443B-B975-A5A3696C8846}"/>
              </a:ext>
            </a:extLst>
          </p:cNvPr>
          <p:cNvSpPr/>
          <p:nvPr/>
        </p:nvSpPr>
        <p:spPr bwMode="auto">
          <a:xfrm>
            <a:off x="6080478" y="3143086"/>
            <a:ext cx="614003" cy="180000"/>
          </a:xfrm>
          <a:prstGeom prst="roundRect">
            <a:avLst>
              <a:gd name="adj" fmla="val 0"/>
            </a:avLst>
          </a:prstGeom>
          <a:solidFill>
            <a:srgbClr val="0091DA"/>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ko-KR" altLang="en-US" sz="800">
                <a:solidFill>
                  <a:prstClr val="white"/>
                </a:solidFill>
                <a:latin typeface="Arial" panose="020B0604020202020204" pitchFamily="34" charset="0"/>
                <a:ea typeface="+mj-ea"/>
                <a:cs typeface="Arial" panose="020B0604020202020204" pitchFamily="34" charset="0"/>
              </a:rPr>
              <a:t>동서일렉</a:t>
            </a:r>
            <a:endParaRPr lang="en-US" altLang="ko-KR" sz="800" dirty="0">
              <a:solidFill>
                <a:prstClr val="white"/>
              </a:solidFill>
              <a:latin typeface="Arial" panose="020B0604020202020204" pitchFamily="34" charset="0"/>
              <a:ea typeface="+mj-ea"/>
              <a:cs typeface="Arial" panose="020B0604020202020204" pitchFamily="34" charset="0"/>
            </a:endParaRPr>
          </a:p>
        </p:txBody>
      </p:sp>
      <p:sp>
        <p:nvSpPr>
          <p:cNvPr id="108" name="Rounded Rectangle 117">
            <a:extLst>
              <a:ext uri="{FF2B5EF4-FFF2-40B4-BE49-F238E27FC236}">
                <a16:creationId xmlns:a16="http://schemas.microsoft.com/office/drawing/2014/main" id="{07B72DBC-9E23-448E-8E5F-A57D30FF9790}"/>
              </a:ext>
            </a:extLst>
          </p:cNvPr>
          <p:cNvSpPr/>
          <p:nvPr/>
        </p:nvSpPr>
        <p:spPr bwMode="auto">
          <a:xfrm>
            <a:off x="6780179" y="2500355"/>
            <a:ext cx="614003" cy="180000"/>
          </a:xfrm>
          <a:prstGeom prst="roundRect">
            <a:avLst>
              <a:gd name="adj" fmla="val 0"/>
            </a:avLst>
          </a:prstGeom>
          <a:solidFill>
            <a:srgbClr val="0091DA"/>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ko-KR" altLang="en-US" sz="800">
                <a:solidFill>
                  <a:prstClr val="white"/>
                </a:solidFill>
                <a:latin typeface="Arial" panose="020B0604020202020204" pitchFamily="34" charset="0"/>
                <a:ea typeface="+mj-ea"/>
                <a:cs typeface="Arial" panose="020B0604020202020204" pitchFamily="34" charset="0"/>
              </a:rPr>
              <a:t>울산 태화</a:t>
            </a:r>
            <a:endParaRPr lang="en-US" altLang="ko-KR" sz="800" dirty="0">
              <a:solidFill>
                <a:prstClr val="white"/>
              </a:solidFill>
              <a:latin typeface="Arial" panose="020B0604020202020204" pitchFamily="34" charset="0"/>
              <a:ea typeface="+mj-ea"/>
              <a:cs typeface="Arial" panose="020B0604020202020204" pitchFamily="34" charset="0"/>
            </a:endParaRPr>
          </a:p>
        </p:txBody>
      </p:sp>
      <p:sp>
        <p:nvSpPr>
          <p:cNvPr id="109" name="Rounded Rectangle 117">
            <a:extLst>
              <a:ext uri="{FF2B5EF4-FFF2-40B4-BE49-F238E27FC236}">
                <a16:creationId xmlns:a16="http://schemas.microsoft.com/office/drawing/2014/main" id="{B05D14AF-D1DC-4B17-9B59-CA8A3E5CCC56}"/>
              </a:ext>
            </a:extLst>
          </p:cNvPr>
          <p:cNvSpPr/>
          <p:nvPr/>
        </p:nvSpPr>
        <p:spPr bwMode="auto">
          <a:xfrm>
            <a:off x="6780179" y="2712233"/>
            <a:ext cx="614003" cy="180000"/>
          </a:xfrm>
          <a:prstGeom prst="roundRect">
            <a:avLst>
              <a:gd name="adj" fmla="val 0"/>
            </a:avLst>
          </a:prstGeom>
          <a:solidFill>
            <a:srgbClr val="0091DA"/>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ko-KR" altLang="en-US" sz="800">
                <a:solidFill>
                  <a:prstClr val="white"/>
                </a:solidFill>
                <a:latin typeface="Arial" panose="020B0604020202020204" pitchFamily="34" charset="0"/>
                <a:ea typeface="+mj-ea"/>
                <a:cs typeface="Arial" panose="020B0604020202020204" pitchFamily="34" charset="0"/>
              </a:rPr>
              <a:t>뉴모텍</a:t>
            </a:r>
            <a:endParaRPr lang="en-US" altLang="ko-KR" sz="800" dirty="0">
              <a:solidFill>
                <a:prstClr val="white"/>
              </a:solidFill>
              <a:latin typeface="Arial" panose="020B0604020202020204" pitchFamily="34" charset="0"/>
              <a:ea typeface="+mj-ea"/>
              <a:cs typeface="Arial" panose="020B0604020202020204" pitchFamily="34" charset="0"/>
            </a:endParaRPr>
          </a:p>
        </p:txBody>
      </p:sp>
      <p:sp>
        <p:nvSpPr>
          <p:cNvPr id="110" name="Rounded Rectangle 117">
            <a:extLst>
              <a:ext uri="{FF2B5EF4-FFF2-40B4-BE49-F238E27FC236}">
                <a16:creationId xmlns:a16="http://schemas.microsoft.com/office/drawing/2014/main" id="{AA2CB541-E32F-4939-8C0B-BB1B0A9FF79E}"/>
              </a:ext>
            </a:extLst>
          </p:cNvPr>
          <p:cNvSpPr/>
          <p:nvPr/>
        </p:nvSpPr>
        <p:spPr bwMode="auto">
          <a:xfrm>
            <a:off x="6780179" y="2929491"/>
            <a:ext cx="614003" cy="180000"/>
          </a:xfrm>
          <a:prstGeom prst="roundRect">
            <a:avLst>
              <a:gd name="adj" fmla="val 0"/>
            </a:avLst>
          </a:prstGeom>
          <a:solidFill>
            <a:srgbClr val="0091DA"/>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en-US" altLang="ko-KR" sz="800">
                <a:solidFill>
                  <a:prstClr val="white"/>
                </a:solidFill>
                <a:latin typeface="Arial" panose="020B0604020202020204" pitchFamily="34" charset="0"/>
                <a:ea typeface="+mj-ea"/>
                <a:cs typeface="Arial" panose="020B0604020202020204" pitchFamily="34" charset="0"/>
              </a:rPr>
              <a:t>BMC</a:t>
            </a:r>
            <a:endParaRPr lang="en-US" altLang="ko-KR" sz="800" dirty="0">
              <a:solidFill>
                <a:prstClr val="white"/>
              </a:solidFill>
              <a:latin typeface="Arial" panose="020B0604020202020204" pitchFamily="34" charset="0"/>
              <a:ea typeface="+mj-ea"/>
              <a:cs typeface="Arial" panose="020B0604020202020204" pitchFamily="34" charset="0"/>
            </a:endParaRPr>
          </a:p>
        </p:txBody>
      </p:sp>
      <p:sp>
        <p:nvSpPr>
          <p:cNvPr id="111" name="Rounded Rectangle 117">
            <a:extLst>
              <a:ext uri="{FF2B5EF4-FFF2-40B4-BE49-F238E27FC236}">
                <a16:creationId xmlns:a16="http://schemas.microsoft.com/office/drawing/2014/main" id="{2B3C8C30-CA80-410C-8B78-1F144DD79530}"/>
              </a:ext>
            </a:extLst>
          </p:cNvPr>
          <p:cNvSpPr/>
          <p:nvPr/>
        </p:nvSpPr>
        <p:spPr bwMode="auto">
          <a:xfrm>
            <a:off x="6780179" y="3143086"/>
            <a:ext cx="614003" cy="180000"/>
          </a:xfrm>
          <a:prstGeom prst="roundRect">
            <a:avLst>
              <a:gd name="adj" fmla="val 0"/>
            </a:avLst>
          </a:prstGeom>
          <a:solidFill>
            <a:srgbClr val="0091DA"/>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en-US" altLang="ko-KR" sz="800">
                <a:solidFill>
                  <a:prstClr val="white"/>
                </a:solidFill>
                <a:latin typeface="Arial" panose="020B0604020202020204" pitchFamily="34" charset="0"/>
                <a:ea typeface="+mj-ea"/>
                <a:cs typeface="Arial" panose="020B0604020202020204" pitchFamily="34" charset="0"/>
              </a:rPr>
              <a:t>TMC</a:t>
            </a:r>
            <a:endParaRPr lang="en-US" altLang="ko-KR" sz="800" dirty="0">
              <a:solidFill>
                <a:prstClr val="white"/>
              </a:solidFill>
              <a:latin typeface="Arial" panose="020B0604020202020204" pitchFamily="34" charset="0"/>
              <a:ea typeface="+mj-ea"/>
              <a:cs typeface="Arial" panose="020B0604020202020204" pitchFamily="34" charset="0"/>
            </a:endParaRPr>
          </a:p>
        </p:txBody>
      </p:sp>
      <p:sp>
        <p:nvSpPr>
          <p:cNvPr id="113" name="Rounded Rectangle 117">
            <a:extLst>
              <a:ext uri="{FF2B5EF4-FFF2-40B4-BE49-F238E27FC236}">
                <a16:creationId xmlns:a16="http://schemas.microsoft.com/office/drawing/2014/main" id="{63721724-A849-4C79-A3AB-658A55FF947D}"/>
              </a:ext>
            </a:extLst>
          </p:cNvPr>
          <p:cNvSpPr/>
          <p:nvPr/>
        </p:nvSpPr>
        <p:spPr bwMode="auto">
          <a:xfrm>
            <a:off x="6780179" y="3356681"/>
            <a:ext cx="614003" cy="180000"/>
          </a:xfrm>
          <a:prstGeom prst="roundRect">
            <a:avLst>
              <a:gd name="adj" fmla="val 0"/>
            </a:avLst>
          </a:prstGeom>
          <a:solidFill>
            <a:srgbClr val="0091DA"/>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en-US" altLang="ko-KR" sz="800">
                <a:solidFill>
                  <a:prstClr val="white"/>
                </a:solidFill>
                <a:latin typeface="Arial" panose="020B0604020202020204" pitchFamily="34" charset="0"/>
                <a:ea typeface="+mj-ea"/>
                <a:cs typeface="Arial" panose="020B0604020202020204" pitchFamily="34" charset="0"/>
              </a:rPr>
              <a:t>TAMAS</a:t>
            </a:r>
            <a:endParaRPr lang="en-US" altLang="ko-KR" sz="800" dirty="0">
              <a:solidFill>
                <a:prstClr val="white"/>
              </a:solidFill>
              <a:latin typeface="Arial" panose="020B0604020202020204" pitchFamily="34" charset="0"/>
              <a:ea typeface="+mj-ea"/>
              <a:cs typeface="Arial" panose="020B0604020202020204" pitchFamily="34" charset="0"/>
            </a:endParaRPr>
          </a:p>
        </p:txBody>
      </p:sp>
      <p:sp>
        <p:nvSpPr>
          <p:cNvPr id="114" name="직사각형 113">
            <a:extLst>
              <a:ext uri="{FF2B5EF4-FFF2-40B4-BE49-F238E27FC236}">
                <a16:creationId xmlns:a16="http://schemas.microsoft.com/office/drawing/2014/main" id="{C79FEFA1-073D-4D0B-B5C8-567D5C467C13}"/>
              </a:ext>
            </a:extLst>
          </p:cNvPr>
          <p:cNvSpPr/>
          <p:nvPr/>
        </p:nvSpPr>
        <p:spPr>
          <a:xfrm>
            <a:off x="7609111" y="2254240"/>
            <a:ext cx="1518637" cy="1154462"/>
          </a:xfrm>
          <a:prstGeom prst="rect">
            <a:avLst/>
          </a:prstGeom>
          <a:solidFill>
            <a:srgbClr val="6D2077">
              <a:alpha val="14902"/>
            </a:srgbClr>
          </a:solidFill>
          <a:ln w="12700">
            <a:solidFill>
              <a:srgbClr val="6D207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sz="900" b="1" u="sng">
                <a:solidFill>
                  <a:srgbClr val="6D2077"/>
                </a:solidFill>
                <a:latin typeface="Arial" panose="020B0604020202020204" pitchFamily="34" charset="0"/>
                <a:ea typeface="+mj-ea"/>
                <a:cs typeface="Arial" panose="020B0604020202020204" pitchFamily="34" charset="0"/>
              </a:rPr>
              <a:t>해외 </a:t>
            </a:r>
            <a:r>
              <a:rPr lang="en-US" altLang="ko-KR" sz="900" b="1" u="sng">
                <a:solidFill>
                  <a:srgbClr val="6D2077"/>
                </a:solidFill>
                <a:latin typeface="Arial" panose="020B0604020202020204" pitchFamily="34" charset="0"/>
                <a:ea typeface="+mj-ea"/>
                <a:cs typeface="Arial" panose="020B0604020202020204" pitchFamily="34" charset="0"/>
              </a:rPr>
              <a:t>15</a:t>
            </a:r>
            <a:r>
              <a:rPr lang="ko-KR" altLang="en-US" sz="900" b="1" u="sng">
                <a:solidFill>
                  <a:srgbClr val="6D2077"/>
                </a:solidFill>
                <a:latin typeface="Arial" panose="020B0604020202020204" pitchFamily="34" charset="0"/>
                <a:ea typeface="+mj-ea"/>
                <a:cs typeface="Arial" panose="020B0604020202020204" pitchFamily="34" charset="0"/>
              </a:rPr>
              <a:t>개사</a:t>
            </a:r>
            <a:endParaRPr lang="en-US" sz="1050" b="1" u="sng" dirty="0">
              <a:solidFill>
                <a:srgbClr val="6D2077"/>
              </a:solidFill>
              <a:latin typeface="Arial" panose="020B0604020202020204" pitchFamily="34" charset="0"/>
              <a:ea typeface="+mj-ea"/>
              <a:cs typeface="Arial" panose="020B0604020202020204" pitchFamily="34" charset="0"/>
            </a:endParaRPr>
          </a:p>
        </p:txBody>
      </p:sp>
      <p:sp>
        <p:nvSpPr>
          <p:cNvPr id="115" name="Rounded Rectangle 117">
            <a:extLst>
              <a:ext uri="{FF2B5EF4-FFF2-40B4-BE49-F238E27FC236}">
                <a16:creationId xmlns:a16="http://schemas.microsoft.com/office/drawing/2014/main" id="{1F69E0B8-57A7-4708-83F3-BB408BA4F0DC}"/>
              </a:ext>
            </a:extLst>
          </p:cNvPr>
          <p:cNvSpPr/>
          <p:nvPr/>
        </p:nvSpPr>
        <p:spPr bwMode="auto">
          <a:xfrm>
            <a:off x="7694809" y="2500355"/>
            <a:ext cx="614003" cy="180000"/>
          </a:xfrm>
          <a:prstGeom prst="roundRect">
            <a:avLst>
              <a:gd name="adj" fmla="val 0"/>
            </a:avLst>
          </a:prstGeom>
          <a:solidFill>
            <a:srgbClr val="6D2077"/>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ko-KR" altLang="en-US" sz="800" spc="-100">
                <a:solidFill>
                  <a:prstClr val="white"/>
                </a:solidFill>
                <a:latin typeface="Arial" panose="020B0604020202020204" pitchFamily="34" charset="0"/>
                <a:ea typeface="+mj-ea"/>
                <a:cs typeface="Arial" panose="020B0604020202020204" pitchFamily="34" charset="0"/>
              </a:rPr>
              <a:t>중국 </a:t>
            </a:r>
            <a:r>
              <a:rPr lang="en-US" altLang="ko-KR" sz="800" spc="-100">
                <a:solidFill>
                  <a:prstClr val="white"/>
                </a:solidFill>
                <a:latin typeface="Arial" panose="020B0604020202020204" pitchFamily="34" charset="0"/>
                <a:ea typeface="+mj-ea"/>
                <a:cs typeface="Arial" panose="020B0604020202020204" pitchFamily="34" charset="0"/>
              </a:rPr>
              <a:t>6</a:t>
            </a:r>
            <a:r>
              <a:rPr lang="ko-KR" altLang="en-US" sz="800" spc="-100">
                <a:solidFill>
                  <a:prstClr val="white"/>
                </a:solidFill>
                <a:latin typeface="Arial" panose="020B0604020202020204" pitchFamily="34" charset="0"/>
                <a:ea typeface="+mj-ea"/>
                <a:cs typeface="Arial" panose="020B0604020202020204" pitchFamily="34" charset="0"/>
              </a:rPr>
              <a:t>개사</a:t>
            </a:r>
            <a:endParaRPr lang="en-US" altLang="ko-KR" sz="800" spc="-100" dirty="0">
              <a:solidFill>
                <a:prstClr val="white"/>
              </a:solidFill>
              <a:latin typeface="Arial" panose="020B0604020202020204" pitchFamily="34" charset="0"/>
              <a:ea typeface="+mj-ea"/>
              <a:cs typeface="Arial" panose="020B0604020202020204" pitchFamily="34" charset="0"/>
            </a:endParaRPr>
          </a:p>
        </p:txBody>
      </p:sp>
      <p:sp>
        <p:nvSpPr>
          <p:cNvPr id="116" name="Rounded Rectangle 117">
            <a:extLst>
              <a:ext uri="{FF2B5EF4-FFF2-40B4-BE49-F238E27FC236}">
                <a16:creationId xmlns:a16="http://schemas.microsoft.com/office/drawing/2014/main" id="{B8012224-8A34-483A-9FFC-EB691935FEB4}"/>
              </a:ext>
            </a:extLst>
          </p:cNvPr>
          <p:cNvSpPr/>
          <p:nvPr/>
        </p:nvSpPr>
        <p:spPr bwMode="auto">
          <a:xfrm>
            <a:off x="7694809" y="2712233"/>
            <a:ext cx="614003" cy="180000"/>
          </a:xfrm>
          <a:prstGeom prst="roundRect">
            <a:avLst>
              <a:gd name="adj" fmla="val 0"/>
            </a:avLst>
          </a:prstGeom>
          <a:solidFill>
            <a:srgbClr val="6D2077"/>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ko-KR" altLang="en-US" sz="800" spc="-100">
                <a:solidFill>
                  <a:prstClr val="white"/>
                </a:solidFill>
                <a:latin typeface="Arial" panose="020B0604020202020204" pitchFamily="34" charset="0"/>
                <a:ea typeface="+mj-ea"/>
                <a:cs typeface="Arial" panose="020B0604020202020204" pitchFamily="34" charset="0"/>
              </a:rPr>
              <a:t>멕시코 </a:t>
            </a:r>
            <a:r>
              <a:rPr lang="en-US" altLang="ko-KR" sz="800" spc="-100">
                <a:solidFill>
                  <a:prstClr val="white"/>
                </a:solidFill>
                <a:latin typeface="Arial" panose="020B0604020202020204" pitchFamily="34" charset="0"/>
                <a:ea typeface="+mj-ea"/>
                <a:cs typeface="Arial" panose="020B0604020202020204" pitchFamily="34" charset="0"/>
              </a:rPr>
              <a:t>2</a:t>
            </a:r>
            <a:r>
              <a:rPr lang="ko-KR" altLang="en-US" sz="800" spc="-100">
                <a:solidFill>
                  <a:prstClr val="white"/>
                </a:solidFill>
                <a:latin typeface="Arial" panose="020B0604020202020204" pitchFamily="34" charset="0"/>
                <a:ea typeface="+mj-ea"/>
                <a:cs typeface="Arial" panose="020B0604020202020204" pitchFamily="34" charset="0"/>
              </a:rPr>
              <a:t>개사</a:t>
            </a:r>
            <a:endParaRPr lang="en-US" altLang="ko-KR" sz="800" spc="-100" dirty="0">
              <a:solidFill>
                <a:prstClr val="white"/>
              </a:solidFill>
              <a:latin typeface="Arial" panose="020B0604020202020204" pitchFamily="34" charset="0"/>
              <a:ea typeface="+mj-ea"/>
              <a:cs typeface="Arial" panose="020B0604020202020204" pitchFamily="34" charset="0"/>
            </a:endParaRPr>
          </a:p>
        </p:txBody>
      </p:sp>
      <p:sp>
        <p:nvSpPr>
          <p:cNvPr id="117" name="Rounded Rectangle 117">
            <a:extLst>
              <a:ext uri="{FF2B5EF4-FFF2-40B4-BE49-F238E27FC236}">
                <a16:creationId xmlns:a16="http://schemas.microsoft.com/office/drawing/2014/main" id="{32948FB2-52A3-4AEF-ACC6-5D5AE21A7651}"/>
              </a:ext>
            </a:extLst>
          </p:cNvPr>
          <p:cNvSpPr/>
          <p:nvPr/>
        </p:nvSpPr>
        <p:spPr bwMode="auto">
          <a:xfrm>
            <a:off x="7694809" y="2929491"/>
            <a:ext cx="614003" cy="180000"/>
          </a:xfrm>
          <a:prstGeom prst="roundRect">
            <a:avLst>
              <a:gd name="adj" fmla="val 0"/>
            </a:avLst>
          </a:prstGeom>
          <a:solidFill>
            <a:srgbClr val="6D2077"/>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ko-KR" altLang="en-US" sz="800" spc="-100">
                <a:solidFill>
                  <a:prstClr val="white"/>
                </a:solidFill>
                <a:latin typeface="Arial" panose="020B0604020202020204" pitchFamily="34" charset="0"/>
                <a:ea typeface="+mj-ea"/>
                <a:cs typeface="Arial" panose="020B0604020202020204" pitchFamily="34" charset="0"/>
              </a:rPr>
              <a:t>인도 </a:t>
            </a:r>
            <a:r>
              <a:rPr lang="en-US" altLang="ko-KR" sz="800" spc="-100">
                <a:solidFill>
                  <a:prstClr val="white"/>
                </a:solidFill>
                <a:latin typeface="Arial" panose="020B0604020202020204" pitchFamily="34" charset="0"/>
                <a:ea typeface="+mj-ea"/>
                <a:cs typeface="Arial" panose="020B0604020202020204" pitchFamily="34" charset="0"/>
              </a:rPr>
              <a:t>1</a:t>
            </a:r>
            <a:r>
              <a:rPr lang="ko-KR" altLang="en-US" sz="800" spc="-100">
                <a:solidFill>
                  <a:prstClr val="white"/>
                </a:solidFill>
                <a:latin typeface="Arial" panose="020B0604020202020204" pitchFamily="34" charset="0"/>
                <a:ea typeface="+mj-ea"/>
                <a:cs typeface="Arial" panose="020B0604020202020204" pitchFamily="34" charset="0"/>
              </a:rPr>
              <a:t>개사</a:t>
            </a:r>
            <a:endParaRPr lang="en-US" altLang="ko-KR" sz="800" spc="-100" dirty="0">
              <a:solidFill>
                <a:prstClr val="white"/>
              </a:solidFill>
              <a:latin typeface="Arial" panose="020B0604020202020204" pitchFamily="34" charset="0"/>
              <a:ea typeface="+mj-ea"/>
              <a:cs typeface="Arial" panose="020B0604020202020204" pitchFamily="34" charset="0"/>
            </a:endParaRPr>
          </a:p>
        </p:txBody>
      </p:sp>
      <p:sp>
        <p:nvSpPr>
          <p:cNvPr id="118" name="Rounded Rectangle 117">
            <a:extLst>
              <a:ext uri="{FF2B5EF4-FFF2-40B4-BE49-F238E27FC236}">
                <a16:creationId xmlns:a16="http://schemas.microsoft.com/office/drawing/2014/main" id="{4490EC2E-7911-40CD-900D-34356CB12F71}"/>
              </a:ext>
            </a:extLst>
          </p:cNvPr>
          <p:cNvSpPr/>
          <p:nvPr/>
        </p:nvSpPr>
        <p:spPr bwMode="auto">
          <a:xfrm>
            <a:off x="7694808" y="3143086"/>
            <a:ext cx="720000" cy="180000"/>
          </a:xfrm>
          <a:prstGeom prst="roundRect">
            <a:avLst>
              <a:gd name="adj" fmla="val 0"/>
            </a:avLst>
          </a:prstGeom>
          <a:solidFill>
            <a:srgbClr val="6D2077"/>
          </a:solidFill>
          <a:ln w="9525" cap="flat" cmpd="sng" algn="ctr">
            <a:noFill/>
            <a:prstDash val="solid"/>
            <a:round/>
            <a:headEnd type="none" w="med" len="med"/>
            <a:tailEnd type="none" w="med" len="med"/>
          </a:ln>
          <a:effectLst/>
        </p:spPr>
        <p:txBody>
          <a:bodyPr lIns="0" tIns="30788" rIns="0" bIns="30788" rtlCol="0" anchor="ctr" anchorCtr="0"/>
          <a:lstStyle/>
          <a:p>
            <a:pPr algn="ctr" defTabSz="781990" latinLnBrk="1">
              <a:buClr>
                <a:srgbClr val="99CC00"/>
              </a:buClr>
              <a:tabLst>
                <a:tab pos="228080" algn="l"/>
              </a:tabLst>
              <a:defRPr/>
            </a:pPr>
            <a:r>
              <a:rPr lang="ko-KR" altLang="en-US" sz="800" spc="-100">
                <a:solidFill>
                  <a:prstClr val="white"/>
                </a:solidFill>
                <a:latin typeface="Arial" panose="020B0604020202020204" pitchFamily="34" charset="0"/>
                <a:ea typeface="+mj-ea"/>
                <a:cs typeface="Arial" panose="020B0604020202020204" pitchFamily="34" charset="0"/>
              </a:rPr>
              <a:t>인도네시아 </a:t>
            </a:r>
            <a:r>
              <a:rPr lang="en-US" altLang="ko-KR" sz="800" spc="-100">
                <a:solidFill>
                  <a:prstClr val="white"/>
                </a:solidFill>
                <a:latin typeface="Arial" panose="020B0604020202020204" pitchFamily="34" charset="0"/>
                <a:ea typeface="+mj-ea"/>
                <a:cs typeface="Arial" panose="020B0604020202020204" pitchFamily="34" charset="0"/>
              </a:rPr>
              <a:t>1</a:t>
            </a:r>
            <a:r>
              <a:rPr lang="ko-KR" altLang="en-US" sz="800" spc="-100">
                <a:solidFill>
                  <a:prstClr val="white"/>
                </a:solidFill>
                <a:latin typeface="Arial" panose="020B0604020202020204" pitchFamily="34" charset="0"/>
                <a:ea typeface="+mj-ea"/>
                <a:cs typeface="Arial" panose="020B0604020202020204" pitchFamily="34" charset="0"/>
              </a:rPr>
              <a:t>개사</a:t>
            </a:r>
            <a:endParaRPr lang="en-US" altLang="ko-KR" sz="800" spc="-100" dirty="0">
              <a:solidFill>
                <a:prstClr val="white"/>
              </a:solidFill>
              <a:latin typeface="Arial" panose="020B0604020202020204" pitchFamily="34" charset="0"/>
              <a:ea typeface="+mj-ea"/>
              <a:cs typeface="Arial" panose="020B0604020202020204" pitchFamily="34" charset="0"/>
            </a:endParaRPr>
          </a:p>
        </p:txBody>
      </p:sp>
      <p:sp>
        <p:nvSpPr>
          <p:cNvPr id="119" name="Rounded Rectangle 117">
            <a:extLst>
              <a:ext uri="{FF2B5EF4-FFF2-40B4-BE49-F238E27FC236}">
                <a16:creationId xmlns:a16="http://schemas.microsoft.com/office/drawing/2014/main" id="{63C8AE69-9F83-4C21-8B54-316579A812DC}"/>
              </a:ext>
            </a:extLst>
          </p:cNvPr>
          <p:cNvSpPr/>
          <p:nvPr/>
        </p:nvSpPr>
        <p:spPr bwMode="auto">
          <a:xfrm>
            <a:off x="8394510" y="2500355"/>
            <a:ext cx="614003" cy="180000"/>
          </a:xfrm>
          <a:prstGeom prst="roundRect">
            <a:avLst>
              <a:gd name="adj" fmla="val 0"/>
            </a:avLst>
          </a:prstGeom>
          <a:solidFill>
            <a:srgbClr val="6D2077"/>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ko-KR" altLang="en-US" sz="800" spc="-100">
                <a:solidFill>
                  <a:prstClr val="white"/>
                </a:solidFill>
                <a:latin typeface="Arial" panose="020B0604020202020204" pitchFamily="34" charset="0"/>
                <a:ea typeface="+mj-ea"/>
                <a:cs typeface="Arial" panose="020B0604020202020204" pitchFamily="34" charset="0"/>
              </a:rPr>
              <a:t>태국 </a:t>
            </a:r>
            <a:r>
              <a:rPr lang="en-US" altLang="ko-KR" sz="800" spc="-100">
                <a:solidFill>
                  <a:prstClr val="white"/>
                </a:solidFill>
                <a:latin typeface="Arial" panose="020B0604020202020204" pitchFamily="34" charset="0"/>
                <a:ea typeface="+mj-ea"/>
                <a:cs typeface="Arial" panose="020B0604020202020204" pitchFamily="34" charset="0"/>
              </a:rPr>
              <a:t>2</a:t>
            </a:r>
            <a:r>
              <a:rPr lang="ko-KR" altLang="en-US" sz="800" spc="-100">
                <a:solidFill>
                  <a:prstClr val="white"/>
                </a:solidFill>
                <a:latin typeface="Arial" panose="020B0604020202020204" pitchFamily="34" charset="0"/>
                <a:ea typeface="+mj-ea"/>
                <a:cs typeface="Arial" panose="020B0604020202020204" pitchFamily="34" charset="0"/>
              </a:rPr>
              <a:t>개사</a:t>
            </a:r>
            <a:endParaRPr lang="en-US" altLang="ko-KR" sz="800" spc="-100" dirty="0">
              <a:solidFill>
                <a:prstClr val="white"/>
              </a:solidFill>
              <a:latin typeface="Arial" panose="020B0604020202020204" pitchFamily="34" charset="0"/>
              <a:ea typeface="+mj-ea"/>
              <a:cs typeface="Arial" panose="020B0604020202020204" pitchFamily="34" charset="0"/>
            </a:endParaRPr>
          </a:p>
        </p:txBody>
      </p:sp>
      <p:sp>
        <p:nvSpPr>
          <p:cNvPr id="120" name="Rounded Rectangle 117">
            <a:extLst>
              <a:ext uri="{FF2B5EF4-FFF2-40B4-BE49-F238E27FC236}">
                <a16:creationId xmlns:a16="http://schemas.microsoft.com/office/drawing/2014/main" id="{C8DC0BAA-4121-43DC-B070-4B6D987EF163}"/>
              </a:ext>
            </a:extLst>
          </p:cNvPr>
          <p:cNvSpPr/>
          <p:nvPr/>
        </p:nvSpPr>
        <p:spPr bwMode="auto">
          <a:xfrm>
            <a:off x="8394510" y="2712233"/>
            <a:ext cx="614003" cy="180000"/>
          </a:xfrm>
          <a:prstGeom prst="roundRect">
            <a:avLst>
              <a:gd name="adj" fmla="val 0"/>
            </a:avLst>
          </a:prstGeom>
          <a:solidFill>
            <a:srgbClr val="6D2077"/>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ko-KR" altLang="en-US" sz="800" spc="-100">
                <a:solidFill>
                  <a:prstClr val="white"/>
                </a:solidFill>
                <a:latin typeface="Arial" panose="020B0604020202020204" pitchFamily="34" charset="0"/>
                <a:ea typeface="+mj-ea"/>
                <a:cs typeface="Arial" panose="020B0604020202020204" pitchFamily="34" charset="0"/>
              </a:rPr>
              <a:t>베트남 </a:t>
            </a:r>
            <a:r>
              <a:rPr lang="en-US" altLang="ko-KR" sz="800" spc="-100">
                <a:solidFill>
                  <a:prstClr val="white"/>
                </a:solidFill>
                <a:latin typeface="Arial" panose="020B0604020202020204" pitchFamily="34" charset="0"/>
                <a:ea typeface="+mj-ea"/>
                <a:cs typeface="Arial" panose="020B0604020202020204" pitchFamily="34" charset="0"/>
              </a:rPr>
              <a:t>2</a:t>
            </a:r>
            <a:r>
              <a:rPr lang="ko-KR" altLang="en-US" sz="800" spc="-100">
                <a:solidFill>
                  <a:prstClr val="white"/>
                </a:solidFill>
                <a:latin typeface="Arial" panose="020B0604020202020204" pitchFamily="34" charset="0"/>
                <a:ea typeface="+mj-ea"/>
                <a:cs typeface="Arial" panose="020B0604020202020204" pitchFamily="34" charset="0"/>
              </a:rPr>
              <a:t>개사</a:t>
            </a:r>
            <a:endParaRPr lang="en-US" altLang="ko-KR" sz="800" spc="-100" dirty="0">
              <a:solidFill>
                <a:prstClr val="white"/>
              </a:solidFill>
              <a:latin typeface="Arial" panose="020B0604020202020204" pitchFamily="34" charset="0"/>
              <a:ea typeface="+mj-ea"/>
              <a:cs typeface="Arial" panose="020B0604020202020204" pitchFamily="34" charset="0"/>
            </a:endParaRPr>
          </a:p>
        </p:txBody>
      </p:sp>
      <p:sp>
        <p:nvSpPr>
          <p:cNvPr id="121" name="Rounded Rectangle 117">
            <a:extLst>
              <a:ext uri="{FF2B5EF4-FFF2-40B4-BE49-F238E27FC236}">
                <a16:creationId xmlns:a16="http://schemas.microsoft.com/office/drawing/2014/main" id="{08D7CCA1-94B4-4351-B919-3418E023D027}"/>
              </a:ext>
            </a:extLst>
          </p:cNvPr>
          <p:cNvSpPr/>
          <p:nvPr/>
        </p:nvSpPr>
        <p:spPr bwMode="auto">
          <a:xfrm>
            <a:off x="8394510" y="2929491"/>
            <a:ext cx="614003" cy="180000"/>
          </a:xfrm>
          <a:prstGeom prst="roundRect">
            <a:avLst>
              <a:gd name="adj" fmla="val 0"/>
            </a:avLst>
          </a:prstGeom>
          <a:solidFill>
            <a:srgbClr val="6D2077"/>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ko-KR" altLang="en-US" sz="800" spc="-100">
                <a:solidFill>
                  <a:prstClr val="white"/>
                </a:solidFill>
                <a:latin typeface="Arial" panose="020B0604020202020204" pitchFamily="34" charset="0"/>
                <a:ea typeface="+mj-ea"/>
                <a:cs typeface="Arial" panose="020B0604020202020204" pitchFamily="34" charset="0"/>
              </a:rPr>
              <a:t>폴란드 </a:t>
            </a:r>
            <a:r>
              <a:rPr lang="en-US" altLang="ko-KR" sz="800" spc="-100">
                <a:solidFill>
                  <a:prstClr val="white"/>
                </a:solidFill>
                <a:latin typeface="Arial" panose="020B0604020202020204" pitchFamily="34" charset="0"/>
                <a:ea typeface="+mj-ea"/>
                <a:cs typeface="Arial" panose="020B0604020202020204" pitchFamily="34" charset="0"/>
              </a:rPr>
              <a:t>1</a:t>
            </a:r>
            <a:r>
              <a:rPr lang="ko-KR" altLang="en-US" sz="800" spc="-100">
                <a:solidFill>
                  <a:prstClr val="white"/>
                </a:solidFill>
                <a:latin typeface="Arial" panose="020B0604020202020204" pitchFamily="34" charset="0"/>
                <a:ea typeface="+mj-ea"/>
                <a:cs typeface="Arial" panose="020B0604020202020204" pitchFamily="34" charset="0"/>
              </a:rPr>
              <a:t>개사</a:t>
            </a:r>
            <a:endParaRPr lang="en-US" altLang="ko-KR" sz="800" spc="-100" dirty="0">
              <a:solidFill>
                <a:prstClr val="white"/>
              </a:solidFill>
              <a:latin typeface="Arial" panose="020B0604020202020204" pitchFamily="34" charset="0"/>
              <a:ea typeface="+mj-ea"/>
              <a:cs typeface="Arial" panose="020B0604020202020204" pitchFamily="34" charset="0"/>
            </a:endParaRPr>
          </a:p>
        </p:txBody>
      </p:sp>
      <p:cxnSp>
        <p:nvCxnSpPr>
          <p:cNvPr id="164" name="직선 연결선 163">
            <a:extLst>
              <a:ext uri="{FF2B5EF4-FFF2-40B4-BE49-F238E27FC236}">
                <a16:creationId xmlns:a16="http://schemas.microsoft.com/office/drawing/2014/main" id="{AC00ED9F-C11E-478F-86A1-2E412E696A47}"/>
              </a:ext>
            </a:extLst>
          </p:cNvPr>
          <p:cNvCxnSpPr>
            <a:cxnSpLocks/>
            <a:stCxn id="95" idx="2"/>
          </p:cNvCxnSpPr>
          <p:nvPr/>
        </p:nvCxnSpPr>
        <p:spPr>
          <a:xfrm flipH="1">
            <a:off x="7041460" y="1723289"/>
            <a:ext cx="1971" cy="390825"/>
          </a:xfrm>
          <a:prstGeom prst="line">
            <a:avLst/>
          </a:prstGeom>
          <a:ln>
            <a:solidFill>
              <a:srgbClr val="00338D"/>
            </a:solidFill>
          </a:ln>
        </p:spPr>
        <p:style>
          <a:lnRef idx="1">
            <a:schemeClr val="accent1"/>
          </a:lnRef>
          <a:fillRef idx="0">
            <a:schemeClr val="accent1"/>
          </a:fillRef>
          <a:effectRef idx="0">
            <a:schemeClr val="accent1"/>
          </a:effectRef>
          <a:fontRef idx="minor">
            <a:schemeClr val="tx1"/>
          </a:fontRef>
        </p:style>
      </p:cxnSp>
      <p:sp>
        <p:nvSpPr>
          <p:cNvPr id="97" name="Rounded Rectangle 117">
            <a:extLst>
              <a:ext uri="{FF2B5EF4-FFF2-40B4-BE49-F238E27FC236}">
                <a16:creationId xmlns:a16="http://schemas.microsoft.com/office/drawing/2014/main" id="{3FFF2533-703B-4BC1-9CDE-AA65CA2C7250}"/>
              </a:ext>
            </a:extLst>
          </p:cNvPr>
          <p:cNvSpPr/>
          <p:nvPr/>
        </p:nvSpPr>
        <p:spPr bwMode="auto">
          <a:xfrm>
            <a:off x="5786089" y="1754751"/>
            <a:ext cx="720000" cy="252000"/>
          </a:xfrm>
          <a:prstGeom prst="roundRect">
            <a:avLst>
              <a:gd name="adj" fmla="val 0"/>
            </a:avLst>
          </a:prstGeom>
          <a:solidFill>
            <a:srgbClr val="005EB8"/>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ko-KR" altLang="en-US" sz="800" b="1" spc="-100">
                <a:solidFill>
                  <a:prstClr val="white"/>
                </a:solidFill>
                <a:latin typeface="Arial" panose="020B0604020202020204" pitchFamily="34" charset="0"/>
                <a:ea typeface="+mj-ea"/>
                <a:cs typeface="Arial" panose="020B0604020202020204" pitchFamily="34" charset="0"/>
              </a:rPr>
              <a:t>개발전략지원</a:t>
            </a:r>
            <a:endParaRPr lang="en-US" altLang="ko-KR" sz="800" b="1" spc="-100" dirty="0">
              <a:solidFill>
                <a:prstClr val="white"/>
              </a:solidFill>
              <a:latin typeface="Arial" panose="020B0604020202020204" pitchFamily="34" charset="0"/>
              <a:ea typeface="+mj-ea"/>
              <a:cs typeface="Arial" panose="020B0604020202020204" pitchFamily="34" charset="0"/>
            </a:endParaRPr>
          </a:p>
        </p:txBody>
      </p:sp>
      <p:sp>
        <p:nvSpPr>
          <p:cNvPr id="98" name="Rounded Rectangle 117">
            <a:extLst>
              <a:ext uri="{FF2B5EF4-FFF2-40B4-BE49-F238E27FC236}">
                <a16:creationId xmlns:a16="http://schemas.microsoft.com/office/drawing/2014/main" id="{286B139B-3369-40A5-AF10-2F9E2C12603F}"/>
              </a:ext>
            </a:extLst>
          </p:cNvPr>
          <p:cNvSpPr/>
          <p:nvPr/>
        </p:nvSpPr>
        <p:spPr bwMode="auto">
          <a:xfrm>
            <a:off x="7547016" y="1754751"/>
            <a:ext cx="720000" cy="252000"/>
          </a:xfrm>
          <a:prstGeom prst="roundRect">
            <a:avLst>
              <a:gd name="adj" fmla="val 0"/>
            </a:avLst>
          </a:prstGeom>
          <a:solidFill>
            <a:srgbClr val="005EB8"/>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latinLnBrk="1">
              <a:buClr>
                <a:srgbClr val="99CC00"/>
              </a:buClr>
              <a:tabLst>
                <a:tab pos="228080" algn="l"/>
              </a:tabLst>
              <a:defRPr/>
            </a:pPr>
            <a:r>
              <a:rPr lang="ko-KR" altLang="en-US" sz="800" b="1" spc="-100">
                <a:solidFill>
                  <a:prstClr val="white"/>
                </a:solidFill>
                <a:latin typeface="Arial" panose="020B0604020202020204" pitchFamily="34" charset="0"/>
                <a:ea typeface="+mj-ea"/>
                <a:cs typeface="Arial" panose="020B0604020202020204" pitchFamily="34" charset="0"/>
              </a:rPr>
              <a:t>경영기획실</a:t>
            </a:r>
            <a:endParaRPr lang="en-US" altLang="ko-KR" sz="800" b="1" spc="-100" dirty="0">
              <a:solidFill>
                <a:prstClr val="white"/>
              </a:solidFill>
              <a:latin typeface="Arial" panose="020B0604020202020204" pitchFamily="34" charset="0"/>
              <a:ea typeface="+mj-ea"/>
              <a:cs typeface="Arial" panose="020B0604020202020204" pitchFamily="34" charset="0"/>
            </a:endParaRPr>
          </a:p>
        </p:txBody>
      </p:sp>
      <p:cxnSp>
        <p:nvCxnSpPr>
          <p:cNvPr id="165" name="직선 연결선 164">
            <a:extLst>
              <a:ext uri="{FF2B5EF4-FFF2-40B4-BE49-F238E27FC236}">
                <a16:creationId xmlns:a16="http://schemas.microsoft.com/office/drawing/2014/main" id="{AD261BF2-D1EE-4FDF-87C7-73B9D61F8276}"/>
              </a:ext>
            </a:extLst>
          </p:cNvPr>
          <p:cNvCxnSpPr>
            <a:cxnSpLocks/>
            <a:stCxn id="97" idx="3"/>
            <a:endCxn id="98" idx="1"/>
          </p:cNvCxnSpPr>
          <p:nvPr/>
        </p:nvCxnSpPr>
        <p:spPr>
          <a:xfrm>
            <a:off x="6506089" y="1880751"/>
            <a:ext cx="1040927" cy="0"/>
          </a:xfrm>
          <a:prstGeom prst="line">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AB1A4C5E-6592-4B00-BC01-9DF6EC2482B6}"/>
              </a:ext>
            </a:extLst>
          </p:cNvPr>
          <p:cNvCxnSpPr>
            <a:cxnSpLocks/>
          </p:cNvCxnSpPr>
          <p:nvPr/>
        </p:nvCxnSpPr>
        <p:spPr>
          <a:xfrm>
            <a:off x="5493773" y="2114114"/>
            <a:ext cx="2873386" cy="0"/>
          </a:xfrm>
          <a:prstGeom prst="line">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67" name="직선 연결선 166">
            <a:extLst>
              <a:ext uri="{FF2B5EF4-FFF2-40B4-BE49-F238E27FC236}">
                <a16:creationId xmlns:a16="http://schemas.microsoft.com/office/drawing/2014/main" id="{1212C7EC-EC2A-47A7-9163-80D9AA2712A9}"/>
              </a:ext>
            </a:extLst>
          </p:cNvPr>
          <p:cNvCxnSpPr>
            <a:cxnSpLocks/>
            <a:endCxn id="96" idx="0"/>
          </p:cNvCxnSpPr>
          <p:nvPr/>
        </p:nvCxnSpPr>
        <p:spPr>
          <a:xfrm>
            <a:off x="5495043" y="2113399"/>
            <a:ext cx="0" cy="140840"/>
          </a:xfrm>
          <a:prstGeom prst="line">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68" name="직선 연결선 167">
            <a:extLst>
              <a:ext uri="{FF2B5EF4-FFF2-40B4-BE49-F238E27FC236}">
                <a16:creationId xmlns:a16="http://schemas.microsoft.com/office/drawing/2014/main" id="{15429B12-E5F4-4468-81CB-D06BA44DA34F}"/>
              </a:ext>
            </a:extLst>
          </p:cNvPr>
          <p:cNvCxnSpPr>
            <a:cxnSpLocks/>
            <a:endCxn id="114" idx="0"/>
          </p:cNvCxnSpPr>
          <p:nvPr/>
        </p:nvCxnSpPr>
        <p:spPr>
          <a:xfrm>
            <a:off x="8368429" y="2113399"/>
            <a:ext cx="1" cy="140841"/>
          </a:xfrm>
          <a:prstGeom prst="line">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69" name="직선 연결선 168">
            <a:extLst>
              <a:ext uri="{FF2B5EF4-FFF2-40B4-BE49-F238E27FC236}">
                <a16:creationId xmlns:a16="http://schemas.microsoft.com/office/drawing/2014/main" id="{3A5173AE-03B8-4210-8683-8854D82CCD3E}"/>
              </a:ext>
            </a:extLst>
          </p:cNvPr>
          <p:cNvCxnSpPr>
            <a:cxnSpLocks/>
            <a:endCxn id="103" idx="0"/>
          </p:cNvCxnSpPr>
          <p:nvPr/>
        </p:nvCxnSpPr>
        <p:spPr>
          <a:xfrm>
            <a:off x="6754099" y="2110519"/>
            <a:ext cx="0" cy="143720"/>
          </a:xfrm>
          <a:prstGeom prst="line">
            <a:avLst/>
          </a:prstGeom>
          <a:ln>
            <a:solidFill>
              <a:srgbClr val="00338D"/>
            </a:solidFill>
          </a:ln>
        </p:spPr>
        <p:style>
          <a:lnRef idx="1">
            <a:schemeClr val="accent1"/>
          </a:lnRef>
          <a:fillRef idx="0">
            <a:schemeClr val="accent1"/>
          </a:fillRef>
          <a:effectRef idx="0">
            <a:schemeClr val="accent1"/>
          </a:effectRef>
          <a:fontRef idx="minor">
            <a:schemeClr val="tx1"/>
          </a:fontRef>
        </p:style>
      </p:cxnSp>
      <p:sp>
        <p:nvSpPr>
          <p:cNvPr id="170" name="직사각형 169">
            <a:extLst>
              <a:ext uri="{FF2B5EF4-FFF2-40B4-BE49-F238E27FC236}">
                <a16:creationId xmlns:a16="http://schemas.microsoft.com/office/drawing/2014/main" id="{B0D7E89F-30BD-4630-8A52-962B02087B31}"/>
              </a:ext>
            </a:extLst>
          </p:cNvPr>
          <p:cNvSpPr/>
          <p:nvPr/>
        </p:nvSpPr>
        <p:spPr>
          <a:xfrm>
            <a:off x="6754099" y="2469482"/>
            <a:ext cx="672226" cy="226362"/>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457198">
              <a:spcAft>
                <a:spcPts val="300"/>
              </a:spcAft>
              <a:defRPr/>
            </a:pPr>
            <a:endParaRPr lang="ko-KR" altLang="en-US" sz="900" b="1" dirty="0">
              <a:solidFill>
                <a:srgbClr val="000000"/>
              </a:solidFill>
              <a:latin typeface="Arial" panose="020B0604020202020204" pitchFamily="34" charset="0"/>
              <a:ea typeface="+mj-ea"/>
              <a:cs typeface="Arial" panose="020B0604020202020204" pitchFamily="34" charset="0"/>
            </a:endParaRPr>
          </a:p>
        </p:txBody>
      </p:sp>
      <p:sp>
        <p:nvSpPr>
          <p:cNvPr id="171" name="순서도: 연결자 170">
            <a:extLst>
              <a:ext uri="{FF2B5EF4-FFF2-40B4-BE49-F238E27FC236}">
                <a16:creationId xmlns:a16="http://schemas.microsoft.com/office/drawing/2014/main" id="{CBF410DF-202C-4D2E-A371-9228AC324EB6}"/>
              </a:ext>
            </a:extLst>
          </p:cNvPr>
          <p:cNvSpPr/>
          <p:nvPr/>
        </p:nvSpPr>
        <p:spPr bwMode="auto">
          <a:xfrm>
            <a:off x="6693087" y="240124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V</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66" name="Rectangle 41">
            <a:extLst>
              <a:ext uri="{FF2B5EF4-FFF2-40B4-BE49-F238E27FC236}">
                <a16:creationId xmlns:a16="http://schemas.microsoft.com/office/drawing/2014/main" id="{91543326-5762-44C3-94D0-CFDB0DD515A4}"/>
              </a:ext>
            </a:extLst>
          </p:cNvPr>
          <p:cNvSpPr>
            <a:spLocks noChangeArrowheads="1"/>
          </p:cNvSpPr>
          <p:nvPr/>
        </p:nvSpPr>
        <p:spPr bwMode="auto">
          <a:xfrm>
            <a:off x="4804804" y="1117135"/>
            <a:ext cx="3868819"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ea typeface="+mj-ea"/>
                <a:cs typeface="Arial" panose="020B0604020202020204" pitchFamily="34" charset="0"/>
              </a:rPr>
              <a:t>▌</a:t>
            </a:r>
            <a:r>
              <a:rPr lang="en-US" altLang="ko-KR" sz="1200" b="1" dirty="0">
                <a:solidFill>
                  <a:srgbClr val="00338D"/>
                </a:solidFill>
                <a:latin typeface="Arial" panose="020B0604020202020204" pitchFamily="34" charset="0"/>
                <a:ea typeface="+mj-ea"/>
                <a:cs typeface="Arial" panose="020B0604020202020204" pitchFamily="34" charset="0"/>
              </a:rPr>
              <a:t>Company Overview</a:t>
            </a:r>
            <a:endParaRPr lang="en-US" altLang="ko-KR" sz="1400" b="1" dirty="0">
              <a:solidFill>
                <a:srgbClr val="00338D"/>
              </a:solidFill>
              <a:latin typeface="Arial" panose="020B0604020202020204" pitchFamily="34" charset="0"/>
              <a:ea typeface="+mj-ea"/>
              <a:cs typeface="Arial" panose="020B0604020202020204" pitchFamily="34" charset="0"/>
            </a:endParaRPr>
          </a:p>
        </p:txBody>
      </p:sp>
      <p:sp>
        <p:nvSpPr>
          <p:cNvPr id="65" name="직사각형 119">
            <a:extLst>
              <a:ext uri="{FF2B5EF4-FFF2-40B4-BE49-F238E27FC236}">
                <a16:creationId xmlns:a16="http://schemas.microsoft.com/office/drawing/2014/main" id="{DA609990-4B3D-45CF-A863-A9E6E804EA9E}"/>
              </a:ext>
            </a:extLst>
          </p:cNvPr>
          <p:cNvSpPr/>
          <p:nvPr/>
        </p:nvSpPr>
        <p:spPr bwMode="auto">
          <a:xfrm>
            <a:off x="7765942" y="1250592"/>
            <a:ext cx="1362386"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(2022</a:t>
            </a:r>
            <a:r>
              <a:rPr lang="ko-KR" altLang="en-US" sz="800" dirty="0">
                <a:solidFill>
                  <a:prstClr val="black"/>
                </a:solidFill>
                <a:latin typeface="Arial" panose="020B0604020202020204" pitchFamily="34" charset="0"/>
                <a:ea typeface="+mj-ea"/>
                <a:cs typeface="Arial" panose="020B0604020202020204" pitchFamily="34" charset="0"/>
              </a:rPr>
              <a:t>년 </a:t>
            </a:r>
            <a:r>
              <a:rPr lang="en-US" altLang="ko-KR" sz="800" dirty="0">
                <a:solidFill>
                  <a:prstClr val="black"/>
                </a:solidFill>
                <a:latin typeface="Arial" panose="020B0604020202020204" pitchFamily="34" charset="0"/>
                <a:ea typeface="+mj-ea"/>
                <a:cs typeface="Arial" panose="020B0604020202020204" pitchFamily="34" charset="0"/>
              </a:rPr>
              <a:t>6</a:t>
            </a:r>
            <a:r>
              <a:rPr lang="ko-KR" altLang="en-US" sz="800" dirty="0">
                <a:solidFill>
                  <a:prstClr val="black"/>
                </a:solidFill>
                <a:latin typeface="Arial" panose="020B0604020202020204" pitchFamily="34" charset="0"/>
                <a:ea typeface="+mj-ea"/>
                <a:cs typeface="Arial" panose="020B0604020202020204" pitchFamily="34" charset="0"/>
              </a:rPr>
              <a:t>월말 기준</a:t>
            </a:r>
            <a:r>
              <a:rPr lang="en-US" altLang="ko-KR" sz="800" dirty="0">
                <a:solidFill>
                  <a:prstClr val="black"/>
                </a:solidFill>
                <a:latin typeface="Arial" panose="020B0604020202020204" pitchFamily="34" charset="0"/>
                <a:ea typeface="+mj-ea"/>
                <a:cs typeface="Arial" panose="020B0604020202020204" pitchFamily="34" charset="0"/>
              </a:rPr>
              <a:t>)</a:t>
            </a:r>
          </a:p>
        </p:txBody>
      </p:sp>
      <p:sp>
        <p:nvSpPr>
          <p:cNvPr id="71" name="TextBox 70">
            <a:extLst>
              <a:ext uri="{FF2B5EF4-FFF2-40B4-BE49-F238E27FC236}">
                <a16:creationId xmlns:a16="http://schemas.microsoft.com/office/drawing/2014/main" id="{3A68BB22-BF07-4404-A54E-997162699530}"/>
              </a:ext>
            </a:extLst>
          </p:cNvPr>
          <p:cNvSpPr txBox="1"/>
          <p:nvPr/>
        </p:nvSpPr>
        <p:spPr>
          <a:xfrm>
            <a:off x="490039" y="5653812"/>
            <a:ext cx="3717659" cy="107722"/>
          </a:xfrm>
          <a:prstGeom prst="rect">
            <a:avLst/>
          </a:prstGeom>
          <a:noFill/>
        </p:spPr>
        <p:txBody>
          <a:bodyPr wrap="square" lIns="0" tIns="0" rIns="0" bIns="0" rtlCol="0">
            <a:spAutoFit/>
          </a:bodyPr>
          <a:lstStyle/>
          <a:p>
            <a:r>
              <a:rPr lang="en-US" altLang="ko-KR" sz="700" dirty="0">
                <a:solidFill>
                  <a:srgbClr val="000000"/>
                </a:solidFill>
                <a:latin typeface="Arial" panose="020B0604020202020204" pitchFamily="34" charset="0"/>
                <a:cs typeface="Arial" panose="020B0604020202020204" pitchFamily="34" charset="0"/>
              </a:rPr>
              <a:t>Source: </a:t>
            </a:r>
            <a:r>
              <a:rPr lang="ko-KR" altLang="en-US" sz="700" dirty="0">
                <a:solidFill>
                  <a:srgbClr val="000000"/>
                </a:solidFill>
                <a:latin typeface="Arial" panose="020B0604020202020204" pitchFamily="34" charset="0"/>
                <a:cs typeface="Arial" panose="020B0604020202020204" pitchFamily="34" charset="0"/>
              </a:rPr>
              <a:t>회사제시자료</a:t>
            </a:r>
            <a:endParaRPr lang="en-US" altLang="ko-KR" sz="700" dirty="0">
              <a:solidFill>
                <a:srgbClr val="000000"/>
              </a:solidFill>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B3D2284A-9520-4F8E-9FFC-4526CB23A88C}"/>
              </a:ext>
            </a:extLst>
          </p:cNvPr>
          <p:cNvSpPr txBox="1"/>
          <p:nvPr/>
        </p:nvSpPr>
        <p:spPr>
          <a:xfrm>
            <a:off x="5146923" y="3659732"/>
            <a:ext cx="3717659" cy="107722"/>
          </a:xfrm>
          <a:prstGeom prst="rect">
            <a:avLst/>
          </a:prstGeom>
          <a:noFill/>
        </p:spPr>
        <p:txBody>
          <a:bodyPr wrap="square" lIns="0" tIns="0" rIns="0" bIns="0" rtlCol="0">
            <a:spAutoFit/>
          </a:bodyPr>
          <a:lstStyle/>
          <a:p>
            <a:r>
              <a:rPr lang="en-US" altLang="ko-KR" sz="700" dirty="0">
                <a:solidFill>
                  <a:srgbClr val="000000"/>
                </a:solidFill>
                <a:latin typeface="Arial" panose="020B0604020202020204" pitchFamily="34" charset="0"/>
                <a:cs typeface="Arial" panose="020B0604020202020204" pitchFamily="34" charset="0"/>
              </a:rPr>
              <a:t>Source: </a:t>
            </a:r>
            <a:r>
              <a:rPr lang="ko-KR" altLang="en-US" sz="700" dirty="0">
                <a:solidFill>
                  <a:srgbClr val="000000"/>
                </a:solidFill>
                <a:latin typeface="Arial" panose="020B0604020202020204" pitchFamily="34" charset="0"/>
                <a:cs typeface="Arial" panose="020B0604020202020204" pitchFamily="34" charset="0"/>
              </a:rPr>
              <a:t>회사제시자료</a:t>
            </a:r>
            <a:endParaRPr lang="en-US" altLang="ko-KR" sz="7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8870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Cost </a:t>
            </a:r>
            <a:r>
              <a:rPr lang="en-US" altLang="ko-KR" sz="4500" b="1">
                <a:solidFill>
                  <a:srgbClr val="00338D"/>
                </a:solidFill>
                <a:latin typeface="KPMG Extralight" panose="020B0303030202040204" pitchFamily="34" charset="0"/>
              </a:rPr>
              <a:t>Structure (2/2</a:t>
            </a:r>
            <a:r>
              <a:rPr lang="en-US" altLang="ko-KR" sz="4500" b="1" dirty="0">
                <a:solidFill>
                  <a:srgbClr val="00338D"/>
                </a:solidFill>
                <a:latin typeface="KPMG Extralight" panose="020B0303030202040204" pitchFamily="34" charset="0"/>
              </a:rPr>
              <a:t>)</a:t>
            </a:r>
          </a:p>
        </p:txBody>
      </p:sp>
      <p:sp>
        <p:nvSpPr>
          <p:cNvPr id="7" name="제목 2">
            <a:extLst>
              <a:ext uri="{FF2B5EF4-FFF2-40B4-BE49-F238E27FC236}">
                <a16:creationId xmlns:a16="http://schemas.microsoft.com/office/drawing/2014/main" id="{6195F28B-5BC0-49A1-A2F8-156EA142159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2" name="TextBox 11">
            <a:extLst>
              <a:ext uri="{FF2B5EF4-FFF2-40B4-BE49-F238E27FC236}">
                <a16:creationId xmlns:a16="http://schemas.microsoft.com/office/drawing/2014/main" id="{58EA298C-983A-41A0-82E3-DE9D01435F27}"/>
              </a:ext>
            </a:extLst>
          </p:cNvPr>
          <p:cNvSpPr txBox="1"/>
          <p:nvPr/>
        </p:nvSpPr>
        <p:spPr>
          <a:xfrm>
            <a:off x="6960869" y="1530577"/>
            <a:ext cx="2741803" cy="3708173"/>
          </a:xfrm>
          <a:prstGeom prst="rect">
            <a:avLst/>
          </a:prstGeom>
          <a:noFill/>
          <a:ln>
            <a:noFill/>
          </a:ln>
        </p:spPr>
        <p:txBody>
          <a:bodyPr wrap="square" lIns="36000" tIns="0" rIns="36000" bIns="0" rtlCol="0">
            <a:noAutofit/>
          </a:bodyPr>
          <a:lstStyle/>
          <a:p>
            <a:pPr marL="171450" marR="0" lvl="0" indent="-171450" algn="l" defTabSz="914400" rtl="0" eaLnBrk="1" fontAlgn="auto" latinLnBrk="0" hangingPunct="1">
              <a:spcBef>
                <a:spcPts val="600"/>
              </a:spcBef>
              <a:spcAft>
                <a:spcPts val="0"/>
              </a:spcAft>
              <a:buClr>
                <a:srgbClr val="00338D"/>
              </a:buClr>
              <a:buSzTx/>
              <a:buFont typeface="Wingdings" panose="05000000000000000000" pitchFamily="2" charset="2"/>
              <a:buChar char="§"/>
              <a:tabLst>
                <a:tab pos="4935538" algn="l"/>
              </a:tabLst>
              <a:defRPr/>
            </a:pPr>
            <a:r>
              <a:rPr lang="en-US" altLang="ko-KR" sz="900" b="1" u="sng" dirty="0">
                <a:solidFill>
                  <a:srgbClr val="000000"/>
                </a:solidFill>
                <a:latin typeface="Arial" panose="020B0604020202020204" pitchFamily="34" charset="0"/>
                <a:cs typeface="Arial" panose="020B0604020202020204" pitchFamily="34" charset="0"/>
              </a:rPr>
              <a:t>Cost Structure (</a:t>
            </a:r>
            <a:r>
              <a:rPr lang="ko-KR" altLang="en-US" sz="900" b="1" u="sng" dirty="0">
                <a:solidFill>
                  <a:srgbClr val="000000"/>
                </a:solidFill>
                <a:latin typeface="Arial" panose="020B0604020202020204" pitchFamily="34" charset="0"/>
                <a:cs typeface="Arial" panose="020B0604020202020204" pitchFamily="34" charset="0"/>
              </a:rPr>
              <a:t>계속</a:t>
            </a:r>
            <a:r>
              <a:rPr lang="en-US" altLang="ko-KR" sz="900" b="1" u="sng" dirty="0">
                <a:solidFill>
                  <a:srgbClr val="000000"/>
                </a:solidFill>
                <a:latin typeface="Arial" panose="020B0604020202020204" pitchFamily="34" charset="0"/>
                <a:cs typeface="Arial" panose="020B0604020202020204" pitchFamily="34" charset="0"/>
              </a:rPr>
              <a:t>)</a:t>
            </a:r>
            <a:endParaRPr lang="en-US" altLang="ko-KR" sz="800" b="1" u="sng"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endParaRPr lang="en-US" altLang="ko-KR" sz="800" b="1" u="sng"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en-US" altLang="ko-KR" sz="800" b="1" u="sng" dirty="0">
                <a:solidFill>
                  <a:srgbClr val="000000"/>
                </a:solidFill>
                <a:latin typeface="Arial" panose="020B0604020202020204" pitchFamily="34" charset="0"/>
                <a:cs typeface="Arial" panose="020B0604020202020204" pitchFamily="34" charset="0"/>
              </a:rPr>
              <a:t>SG&amp;A</a:t>
            </a: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인건비 </a:t>
            </a:r>
            <a:r>
              <a:rPr lang="en-US" altLang="ko-KR" sz="800" b="1" u="sng"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판관비 상 인건비는 임원 및 관리직에 대한 비용으로</a:t>
            </a:r>
            <a:r>
              <a:rPr lang="en-US" altLang="ko-KR" sz="800" dirty="0">
                <a:solidFill>
                  <a:srgbClr val="000000"/>
                </a:solidFill>
                <a:latin typeface="Arial" panose="020B0604020202020204" pitchFamily="34" charset="0"/>
                <a:cs typeface="Arial" panose="020B0604020202020204" pitchFamily="34" charset="0"/>
              </a:rPr>
              <a:t>, 2019</a:t>
            </a:r>
            <a:r>
              <a:rPr lang="ko-KR" altLang="en-US" sz="800" dirty="0">
                <a:solidFill>
                  <a:srgbClr val="000000"/>
                </a:solidFill>
                <a:latin typeface="Arial" panose="020B0604020202020204" pitchFamily="34" charset="0"/>
                <a:cs typeface="Arial" panose="020B0604020202020204" pitchFamily="34" charset="0"/>
              </a:rPr>
              <a:t>년 중 임원 </a:t>
            </a:r>
            <a:r>
              <a:rPr lang="en-US" altLang="ko-KR" sz="800" dirty="0">
                <a:solidFill>
                  <a:srgbClr val="000000"/>
                </a:solidFill>
                <a:latin typeface="Arial" panose="020B0604020202020204" pitchFamily="34" charset="0"/>
                <a:cs typeface="Arial" panose="020B0604020202020204" pitchFamily="34" charset="0"/>
              </a:rPr>
              <a:t>3</a:t>
            </a:r>
            <a:r>
              <a:rPr lang="ko-KR" altLang="en-US" sz="800" dirty="0">
                <a:solidFill>
                  <a:srgbClr val="000000"/>
                </a:solidFill>
                <a:latin typeface="Arial" panose="020B0604020202020204" pitchFamily="34" charset="0"/>
                <a:cs typeface="Arial" panose="020B0604020202020204" pitchFamily="34" charset="0"/>
              </a:rPr>
              <a:t>인이 퇴직함에 따라 크게 감소 후 연간 약 </a:t>
            </a:r>
            <a:r>
              <a:rPr lang="en-US" altLang="ko-KR" sz="800" dirty="0">
                <a:solidFill>
                  <a:srgbClr val="000000"/>
                </a:solidFill>
                <a:latin typeface="Arial" panose="020B0604020202020204" pitchFamily="34" charset="0"/>
                <a:cs typeface="Arial" panose="020B0604020202020204" pitchFamily="34" charset="0"/>
              </a:rPr>
              <a:t>1.2~1.5</a:t>
            </a:r>
            <a:r>
              <a:rPr lang="ko-KR" altLang="en-US" sz="800" dirty="0">
                <a:solidFill>
                  <a:srgbClr val="000000"/>
                </a:solidFill>
                <a:latin typeface="Arial" panose="020B0604020202020204" pitchFamily="34" charset="0"/>
                <a:cs typeface="Arial" panose="020B0604020202020204" pitchFamily="34" charset="0"/>
              </a:rPr>
              <a:t>억원 수준을 유지하고 있음</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운반비</a:t>
            </a:r>
            <a:r>
              <a:rPr lang="en-US" altLang="ko-KR" sz="800" b="1" u="sng" dirty="0">
                <a:solidFill>
                  <a:srgbClr val="000000"/>
                </a:solidFill>
                <a:latin typeface="Arial" panose="020B0604020202020204" pitchFamily="34" charset="0"/>
                <a:cs typeface="Arial" panose="020B0604020202020204" pitchFamily="34" charset="0"/>
              </a:rPr>
              <a:t>:</a:t>
            </a:r>
            <a:r>
              <a:rPr lang="en-US" altLang="ko-KR" sz="800" dirty="0">
                <a:solidFill>
                  <a:srgbClr val="000000"/>
                </a:solidFill>
                <a:latin typeface="Arial" panose="020B0604020202020204" pitchFamily="34" charset="0"/>
                <a:cs typeface="Arial" panose="020B0604020202020204" pitchFamily="34" charset="0"/>
              </a:rPr>
              <a:t> 2020~2021</a:t>
            </a:r>
            <a:r>
              <a:rPr lang="ko-KR" altLang="en-US" sz="800" dirty="0">
                <a:solidFill>
                  <a:srgbClr val="000000"/>
                </a:solidFill>
                <a:latin typeface="Arial" panose="020B0604020202020204" pitchFamily="34" charset="0"/>
                <a:cs typeface="Arial" panose="020B0604020202020204" pitchFamily="34" charset="0"/>
              </a:rPr>
              <a:t>년 운반비는 창원 </a:t>
            </a:r>
            <a:r>
              <a:rPr lang="en-US" altLang="ko-KR" sz="800" dirty="0">
                <a:solidFill>
                  <a:srgbClr val="000000"/>
                </a:solidFill>
                <a:latin typeface="Arial" panose="020B0604020202020204" pitchFamily="34" charset="0"/>
                <a:cs typeface="Arial" panose="020B0604020202020204" pitchFamily="34" charset="0"/>
              </a:rPr>
              <a:t>CP</a:t>
            </a:r>
            <a:r>
              <a:rPr lang="ko-KR" altLang="en-US" sz="800" dirty="0">
                <a:solidFill>
                  <a:srgbClr val="000000"/>
                </a:solidFill>
                <a:latin typeface="Arial" panose="020B0604020202020204" pitchFamily="34" charset="0"/>
                <a:cs typeface="Arial" panose="020B0604020202020204" pitchFamily="34" charset="0"/>
              </a:rPr>
              <a:t>사업에 따른 운반비가 반영되어 타 기간 대비 크게 발생하였으며</a:t>
            </a:r>
            <a:r>
              <a:rPr lang="en-US" altLang="ko-KR" sz="800"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회사에 따르면</a:t>
            </a:r>
            <a:r>
              <a:rPr lang="en-US" altLang="ko-KR" sz="800" dirty="0">
                <a:solidFill>
                  <a:srgbClr val="000000"/>
                </a:solidFill>
                <a:latin typeface="Arial" panose="020B0604020202020204" pitchFamily="34" charset="0"/>
                <a:cs typeface="Arial" panose="020B0604020202020204" pitchFamily="34" charset="0"/>
              </a:rPr>
              <a:t> 2022</a:t>
            </a:r>
            <a:r>
              <a:rPr lang="ko-KR" altLang="en-US" sz="800" dirty="0">
                <a:solidFill>
                  <a:srgbClr val="000000"/>
                </a:solidFill>
                <a:latin typeface="Arial" panose="020B0604020202020204" pitchFamily="34" charset="0"/>
                <a:cs typeface="Arial" panose="020B0604020202020204" pitchFamily="34" charset="0"/>
              </a:rPr>
              <a:t>년 이후에는 동 사업을 수행하지 않을 것으로 보아 운반비도 </a:t>
            </a:r>
            <a:r>
              <a:rPr lang="en-US" altLang="ko-KR" sz="800" dirty="0">
                <a:solidFill>
                  <a:srgbClr val="000000"/>
                </a:solidFill>
                <a:latin typeface="Arial" panose="020B0604020202020204" pitchFamily="34" charset="0"/>
                <a:cs typeface="Arial" panose="020B0604020202020204" pitchFamily="34" charset="0"/>
              </a:rPr>
              <a:t>2022</a:t>
            </a:r>
            <a:r>
              <a:rPr lang="ko-KR" altLang="en-US" sz="800" dirty="0">
                <a:solidFill>
                  <a:srgbClr val="000000"/>
                </a:solidFill>
                <a:latin typeface="Arial" panose="020B0604020202020204" pitchFamily="34" charset="0"/>
                <a:cs typeface="Arial" panose="020B0604020202020204" pitchFamily="34" charset="0"/>
              </a:rPr>
              <a:t>년 상반기와 유사한 수준으로 발생할 것으로 예상됨 </a:t>
            </a:r>
            <a:endParaRPr lang="en-US" altLang="ko-KR" sz="8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spcBef>
                <a:spcPts val="100"/>
              </a:spcBef>
              <a:spcAft>
                <a:spcPts val="0"/>
              </a:spcAft>
              <a:buClr>
                <a:srgbClr val="00338D"/>
              </a:buClr>
              <a:buSzTx/>
              <a:buFont typeface="Wingdings" panose="05000000000000000000" pitchFamily="2" charset="2"/>
              <a:buChar char="ü"/>
              <a:tabLst>
                <a:tab pos="4935538" algn="l"/>
              </a:tabLst>
              <a:defRPr/>
            </a:pPr>
            <a:r>
              <a:rPr lang="ko-KR" altLang="en-US" sz="800" b="1" u="sng" dirty="0">
                <a:solidFill>
                  <a:srgbClr val="000000"/>
                </a:solidFill>
                <a:latin typeface="Arial" panose="020B0604020202020204" pitchFamily="34" charset="0"/>
                <a:cs typeface="Arial" panose="020B0604020202020204" pitchFamily="34" charset="0"/>
              </a:rPr>
              <a:t>포장비</a:t>
            </a:r>
            <a:r>
              <a:rPr lang="en-US" altLang="ko-KR" sz="800" b="1" u="sng" dirty="0">
                <a:solidFill>
                  <a:srgbClr val="000000"/>
                </a:solidFill>
                <a:latin typeface="Arial" panose="020B0604020202020204" pitchFamily="34" charset="0"/>
                <a:cs typeface="Arial" panose="020B0604020202020204" pitchFamily="34" charset="0"/>
              </a:rPr>
              <a:t>: </a:t>
            </a:r>
            <a:r>
              <a:rPr lang="ko-KR" altLang="en-US" sz="800" dirty="0">
                <a:solidFill>
                  <a:srgbClr val="000000"/>
                </a:solidFill>
                <a:latin typeface="Arial" panose="020B0604020202020204" pitchFamily="34" charset="0"/>
                <a:cs typeface="Arial" panose="020B0604020202020204" pitchFamily="34" charset="0"/>
              </a:rPr>
              <a:t>회사의 최종 제품에 대한 </a:t>
            </a:r>
            <a:r>
              <a:rPr lang="en-US" altLang="ko-KR" sz="800" dirty="0">
                <a:solidFill>
                  <a:srgbClr val="000000"/>
                </a:solidFill>
                <a:latin typeface="Arial" panose="020B0604020202020204" pitchFamily="34" charset="0"/>
                <a:cs typeface="Arial" panose="020B0604020202020204" pitchFamily="34" charset="0"/>
              </a:rPr>
              <a:t>Wrapping </a:t>
            </a:r>
            <a:r>
              <a:rPr lang="ko-KR" altLang="en-US" sz="800" dirty="0">
                <a:solidFill>
                  <a:srgbClr val="000000"/>
                </a:solidFill>
                <a:latin typeface="Arial" panose="020B0604020202020204" pitchFamily="34" charset="0"/>
                <a:cs typeface="Arial" panose="020B0604020202020204" pitchFamily="34" charset="0"/>
              </a:rPr>
              <a:t>및 골판지 등 포장재 구매비용에 해당함</a:t>
            </a:r>
            <a:r>
              <a:rPr lang="en-US" altLang="ko-KR" sz="800" dirty="0">
                <a:solidFill>
                  <a:srgbClr val="000000"/>
                </a:solidFill>
                <a:latin typeface="Arial" panose="020B0604020202020204" pitchFamily="34" charset="0"/>
                <a:cs typeface="Arial" panose="020B0604020202020204" pitchFamily="34" charset="0"/>
              </a:rPr>
              <a:t>. 2020</a:t>
            </a:r>
            <a:r>
              <a:rPr lang="ko-KR" altLang="en-US" sz="800" dirty="0">
                <a:solidFill>
                  <a:srgbClr val="000000"/>
                </a:solidFill>
                <a:latin typeface="Arial" panose="020B0604020202020204" pitchFamily="34" charset="0"/>
                <a:cs typeface="Arial" panose="020B0604020202020204" pitchFamily="34" charset="0"/>
              </a:rPr>
              <a:t>년 중 대량으로 구매하여 사용 중에 있으므로</a:t>
            </a:r>
            <a:r>
              <a:rPr lang="en-US" altLang="ko-KR" sz="800" dirty="0">
                <a:solidFill>
                  <a:srgbClr val="000000"/>
                </a:solidFill>
                <a:latin typeface="Arial" panose="020B0604020202020204" pitchFamily="34" charset="0"/>
                <a:cs typeface="Arial" panose="020B0604020202020204" pitchFamily="34" charset="0"/>
              </a:rPr>
              <a:t>,</a:t>
            </a:r>
            <a:r>
              <a:rPr lang="ko-KR" altLang="en-US" sz="800" dirty="0">
                <a:solidFill>
                  <a:srgbClr val="000000"/>
                </a:solidFill>
                <a:latin typeface="Arial" panose="020B0604020202020204" pitchFamily="34" charset="0"/>
                <a:cs typeface="Arial" panose="020B0604020202020204" pitchFamily="34" charset="0"/>
              </a:rPr>
              <a:t> </a:t>
            </a:r>
            <a:r>
              <a:rPr lang="en-US" altLang="ko-KR" sz="800" dirty="0">
                <a:solidFill>
                  <a:srgbClr val="000000"/>
                </a:solidFill>
                <a:latin typeface="Arial" panose="020B0604020202020204" pitchFamily="34" charset="0"/>
                <a:cs typeface="Arial" panose="020B0604020202020204" pitchFamily="34" charset="0"/>
              </a:rPr>
              <a:t>2021</a:t>
            </a:r>
            <a:r>
              <a:rPr lang="ko-KR" altLang="en-US" sz="800" dirty="0">
                <a:solidFill>
                  <a:srgbClr val="000000"/>
                </a:solidFill>
                <a:latin typeface="Arial" panose="020B0604020202020204" pitchFamily="34" charset="0"/>
                <a:cs typeface="Arial" panose="020B0604020202020204" pitchFamily="34" charset="0"/>
              </a:rPr>
              <a:t>년 발생액이 상대적으로 작아지는 효과가 발생함</a:t>
            </a:r>
            <a:endParaRPr lang="en-US" altLang="ko-KR" sz="800" i="1" dirty="0">
              <a:solidFill>
                <a:srgbClr val="000000"/>
              </a:solidFill>
              <a:latin typeface="Arial" panose="020B0604020202020204" pitchFamily="34" charset="0"/>
              <a:cs typeface="Arial" panose="020B0604020202020204" pitchFamily="34" charset="0"/>
            </a:endParaRPr>
          </a:p>
          <a:p>
            <a:pPr marL="355600" indent="-171450">
              <a:lnSpc>
                <a:spcPts val="1200"/>
              </a:lnSpc>
              <a:spcBef>
                <a:spcPts val="100"/>
              </a:spcBef>
              <a:buClr>
                <a:srgbClr val="00338D"/>
              </a:buClr>
              <a:buFont typeface="Arial" panose="020B0604020202020204" pitchFamily="34" charset="0"/>
              <a:buChar char="-"/>
              <a:tabLst>
                <a:tab pos="355600" algn="l"/>
                <a:tab pos="4935538" algn="l"/>
              </a:tabLst>
              <a:defRPr/>
            </a:pPr>
            <a:endParaRPr lang="ko-KR" altLang="en-US" sz="800" i="1" dirty="0">
              <a:solidFill>
                <a:srgbClr val="000000"/>
              </a:solidFill>
              <a:latin typeface="Arial" panose="020B0604020202020204" pitchFamily="34" charset="0"/>
              <a:cs typeface="Arial" panose="020B0604020202020204" pitchFamily="34" charset="0"/>
            </a:endParaRPr>
          </a:p>
          <a:p>
            <a:pPr marL="355600" marR="0" lvl="0" indent="-171450" algn="l" defTabSz="914400" rtl="0" eaLnBrk="1" fontAlgn="auto" latinLnBrk="0" hangingPunct="1">
              <a:lnSpc>
                <a:spcPts val="1200"/>
              </a:lnSpc>
              <a:spcBef>
                <a:spcPts val="100"/>
              </a:spcBef>
              <a:spcAft>
                <a:spcPts val="0"/>
              </a:spcAft>
              <a:buClr>
                <a:srgbClr val="00338D"/>
              </a:buClr>
              <a:buSzTx/>
              <a:buFont typeface="Arial" panose="020B0604020202020204" pitchFamily="34" charset="0"/>
              <a:buChar char="-"/>
              <a:tabLst>
                <a:tab pos="355600" algn="l"/>
                <a:tab pos="4935538" algn="l"/>
              </a:tabLst>
              <a:defRPr/>
            </a:pPr>
            <a:endParaRPr lang="en-US" altLang="ko-KR" sz="800" dirty="0">
              <a:solidFill>
                <a:srgbClr val="000000"/>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6CA8F5DE-CD0A-45AE-BD2A-8C586058D6E2}"/>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cs typeface="Arial" panose="020B0604020202020204" pitchFamily="34" charset="0"/>
              </a:rPr>
              <a:t>대상 사업부는 재료비와</a:t>
            </a:r>
            <a:r>
              <a:rPr lang="en-US" altLang="ko-KR" sz="1000" b="1" dirty="0">
                <a:solidFill>
                  <a:srgbClr val="002997"/>
                </a:solidFill>
                <a:latin typeface="Arial" panose="020B0604020202020204" pitchFamily="34" charset="0"/>
                <a:cs typeface="Arial" panose="020B0604020202020204" pitchFamily="34" charset="0"/>
              </a:rPr>
              <a:t> </a:t>
            </a:r>
            <a:r>
              <a:rPr lang="ko-KR" altLang="en-US" sz="1000" b="1" dirty="0">
                <a:solidFill>
                  <a:srgbClr val="002997"/>
                </a:solidFill>
                <a:latin typeface="Arial" panose="020B0604020202020204" pitchFamily="34" charset="0"/>
                <a:cs typeface="Arial" panose="020B0604020202020204" pitchFamily="34" charset="0"/>
              </a:rPr>
              <a:t>포장비 및 운반비를 제외하면 대부분의 비용이 고정비성 비용에 해당하는 것으로 파악됨</a:t>
            </a:r>
            <a:r>
              <a:rPr lang="en-US" altLang="ko-KR" sz="1000" b="1" dirty="0">
                <a:solidFill>
                  <a:srgbClr val="002997"/>
                </a:solidFill>
                <a:latin typeface="Arial" panose="020B0604020202020204" pitchFamily="34" charset="0"/>
                <a:cs typeface="Arial" panose="020B0604020202020204" pitchFamily="34" charset="0"/>
              </a:rPr>
              <a:t>. </a:t>
            </a:r>
            <a:r>
              <a:rPr lang="ko-KR" altLang="en-US" sz="1000" b="1" dirty="0">
                <a:solidFill>
                  <a:srgbClr val="002997"/>
                </a:solidFill>
                <a:latin typeface="Arial" panose="020B0604020202020204" pitchFamily="34" charset="0"/>
                <a:cs typeface="Arial" panose="020B0604020202020204" pitchFamily="34" charset="0"/>
              </a:rPr>
              <a:t>회사의 매출액 대비 재료비율은 </a:t>
            </a:r>
            <a:r>
              <a:rPr lang="en-US" altLang="ko-KR" sz="1000" b="1" dirty="0">
                <a:solidFill>
                  <a:srgbClr val="002997"/>
                </a:solidFill>
                <a:latin typeface="Arial" panose="020B0604020202020204" pitchFamily="34" charset="0"/>
                <a:cs typeface="Arial" panose="020B0604020202020204" pitchFamily="34" charset="0"/>
              </a:rPr>
              <a:t>2022</a:t>
            </a:r>
            <a:r>
              <a:rPr lang="ko-KR" altLang="en-US" sz="1000" b="1" dirty="0">
                <a:solidFill>
                  <a:srgbClr val="002997"/>
                </a:solidFill>
                <a:latin typeface="Arial" panose="020B0604020202020204" pitchFamily="34" charset="0"/>
                <a:cs typeface="Arial" panose="020B0604020202020204" pitchFamily="34" charset="0"/>
              </a:rPr>
              <a:t>년 </a:t>
            </a:r>
            <a:r>
              <a:rPr lang="en-US" altLang="ko-KR" sz="1000" b="1" dirty="0">
                <a:solidFill>
                  <a:srgbClr val="002997"/>
                </a:solidFill>
                <a:latin typeface="Arial" panose="020B0604020202020204" pitchFamily="34" charset="0"/>
                <a:cs typeface="Arial" panose="020B0604020202020204" pitchFamily="34" charset="0"/>
              </a:rPr>
              <a:t>6</a:t>
            </a:r>
            <a:r>
              <a:rPr lang="ko-KR" altLang="en-US" sz="1000" b="1" dirty="0">
                <a:solidFill>
                  <a:srgbClr val="002997"/>
                </a:solidFill>
                <a:latin typeface="Arial" panose="020B0604020202020204" pitchFamily="34" charset="0"/>
                <a:cs typeface="Arial" panose="020B0604020202020204" pitchFamily="34" charset="0"/>
              </a:rPr>
              <a:t>월말 </a:t>
            </a:r>
            <a:r>
              <a:rPr lang="en-US" altLang="ko-KR" sz="1000" b="1" dirty="0">
                <a:solidFill>
                  <a:srgbClr val="002997"/>
                </a:solidFill>
                <a:latin typeface="Arial" panose="020B0604020202020204" pitchFamily="34" charset="0"/>
                <a:cs typeface="Arial" panose="020B0604020202020204" pitchFamily="34" charset="0"/>
              </a:rPr>
              <a:t>LTM</a:t>
            </a:r>
            <a:r>
              <a:rPr lang="ko-KR" altLang="en-US" sz="1000" b="1" dirty="0">
                <a:solidFill>
                  <a:srgbClr val="002997"/>
                </a:solidFill>
                <a:latin typeface="Arial" panose="020B0604020202020204" pitchFamily="34" charset="0"/>
                <a:cs typeface="Arial" panose="020B0604020202020204" pitchFamily="34" charset="0"/>
              </a:rPr>
              <a:t> 기준 </a:t>
            </a:r>
            <a:r>
              <a:rPr lang="en-US" altLang="ko-KR" sz="1000" b="1" dirty="0">
                <a:solidFill>
                  <a:srgbClr val="002997"/>
                </a:solidFill>
                <a:latin typeface="Arial" panose="020B0604020202020204" pitchFamily="34" charset="0"/>
                <a:cs typeface="Arial" panose="020B0604020202020204" pitchFamily="34" charset="0"/>
              </a:rPr>
              <a:t>72.2%</a:t>
            </a:r>
            <a:r>
              <a:rPr lang="ko-KR" altLang="en-US" sz="1000" b="1" dirty="0">
                <a:solidFill>
                  <a:srgbClr val="002997"/>
                </a:solidFill>
                <a:latin typeface="Arial" panose="020B0604020202020204" pitchFamily="34" charset="0"/>
                <a:cs typeface="Arial" panose="020B0604020202020204" pitchFamily="34" charset="0"/>
              </a:rPr>
              <a:t> 수준이며</a:t>
            </a:r>
            <a:r>
              <a:rPr lang="en-US" altLang="ko-KR" sz="1000" b="1" dirty="0">
                <a:solidFill>
                  <a:srgbClr val="002997"/>
                </a:solidFill>
                <a:latin typeface="Arial" panose="020B0604020202020204" pitchFamily="34" charset="0"/>
                <a:cs typeface="Arial" panose="020B0604020202020204" pitchFamily="34" charset="0"/>
              </a:rPr>
              <a:t>, 2019</a:t>
            </a:r>
            <a:r>
              <a:rPr lang="ko-KR" altLang="en-US" sz="1000" b="1" dirty="0">
                <a:solidFill>
                  <a:srgbClr val="002997"/>
                </a:solidFill>
                <a:latin typeface="Arial" panose="020B0604020202020204" pitchFamily="34" charset="0"/>
                <a:cs typeface="Arial" panose="020B0604020202020204" pitchFamily="34" charset="0"/>
              </a:rPr>
              <a:t>년 이후 </a:t>
            </a:r>
            <a:r>
              <a:rPr lang="en-US" altLang="ko-KR" sz="1000" b="1" dirty="0">
                <a:solidFill>
                  <a:srgbClr val="002997"/>
                </a:solidFill>
                <a:latin typeface="Arial" panose="020B0604020202020204" pitchFamily="34" charset="0"/>
                <a:cs typeface="Arial" panose="020B0604020202020204" pitchFamily="34" charset="0"/>
              </a:rPr>
              <a:t>Spread%</a:t>
            </a:r>
            <a:r>
              <a:rPr lang="ko-KR" altLang="en-US" sz="1000" b="1" dirty="0">
                <a:solidFill>
                  <a:srgbClr val="002997"/>
                </a:solidFill>
                <a:latin typeface="Arial" panose="020B0604020202020204" pitchFamily="34" charset="0"/>
                <a:cs typeface="Arial" panose="020B0604020202020204" pitchFamily="34" charset="0"/>
              </a:rPr>
              <a:t>가 높은 제품의 비중이 점차 증가함에 따라 재료비율이 상대적으로 하락하는 추세에 있음</a:t>
            </a:r>
          </a:p>
        </p:txBody>
      </p:sp>
      <p:graphicFrame>
        <p:nvGraphicFramePr>
          <p:cNvPr id="11" name="표 10">
            <a:extLst>
              <a:ext uri="{FF2B5EF4-FFF2-40B4-BE49-F238E27FC236}">
                <a16:creationId xmlns:a16="http://schemas.microsoft.com/office/drawing/2014/main" id="{93ACE35C-DA2A-4798-93E6-7E733ACA722C}"/>
              </a:ext>
            </a:extLst>
          </p:cNvPr>
          <p:cNvGraphicFramePr>
            <a:graphicFrameLocks noGrp="1"/>
          </p:cNvGraphicFramePr>
          <p:nvPr/>
        </p:nvGraphicFramePr>
        <p:xfrm>
          <a:off x="495464" y="1515599"/>
          <a:ext cx="6385393" cy="3860205"/>
        </p:xfrm>
        <a:graphic>
          <a:graphicData uri="http://schemas.openxmlformats.org/drawingml/2006/table">
            <a:tbl>
              <a:tblPr/>
              <a:tblGrid>
                <a:gridCol w="112349">
                  <a:extLst>
                    <a:ext uri="{9D8B030D-6E8A-4147-A177-3AD203B41FA5}">
                      <a16:colId xmlns:a16="http://schemas.microsoft.com/office/drawing/2014/main" val="2168994127"/>
                    </a:ext>
                  </a:extLst>
                </a:gridCol>
                <a:gridCol w="615050">
                  <a:extLst>
                    <a:ext uri="{9D8B030D-6E8A-4147-A177-3AD203B41FA5}">
                      <a16:colId xmlns:a16="http://schemas.microsoft.com/office/drawing/2014/main" val="3514636938"/>
                    </a:ext>
                  </a:extLst>
                </a:gridCol>
                <a:gridCol w="434153">
                  <a:extLst>
                    <a:ext uri="{9D8B030D-6E8A-4147-A177-3AD203B41FA5}">
                      <a16:colId xmlns:a16="http://schemas.microsoft.com/office/drawing/2014/main" val="2059544430"/>
                    </a:ext>
                  </a:extLst>
                </a:gridCol>
                <a:gridCol w="434153">
                  <a:extLst>
                    <a:ext uri="{9D8B030D-6E8A-4147-A177-3AD203B41FA5}">
                      <a16:colId xmlns:a16="http://schemas.microsoft.com/office/drawing/2014/main" val="3375523106"/>
                    </a:ext>
                  </a:extLst>
                </a:gridCol>
                <a:gridCol w="434153">
                  <a:extLst>
                    <a:ext uri="{9D8B030D-6E8A-4147-A177-3AD203B41FA5}">
                      <a16:colId xmlns:a16="http://schemas.microsoft.com/office/drawing/2014/main" val="4279378391"/>
                    </a:ext>
                  </a:extLst>
                </a:gridCol>
                <a:gridCol w="434153">
                  <a:extLst>
                    <a:ext uri="{9D8B030D-6E8A-4147-A177-3AD203B41FA5}">
                      <a16:colId xmlns:a16="http://schemas.microsoft.com/office/drawing/2014/main" val="2200784786"/>
                    </a:ext>
                  </a:extLst>
                </a:gridCol>
                <a:gridCol w="434153">
                  <a:extLst>
                    <a:ext uri="{9D8B030D-6E8A-4147-A177-3AD203B41FA5}">
                      <a16:colId xmlns:a16="http://schemas.microsoft.com/office/drawing/2014/main" val="1097931319"/>
                    </a:ext>
                  </a:extLst>
                </a:gridCol>
                <a:gridCol w="434153">
                  <a:extLst>
                    <a:ext uri="{9D8B030D-6E8A-4147-A177-3AD203B41FA5}">
                      <a16:colId xmlns:a16="http://schemas.microsoft.com/office/drawing/2014/main" val="1625317397"/>
                    </a:ext>
                  </a:extLst>
                </a:gridCol>
                <a:gridCol w="434153">
                  <a:extLst>
                    <a:ext uri="{9D8B030D-6E8A-4147-A177-3AD203B41FA5}">
                      <a16:colId xmlns:a16="http://schemas.microsoft.com/office/drawing/2014/main" val="696297034"/>
                    </a:ext>
                  </a:extLst>
                </a:gridCol>
                <a:gridCol w="112349">
                  <a:extLst>
                    <a:ext uri="{9D8B030D-6E8A-4147-A177-3AD203B41FA5}">
                      <a16:colId xmlns:a16="http://schemas.microsoft.com/office/drawing/2014/main" val="209415109"/>
                    </a:ext>
                  </a:extLst>
                </a:gridCol>
                <a:gridCol w="409567">
                  <a:extLst>
                    <a:ext uri="{9D8B030D-6E8A-4147-A177-3AD203B41FA5}">
                      <a16:colId xmlns:a16="http://schemas.microsoft.com/office/drawing/2014/main" val="1855088376"/>
                    </a:ext>
                  </a:extLst>
                </a:gridCol>
                <a:gridCol w="409567">
                  <a:extLst>
                    <a:ext uri="{9D8B030D-6E8A-4147-A177-3AD203B41FA5}">
                      <a16:colId xmlns:a16="http://schemas.microsoft.com/office/drawing/2014/main" val="2240146373"/>
                    </a:ext>
                  </a:extLst>
                </a:gridCol>
                <a:gridCol w="409567">
                  <a:extLst>
                    <a:ext uri="{9D8B030D-6E8A-4147-A177-3AD203B41FA5}">
                      <a16:colId xmlns:a16="http://schemas.microsoft.com/office/drawing/2014/main" val="398451253"/>
                    </a:ext>
                  </a:extLst>
                </a:gridCol>
                <a:gridCol w="409567">
                  <a:extLst>
                    <a:ext uri="{9D8B030D-6E8A-4147-A177-3AD203B41FA5}">
                      <a16:colId xmlns:a16="http://schemas.microsoft.com/office/drawing/2014/main" val="408070001"/>
                    </a:ext>
                  </a:extLst>
                </a:gridCol>
                <a:gridCol w="434153">
                  <a:extLst>
                    <a:ext uri="{9D8B030D-6E8A-4147-A177-3AD203B41FA5}">
                      <a16:colId xmlns:a16="http://schemas.microsoft.com/office/drawing/2014/main" val="535887856"/>
                    </a:ext>
                  </a:extLst>
                </a:gridCol>
                <a:gridCol w="434153">
                  <a:extLst>
                    <a:ext uri="{9D8B030D-6E8A-4147-A177-3AD203B41FA5}">
                      <a16:colId xmlns:a16="http://schemas.microsoft.com/office/drawing/2014/main" val="1587927643"/>
                    </a:ext>
                  </a:extLst>
                </a:gridCol>
              </a:tblGrid>
              <a:tr h="144000">
                <a:tc gridSpan="4">
                  <a:txBody>
                    <a:bodyPr/>
                    <a:lstStyle/>
                    <a:p>
                      <a:pPr algn="l"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Cost Structure </a:t>
                      </a:r>
                      <a:endParaRPr lang="ko-KR" altLang="en-US" sz="7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algn="l"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l"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459843472"/>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fontAlgn="ctr"/>
                      <a:endPar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2021.1H</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2021.1H</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77833726"/>
                  </a:ext>
                </a:extLst>
              </a:tr>
              <a:tr h="144000">
                <a:tc gridSpan="2">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endPar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67869089"/>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endPar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9,870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18,672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21,122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18,179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11,666</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73789409"/>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endPar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endPar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19,671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17,108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10,857</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8,231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105.4%</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93.4%</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94.1%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93.1%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94.4%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22325748"/>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재료비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ctr" rtl="0" fontAlgn="ctr"/>
                      <a:r>
                        <a:rPr lang="en-US"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VC</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7,709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7,860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78.1%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73.7%</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69.1%</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72.2%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67.4%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73.4%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213957428"/>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노무비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ctr" rtl="0" fontAlgn="ctr"/>
                      <a:r>
                        <a:rPr lang="en-US"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2,331</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3,556</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2,847</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2,202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23.6%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19.0%</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13.5%</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14.1%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11.5%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2596666454"/>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감가상각비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ctr" rtl="0" fontAlgn="ctr"/>
                      <a:r>
                        <a:rPr lang="en-US"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1,115</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1,115</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1,085</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551</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11.3%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6.0%</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5.1%</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4.7%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265037960"/>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지급임차료</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ctr" rtl="0" fontAlgn="ctr"/>
                      <a:r>
                        <a:rPr lang="en-US"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247</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191</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97</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96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2.5%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1.0%</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0.9%</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3718142791"/>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복리후생비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ctr" rtl="0" fontAlgn="ctr"/>
                      <a:r>
                        <a:rPr lang="en-US"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329</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389</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334</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213</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2.1%</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1.6%</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1510270907"/>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소모품비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ctr" rtl="0" fontAlgn="ctr"/>
                      <a:r>
                        <a:rPr lang="en-US"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75</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0.9%</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0.5%</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3725849356"/>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전력비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ctr" rtl="0" fontAlgn="ctr"/>
                      <a:r>
                        <a:rPr lang="en-US"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304</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1.6%</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1.5%</a:t>
                      </a:r>
                    </a:p>
                  </a:txBody>
                  <a:tcPr marL="36000" marR="36000" marT="0" marB="0" anchor="ctr">
                    <a:lnL w="6350" cap="flat" cmpd="sng" algn="ctr">
                      <a:no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3921094918"/>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지급수수료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ctr" rtl="0" fontAlgn="ctr"/>
                      <a:r>
                        <a:rPr lang="en-US"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a:t>
                      </a:r>
                    </a:p>
                  </a:txBody>
                  <a:tcPr marL="36000" marR="36000" marT="0" marB="0" anchor="ctr">
                    <a:lnL>
                      <a:noFill/>
                    </a:lnL>
                    <a:lnR>
                      <a:noFill/>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a:noFill/>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a:t>
                      </a:r>
                    </a:p>
                  </a:txBody>
                  <a:tcPr marL="36000" marR="36000" marT="0" marB="0" anchor="ctr">
                    <a:lnL>
                      <a:noFill/>
                    </a:lnL>
                    <a:lnR>
                      <a:noFill/>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0.1%</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0.2%</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50487770"/>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수선비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ctr" rtl="0" fontAlgn="ctr"/>
                      <a:r>
                        <a:rPr lang="en-US"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ctr">
                    <a:lnL>
                      <a:noFill/>
                    </a:lnL>
                    <a:lnR>
                      <a:noFill/>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a:t>
                      </a:r>
                    </a:p>
                  </a:txBody>
                  <a:tcPr marL="36000" marR="36000" marT="0" marB="0" anchor="ctr">
                    <a:lnL>
                      <a:noFill/>
                    </a:lnL>
                    <a:lnR>
                      <a:noFill/>
                    </a:lnR>
                    <a:lnT>
                      <a:noFill/>
                    </a:lnT>
                    <a:lnB>
                      <a:noFill/>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0" marB="0" anchor="ctr">
                    <a:lnL>
                      <a:noFill/>
                    </a:lnL>
                    <a:lnR>
                      <a:noFill/>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0.7%</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0.4%</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75191481"/>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ctr" rtl="0" fontAlgn="ctr"/>
                      <a:r>
                        <a:rPr lang="en-US"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a:t>
                      </a:r>
                    </a:p>
                  </a:txBody>
                  <a:tcPr marL="36000" marR="36000" marT="0" marB="0" anchor="ctr">
                    <a:lnL>
                      <a:noFill/>
                    </a:lnL>
                    <a:lnR>
                      <a:noFill/>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a:t>
                      </a:r>
                    </a:p>
                  </a:txBody>
                  <a:tcPr marL="36000" marR="36000" marT="0" marB="0" anchor="ctr">
                    <a:lnL>
                      <a:noFill/>
                    </a:lnL>
                    <a:lnR>
                      <a:noFill/>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a:t>
                      </a:r>
                    </a:p>
                  </a:txBody>
                  <a:tcPr marL="36000" marR="36000" marT="0" marB="0" anchor="ctr">
                    <a:lnL>
                      <a:noFill/>
                    </a:lnL>
                    <a:lnR>
                      <a:noFill/>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1.6%</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0.9%</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0.4%</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67231643"/>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재고변동</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ctr" rtl="0" fontAlgn="ctr"/>
                      <a:r>
                        <a:rPr lang="en-US"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88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(0.6%)</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0.4%</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1.2%</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(1.0%)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73890210"/>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매출총이익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endPar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(999)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809</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6.6%</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34216636"/>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a:t>
                      </a:r>
                      <a:endPar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endPar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163</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51840814"/>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인건비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ctr" rtl="0" fontAlgn="ctr"/>
                      <a:r>
                        <a:rPr lang="en-US"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marL="0" algn="r" defTabSz="914400" rtl="0" eaLnBrk="1" fontAlgn="ctr" latinLnBrk="1" hangingPunct="1"/>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77</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marL="0" algn="r" defTabSz="914400" rtl="0" eaLnBrk="1" fontAlgn="ctr" latinLnBrk="1" hangingPunct="1"/>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3.0%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0.8%</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0.7%</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34564509"/>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세금과공과금</a:t>
                      </a:r>
                      <a:endPar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ctr" rtl="0" fontAlgn="ctr"/>
                      <a:r>
                        <a:rPr lang="en-US"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algn="r" defTabSz="914400" rtl="0" eaLnBrk="1" fontAlgn="ctr" latinLnBrk="1" hangingPunct="1"/>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28553768"/>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운반비</a:t>
                      </a:r>
                      <a:endPar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ct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VC</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99</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85</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0.5%</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0.6%</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23127567"/>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도서인쇄비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ctr" rtl="0" fontAlgn="ctr"/>
                      <a:r>
                        <a:rPr lang="en-US"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7527882"/>
                  </a:ext>
                </a:extLst>
              </a:tr>
              <a:tr h="144000">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포장비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ct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VC</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marL="0" algn="r" defTabSz="914400" rtl="0" eaLnBrk="1" fontAlgn="ctr" latinLnBrk="1" hangingPunct="1"/>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algn="r" defTabSz="914400" rtl="0" eaLnBrk="1" fontAlgn="ctr" latinLnBrk="1" hangingPunct="1"/>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29076025"/>
                  </a:ext>
                </a:extLst>
              </a:tr>
              <a:tr h="144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rtl="0" fontAlgn="ctr"/>
                      <a:r>
                        <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지급수수료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ctr" rtl="0" fontAlgn="ctr"/>
                      <a:r>
                        <a:rPr lang="en-US"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marL="0" algn="r" defTabSz="914400" rtl="0" eaLnBrk="1" fontAlgn="ctr" latinLnBrk="1" hangingPunct="1"/>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marL="0" algn="r" defTabSz="914400" rtl="0" eaLnBrk="1" fontAlgn="ctr" latinLnBrk="1" hangingPunct="1"/>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marL="0" algn="r" defTabSz="914400" rtl="0" eaLnBrk="1" fontAlgn="ctr" latinLnBrk="1" hangingPunct="1"/>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18111937"/>
                  </a:ext>
                </a:extLst>
              </a:tr>
              <a:tr h="14400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endPar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(2,385</a:t>
                      </a: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(1,255</a:t>
                      </a: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866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646</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412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47976302"/>
                  </a:ext>
                </a:extLst>
              </a:tr>
              <a:tr h="144000">
                <a:tc gridSpan="2">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Dep</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endPar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551</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11.3%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6.0%</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mn-cs"/>
                        </a:rPr>
                        <a:t>5.1%</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4.7%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mn-cs"/>
                        </a:rPr>
                        <a:t>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22749626"/>
                  </a:ext>
                </a:extLst>
              </a:tr>
              <a:tr h="0">
                <a:tc gridSpan="2">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endPar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(1,270</a:t>
                      </a: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a:t>
                      </a: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1,196</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899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(0.7%)</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07254365"/>
                  </a:ext>
                </a:extLst>
              </a:tr>
            </a:tbl>
          </a:graphicData>
        </a:graphic>
      </p:graphicFrame>
      <p:graphicFrame>
        <p:nvGraphicFramePr>
          <p:cNvPr id="10" name="표 9">
            <a:extLst>
              <a:ext uri="{FF2B5EF4-FFF2-40B4-BE49-F238E27FC236}">
                <a16:creationId xmlns:a16="http://schemas.microsoft.com/office/drawing/2014/main" id="{1141FA1C-C9FF-4389-B4F5-39256D1A6BBE}"/>
              </a:ext>
            </a:extLst>
          </p:cNvPr>
          <p:cNvGraphicFramePr>
            <a:graphicFrameLocks noGrp="1"/>
          </p:cNvGraphicFramePr>
          <p:nvPr>
            <p:extLst>
              <p:ext uri="{D42A27DB-BD31-4B8C-83A1-F6EECF244321}">
                <p14:modId xmlns:p14="http://schemas.microsoft.com/office/powerpoint/2010/main" val="503990194"/>
              </p:ext>
            </p:extLst>
          </p:nvPr>
        </p:nvGraphicFramePr>
        <p:xfrm>
          <a:off x="7012939" y="3513616"/>
          <a:ext cx="2769738" cy="469012"/>
        </p:xfrm>
        <a:graphic>
          <a:graphicData uri="http://schemas.openxmlformats.org/drawingml/2006/table">
            <a:tbl>
              <a:tblPr/>
              <a:tblGrid>
                <a:gridCol w="375878">
                  <a:extLst>
                    <a:ext uri="{9D8B030D-6E8A-4147-A177-3AD203B41FA5}">
                      <a16:colId xmlns:a16="http://schemas.microsoft.com/office/drawing/2014/main" val="26243826"/>
                    </a:ext>
                  </a:extLst>
                </a:gridCol>
                <a:gridCol w="375878">
                  <a:extLst>
                    <a:ext uri="{9D8B030D-6E8A-4147-A177-3AD203B41FA5}">
                      <a16:colId xmlns:a16="http://schemas.microsoft.com/office/drawing/2014/main" val="3096356837"/>
                    </a:ext>
                  </a:extLst>
                </a:gridCol>
                <a:gridCol w="375878">
                  <a:extLst>
                    <a:ext uri="{9D8B030D-6E8A-4147-A177-3AD203B41FA5}">
                      <a16:colId xmlns:a16="http://schemas.microsoft.com/office/drawing/2014/main" val="2387032774"/>
                    </a:ext>
                  </a:extLst>
                </a:gridCol>
                <a:gridCol w="375878">
                  <a:extLst>
                    <a:ext uri="{9D8B030D-6E8A-4147-A177-3AD203B41FA5}">
                      <a16:colId xmlns:a16="http://schemas.microsoft.com/office/drawing/2014/main" val="375658596"/>
                    </a:ext>
                  </a:extLst>
                </a:gridCol>
                <a:gridCol w="375878">
                  <a:extLst>
                    <a:ext uri="{9D8B030D-6E8A-4147-A177-3AD203B41FA5}">
                      <a16:colId xmlns:a16="http://schemas.microsoft.com/office/drawing/2014/main" val="961787266"/>
                    </a:ext>
                  </a:extLst>
                </a:gridCol>
                <a:gridCol w="445174">
                  <a:extLst>
                    <a:ext uri="{9D8B030D-6E8A-4147-A177-3AD203B41FA5}">
                      <a16:colId xmlns:a16="http://schemas.microsoft.com/office/drawing/2014/main" val="2091074907"/>
                    </a:ext>
                  </a:extLst>
                </a:gridCol>
                <a:gridCol w="445174">
                  <a:extLst>
                    <a:ext uri="{9D8B030D-6E8A-4147-A177-3AD203B41FA5}">
                      <a16:colId xmlns:a16="http://schemas.microsoft.com/office/drawing/2014/main" val="1114761467"/>
                    </a:ext>
                  </a:extLst>
                </a:gridCol>
              </a:tblGrid>
              <a:tr h="117253">
                <a:tc>
                  <a:txBody>
                    <a:bodyPr/>
                    <a:lstStyle/>
                    <a:p>
                      <a:pPr algn="l" rtl="0" fontAlgn="ctr"/>
                      <a:r>
                        <a:rPr lang="ko-KR" altLang="en-US" sz="700" b="1" i="0" u="none" strike="noStrike" dirty="0">
                          <a:solidFill>
                            <a:srgbClr val="FFFFFF"/>
                          </a:solidFill>
                          <a:effectLst/>
                          <a:latin typeface="Arial" panose="020B0604020202020204" pitchFamily="34" charset="0"/>
                          <a:ea typeface="+mn-ea"/>
                          <a:cs typeface="Arial" panose="020B0604020202020204" pitchFamily="34" charset="0"/>
                        </a:rPr>
                        <a:t>포장비</a:t>
                      </a:r>
                      <a:r>
                        <a:rPr lang="en-US" altLang="ko-KR" sz="700" b="1" i="0" u="none" strike="noStrike" baseline="30000" dirty="0">
                          <a:solidFill>
                            <a:srgbClr val="FFFFFF"/>
                          </a:solidFill>
                          <a:effectLst/>
                          <a:latin typeface="Arial" panose="020B0604020202020204" pitchFamily="34" charset="0"/>
                          <a:ea typeface="+mn-ea"/>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700" b="1" i="0" u="none" strike="noStrike" kern="1200" dirty="0">
                          <a:solidFill>
                            <a:srgbClr val="FFFFFF"/>
                          </a:solidFill>
                          <a:effectLst/>
                          <a:latin typeface="Arial" panose="020B0604020202020204" pitchFamily="34" charset="0"/>
                          <a:ea typeface="+mn-ea"/>
                          <a:cs typeface="Arial" panose="020B0604020202020204" pitchFamily="34" charset="0"/>
                        </a:rPr>
                        <a:t>FY19</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00" b="1" i="0" u="none" strike="noStrike" kern="1200" dirty="0">
                          <a:solidFill>
                            <a:srgbClr val="FFFFFF"/>
                          </a:solidFill>
                          <a:effectLst/>
                          <a:latin typeface="Arial" panose="020B0604020202020204" pitchFamily="34" charset="0"/>
                          <a:ea typeface="+mn-ea"/>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00" b="1" i="0" u="none" strike="noStrike" kern="1200" dirty="0">
                          <a:solidFill>
                            <a:srgbClr val="FFFFFF"/>
                          </a:solidFill>
                          <a:effectLst/>
                          <a:latin typeface="Arial" panose="020B0604020202020204" pitchFamily="34" charset="0"/>
                          <a:ea typeface="+mn-ea"/>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00" b="1" i="0" u="none" strike="noStrike" kern="1200" dirty="0">
                          <a:solidFill>
                            <a:srgbClr val="FFFFFF"/>
                          </a:solidFill>
                          <a:effectLst/>
                          <a:latin typeface="Arial" panose="020B0604020202020204" pitchFamily="34" charset="0"/>
                          <a:ea typeface="+mn-ea"/>
                          <a:cs typeface="Arial" panose="020B0604020202020204" pitchFamily="34" charset="0"/>
                        </a:rPr>
                        <a:t>LTM22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00" b="1" i="0" u="none" strike="noStrike" kern="1200" dirty="0">
                          <a:solidFill>
                            <a:srgbClr val="FFFFFF"/>
                          </a:solidFill>
                          <a:effectLst/>
                          <a:latin typeface="Arial" panose="020B0604020202020204" pitchFamily="34" charset="0"/>
                          <a:ea typeface="+mn-ea"/>
                          <a:cs typeface="Arial" panose="020B0604020202020204" pitchFamily="34" charset="0"/>
                        </a:rPr>
                        <a:t>2021.1H</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00" b="1" i="0" u="none" strike="noStrike" kern="1200" dirty="0">
                          <a:solidFill>
                            <a:srgbClr val="FFFFFF"/>
                          </a:solidFill>
                          <a:effectLst/>
                          <a:latin typeface="Arial" panose="020B0604020202020204" pitchFamily="34" charset="0"/>
                          <a:ea typeface="+mn-ea"/>
                          <a:cs typeface="Arial" panose="020B0604020202020204" pitchFamily="34" charset="0"/>
                        </a:rPr>
                        <a:t>2022.1H</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150455239"/>
                  </a:ext>
                </a:extLst>
              </a:tr>
              <a:tr h="117253">
                <a:tc>
                  <a:txBody>
                    <a:bodyPr/>
                    <a:lstStyle/>
                    <a:p>
                      <a:pPr algn="l" rtl="0" fontAlgn="ctr"/>
                      <a:r>
                        <a:rPr lang="en-US" altLang="ko-KR" sz="700" b="0" i="0" u="none" strike="noStrike" dirty="0" err="1">
                          <a:solidFill>
                            <a:srgbClr val="000000"/>
                          </a:solidFill>
                          <a:effectLst/>
                          <a:latin typeface="Arial" panose="020B0604020202020204" pitchFamily="34" charset="0"/>
                          <a:ea typeface="+mn-ea"/>
                          <a:cs typeface="Arial" panose="020B0604020202020204" pitchFamily="34" charset="0"/>
                        </a:rPr>
                        <a:t>CoGS</a:t>
                      </a:r>
                      <a:endParaRPr lang="ko-KR" altLang="en-US" sz="7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45</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92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802282280"/>
                  </a:ext>
                </a:extLst>
              </a:tr>
              <a:tr h="117253">
                <a:tc>
                  <a:txBody>
                    <a:bodyPr/>
                    <a:lstStyle/>
                    <a:p>
                      <a:pPr algn="l" rtl="0"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SG&amp;A</a:t>
                      </a:r>
                      <a:endParaRPr lang="ko-KR" altLang="en-US" sz="7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30569865"/>
                  </a:ext>
                </a:extLst>
              </a:tr>
              <a:tr h="117253">
                <a:tc>
                  <a:txBody>
                    <a:bodyPr/>
                    <a:lstStyle/>
                    <a:p>
                      <a:pPr algn="l" fontAlgn="ctr"/>
                      <a:r>
                        <a:rPr lang="ko-KR" altLang="en-US" sz="700" b="1" i="0" u="none" strike="noStrike" dirty="0">
                          <a:solidFill>
                            <a:srgbClr val="000000"/>
                          </a:solidFill>
                          <a:effectLst/>
                          <a:latin typeface="Arial" panose="020B0604020202020204" pitchFamily="34" charset="0"/>
                          <a:ea typeface="+mn-ea"/>
                          <a:cs typeface="Arial" panose="020B0604020202020204" pitchFamily="34" charset="0"/>
                        </a:rPr>
                        <a:t>계</a:t>
                      </a:r>
                      <a:endParaRPr lang="en-US" sz="700" b="1"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63</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48437339"/>
                  </a:ext>
                </a:extLst>
              </a:tr>
            </a:tbl>
          </a:graphicData>
        </a:graphic>
      </p:graphicFrame>
      <p:sp>
        <p:nvSpPr>
          <p:cNvPr id="15" name="직사각형 119">
            <a:extLst>
              <a:ext uri="{FF2B5EF4-FFF2-40B4-BE49-F238E27FC236}">
                <a16:creationId xmlns:a16="http://schemas.microsoft.com/office/drawing/2014/main" id="{D37868A1-55D5-4369-BF70-769AA399F4CA}"/>
              </a:ext>
            </a:extLst>
          </p:cNvPr>
          <p:cNvSpPr/>
          <p:nvPr/>
        </p:nvSpPr>
        <p:spPr bwMode="auto">
          <a:xfrm>
            <a:off x="7092951" y="3982628"/>
            <a:ext cx="2741803" cy="238053"/>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600" dirty="0">
                <a:solidFill>
                  <a:prstClr val="black"/>
                </a:solidFill>
                <a:latin typeface="Arial" panose="020B0604020202020204" pitchFamily="34" charset="0"/>
                <a:ea typeface="+mj-ea"/>
                <a:cs typeface="Arial" panose="020B0604020202020204" pitchFamily="34" charset="0"/>
              </a:rPr>
              <a:t>Note 1: </a:t>
            </a:r>
            <a:r>
              <a:rPr lang="ko-KR" altLang="en-US" sz="600" dirty="0">
                <a:solidFill>
                  <a:prstClr val="black"/>
                </a:solidFill>
                <a:latin typeface="Arial" panose="020B0604020202020204" pitchFamily="34" charset="0"/>
                <a:ea typeface="+mj-ea"/>
                <a:cs typeface="Arial" panose="020B0604020202020204" pitchFamily="34" charset="0"/>
              </a:rPr>
              <a:t>일부 포장비가 매출원가 상 기타로 계상되어 있으며 대상 금액은 </a:t>
            </a:r>
            <a:r>
              <a:rPr lang="en-US" altLang="ko-KR" sz="600" dirty="0">
                <a:solidFill>
                  <a:prstClr val="black"/>
                </a:solidFill>
                <a:latin typeface="Arial" panose="020B0604020202020204" pitchFamily="34" charset="0"/>
                <a:ea typeface="+mj-ea"/>
                <a:cs typeface="Arial" panose="020B0604020202020204" pitchFamily="34" charset="0"/>
              </a:rPr>
              <a:t>Adjusted EBITDA</a:t>
            </a:r>
            <a:r>
              <a:rPr lang="ko-KR" altLang="en-US" sz="600" dirty="0">
                <a:solidFill>
                  <a:prstClr val="black"/>
                </a:solidFill>
                <a:latin typeface="Arial" panose="020B0604020202020204" pitchFamily="34" charset="0"/>
                <a:ea typeface="+mj-ea"/>
                <a:cs typeface="Arial" panose="020B0604020202020204" pitchFamily="34" charset="0"/>
              </a:rPr>
              <a:t>로 조정하였음</a:t>
            </a:r>
            <a:endParaRPr lang="en-US" altLang="ko-KR" sz="600" dirty="0">
              <a:solidFill>
                <a:prstClr val="black"/>
              </a:solidFill>
              <a:latin typeface="Arial" panose="020B0604020202020204" pitchFamily="34" charset="0"/>
              <a:ea typeface="+mj-ea"/>
              <a:cs typeface="Arial" panose="020B0604020202020204" pitchFamily="34" charset="0"/>
            </a:endParaRPr>
          </a:p>
        </p:txBody>
      </p:sp>
      <p:sp>
        <p:nvSpPr>
          <p:cNvPr id="18" name="직사각형 119">
            <a:extLst>
              <a:ext uri="{FF2B5EF4-FFF2-40B4-BE49-F238E27FC236}">
                <a16:creationId xmlns:a16="http://schemas.microsoft.com/office/drawing/2014/main" id="{E6AFEC9A-DD9B-47A9-B7F7-856B227261B5}"/>
              </a:ext>
            </a:extLst>
          </p:cNvPr>
          <p:cNvSpPr/>
          <p:nvPr/>
        </p:nvSpPr>
        <p:spPr bwMode="auto">
          <a:xfrm>
            <a:off x="495464" y="5384193"/>
            <a:ext cx="4145277" cy="107722"/>
          </a:xfrm>
          <a:prstGeom prst="rect">
            <a:avLst/>
          </a:prstGeom>
          <a:noFill/>
          <a:ln w="9525" cap="flat" cmpd="sng" algn="ctr">
            <a:noFill/>
            <a:prstDash val="solid"/>
            <a:round/>
            <a:headEnd type="none" w="med" len="med"/>
            <a:tailEnd type="none" w="med" len="med"/>
          </a:ln>
          <a:effectLst/>
        </p:spPr>
        <p:txBody>
          <a:bodyPr wrap="square" lIns="0" tIns="0" rIns="0" bIns="0" rtlCol="0" anchor="ctr">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658523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6C828A6-4AC2-4996-986F-CEE78AA4919B}"/>
              </a:ext>
            </a:extLst>
          </p:cNvPr>
          <p:cNvSpPr txBox="1"/>
          <p:nvPr/>
        </p:nvSpPr>
        <p:spPr>
          <a:xfrm>
            <a:off x="5029918" y="3899054"/>
            <a:ext cx="4479841" cy="2210281"/>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dirty="0">
                <a:latin typeface="Arial" panose="020B0604020202020204" pitchFamily="34" charset="0"/>
                <a:cs typeface="Arial" panose="020B0604020202020204" pitchFamily="34" charset="0"/>
              </a:rPr>
              <a:t>Materials</a:t>
            </a:r>
            <a:endParaRPr lang="en-US" altLang="ko-KR" sz="900" dirty="0">
              <a:latin typeface="Arial" panose="020B0604020202020204" pitchFamily="34" charset="0"/>
              <a:cs typeface="Arial" panose="020B0604020202020204" pitchFamily="34" charset="0"/>
            </a:endParaRPr>
          </a:p>
          <a:p>
            <a:pPr marL="266700" indent="-174625" latinLnBrk="1">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대상 사업부는 삼성</a:t>
            </a:r>
            <a:r>
              <a:rPr lang="en-US" altLang="ko-KR" sz="900" dirty="0">
                <a:latin typeface="Arial" panose="020B0604020202020204" pitchFamily="34" charset="0"/>
                <a:cs typeface="Arial" panose="020B0604020202020204" pitchFamily="34" charset="0"/>
              </a:rPr>
              <a:t>SDI</a:t>
            </a:r>
            <a:r>
              <a:rPr lang="ko-KR" altLang="en-US" sz="900" dirty="0">
                <a:latin typeface="Arial" panose="020B0604020202020204" pitchFamily="34" charset="0"/>
                <a:cs typeface="Arial" panose="020B0604020202020204" pitchFamily="34" charset="0"/>
              </a:rPr>
              <a:t>로부터 지정 받은 업체를 통하여 각종 원재료를 공급받고 있으며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각 </a:t>
            </a:r>
            <a:r>
              <a:rPr lang="ko-KR" altLang="en-US" sz="900" dirty="0" err="1">
                <a:latin typeface="Arial" panose="020B0604020202020204" pitchFamily="34" charset="0"/>
                <a:cs typeface="Arial" panose="020B0604020202020204" pitchFamily="34" charset="0"/>
              </a:rPr>
              <a:t>부품별</a:t>
            </a:r>
            <a:r>
              <a:rPr lang="ko-KR" altLang="en-US" sz="900" dirty="0">
                <a:latin typeface="Arial" panose="020B0604020202020204" pitchFamily="34" charset="0"/>
                <a:cs typeface="Arial" panose="020B0604020202020204" pitchFamily="34" charset="0"/>
              </a:rPr>
              <a:t> 구매 단가 또한 결정되어 있는 구조임</a:t>
            </a:r>
            <a:endParaRPr lang="en-US" altLang="ko-KR" sz="9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각 매입처로부터 매입하는 부품은 사용할 수 있는 제품이 정해진 상태이며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각 부품에 </a:t>
            </a:r>
            <a:r>
              <a:rPr lang="ko-KR" altLang="en-US" sz="900" dirty="0" err="1">
                <a:latin typeface="Arial" panose="020B0604020202020204" pitchFamily="34" charset="0"/>
                <a:cs typeface="Arial" panose="020B0604020202020204" pitchFamily="34" charset="0"/>
              </a:rPr>
              <a:t>도번을</a:t>
            </a:r>
            <a:r>
              <a:rPr lang="ko-KR" altLang="en-US" sz="900" dirty="0">
                <a:latin typeface="Arial" panose="020B0604020202020204" pitchFamily="34" charset="0"/>
                <a:cs typeface="Arial" panose="020B0604020202020204" pitchFamily="34" charset="0"/>
              </a:rPr>
              <a:t> 부여하여 사용 가능한 제품을 구분하고 있기 때문에 품목 간 유사부품에 대해서 상호대체가 어려움 </a:t>
            </a:r>
            <a:r>
              <a:rPr lang="en-US" altLang="ko-KR" sz="900" dirty="0">
                <a:latin typeface="Arial" panose="020B0604020202020204" pitchFamily="34" charset="0"/>
                <a:cs typeface="Arial" panose="020B0604020202020204" pitchFamily="34" charset="0"/>
              </a:rPr>
              <a:t>(e.g. </a:t>
            </a:r>
            <a:r>
              <a:rPr lang="ko-KR" altLang="en-US" sz="900" dirty="0">
                <a:latin typeface="Arial" panose="020B0604020202020204" pitchFamily="34" charset="0"/>
                <a:cs typeface="Arial" panose="020B0604020202020204" pitchFamily="34" charset="0"/>
              </a:rPr>
              <a:t>대상 사업부 제품의 주요 부품인 </a:t>
            </a:r>
            <a:r>
              <a:rPr lang="en-US" altLang="ko-KR" sz="900" dirty="0">
                <a:latin typeface="Arial" panose="020B0604020202020204" pitchFamily="34" charset="0"/>
                <a:cs typeface="Arial" panose="020B0604020202020204" pitchFamily="34" charset="0"/>
              </a:rPr>
              <a:t>Cap Plate</a:t>
            </a:r>
            <a:r>
              <a:rPr lang="ko-KR" altLang="en-US" sz="900" dirty="0">
                <a:latin typeface="Arial" panose="020B0604020202020204" pitchFamily="34" charset="0"/>
                <a:cs typeface="Arial" panose="020B0604020202020204" pitchFamily="34" charset="0"/>
              </a:rPr>
              <a:t>의 경우 각 제품별로 상호대체가 어려우며 단가도 상이함</a:t>
            </a:r>
            <a:r>
              <a:rPr lang="en-US" altLang="ko-KR" sz="900" dirty="0">
                <a:latin typeface="Arial" panose="020B0604020202020204" pitchFamily="34" charset="0"/>
                <a:cs typeface="Arial" panose="020B0604020202020204" pitchFamily="34" charset="0"/>
              </a:rPr>
              <a:t>)</a:t>
            </a:r>
          </a:p>
          <a:p>
            <a:pPr marL="266700" lvl="0" indent="-174625" defTabSz="914400" latinLnBrk="1">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상기 사유로 인하여 거래처별 매입액</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매입수량은 각 제품별 매출 비중에 일정 수준 영향을 받고 있음</a:t>
            </a:r>
            <a:endParaRPr lang="en-US" altLang="ko-KR" sz="9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신흥</a:t>
            </a:r>
            <a:r>
              <a:rPr lang="en-US" altLang="ko-KR" sz="900" dirty="0">
                <a:latin typeface="Arial" panose="020B0604020202020204" pitchFamily="34" charset="0"/>
                <a:cs typeface="Arial" panose="020B0604020202020204" pitchFamily="34" charset="0"/>
              </a:rPr>
              <a:t>SEC, </a:t>
            </a:r>
            <a:r>
              <a:rPr lang="ko-KR" altLang="en-US" sz="900" dirty="0" err="1">
                <a:latin typeface="Arial" panose="020B0604020202020204" pitchFamily="34" charset="0"/>
                <a:cs typeface="Arial" panose="020B0604020202020204" pitchFamily="34" charset="0"/>
              </a:rPr>
              <a:t>상아프론테크</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범천정밀 및 서울금속 등 상위 </a:t>
            </a:r>
            <a:r>
              <a:rPr lang="en-US" altLang="ko-KR" sz="900" dirty="0">
                <a:latin typeface="Arial" panose="020B0604020202020204" pitchFamily="34" charset="0"/>
                <a:cs typeface="Arial" panose="020B0604020202020204" pitchFamily="34" charset="0"/>
              </a:rPr>
              <a:t>4</a:t>
            </a:r>
            <a:r>
              <a:rPr lang="ko-KR" altLang="en-US" sz="900" dirty="0">
                <a:latin typeface="Arial" panose="020B0604020202020204" pitchFamily="34" charset="0"/>
                <a:cs typeface="Arial" panose="020B0604020202020204" pitchFamily="34" charset="0"/>
              </a:rPr>
              <a:t>개 거래처로부터의 매입액이 상당히 높은 편이며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해당 거래처들이 </a:t>
            </a:r>
            <a:r>
              <a:rPr lang="en-US" altLang="ko-KR" sz="900" dirty="0">
                <a:latin typeface="Arial" panose="020B0604020202020204" pitchFamily="34" charset="0"/>
                <a:cs typeface="Arial" panose="020B0604020202020204" pitchFamily="34" charset="0"/>
              </a:rPr>
              <a:t>2020</a:t>
            </a:r>
            <a:r>
              <a:rPr lang="ko-KR" altLang="en-US" sz="900" dirty="0">
                <a:latin typeface="Arial" panose="020B0604020202020204" pitchFamily="34" charset="0"/>
                <a:cs typeface="Arial" panose="020B0604020202020204" pitchFamily="34" charset="0"/>
              </a:rPr>
              <a:t>년 이후로는 </a:t>
            </a:r>
            <a:r>
              <a:rPr lang="en-US" altLang="ko-KR" sz="900" dirty="0">
                <a:latin typeface="Arial" panose="020B0604020202020204" pitchFamily="34" charset="0"/>
                <a:cs typeface="Arial" panose="020B0604020202020204" pitchFamily="34" charset="0"/>
              </a:rPr>
              <a:t>94Ah/112Ah (</a:t>
            </a:r>
            <a:r>
              <a:rPr lang="ko-KR" altLang="en-US" sz="900" dirty="0">
                <a:latin typeface="Arial" panose="020B0604020202020204" pitchFamily="34" charset="0"/>
                <a:cs typeface="Arial" panose="020B0604020202020204" pitchFamily="34" charset="0"/>
              </a:rPr>
              <a:t>특히 </a:t>
            </a:r>
            <a:r>
              <a:rPr lang="en-US" altLang="ko-KR" sz="900" dirty="0">
                <a:latin typeface="Arial" panose="020B0604020202020204" pitchFamily="34" charset="0"/>
                <a:cs typeface="Arial" panose="020B0604020202020204" pitchFamily="34" charset="0"/>
              </a:rPr>
              <a:t>112Ah) </a:t>
            </a:r>
            <a:r>
              <a:rPr lang="ko-KR" altLang="en-US" sz="900" dirty="0">
                <a:latin typeface="Arial" panose="020B0604020202020204" pitchFamily="34" charset="0"/>
                <a:cs typeface="Arial" panose="020B0604020202020204" pitchFamily="34" charset="0"/>
              </a:rPr>
              <a:t>제품에 대한 부품을 주로 공급함에 따라 매입액이 </a:t>
            </a: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대비 크게 증가하였음</a:t>
            </a:r>
            <a:endParaRPr lang="en-US" altLang="ko-KR" sz="9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삼원산업</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제일금속재료</a:t>
            </a:r>
            <a:r>
              <a:rPr lang="en-US" altLang="ko-KR" sz="900" dirty="0">
                <a:latin typeface="Arial" panose="020B0604020202020204" pitchFamily="34" charset="0"/>
                <a:cs typeface="Arial" panose="020B0604020202020204" pitchFamily="34" charset="0"/>
              </a:rPr>
              <a:t>/</a:t>
            </a:r>
            <a:r>
              <a:rPr lang="ko-KR" altLang="en-US" sz="900" dirty="0" err="1">
                <a:latin typeface="Arial" panose="020B0604020202020204" pitchFamily="34" charset="0"/>
                <a:cs typeface="Arial" panose="020B0604020202020204" pitchFamily="34" charset="0"/>
              </a:rPr>
              <a:t>덕산메텍스</a:t>
            </a:r>
            <a:r>
              <a:rPr lang="en-US" altLang="ko-KR" sz="900" dirty="0">
                <a:latin typeface="Arial" panose="020B0604020202020204" pitchFamily="34" charset="0"/>
                <a:cs typeface="Arial" panose="020B0604020202020204" pitchFamily="34" charset="0"/>
              </a:rPr>
              <a:t>/</a:t>
            </a:r>
            <a:r>
              <a:rPr lang="ko-KR" altLang="en-US" sz="900" dirty="0" err="1">
                <a:latin typeface="Arial" panose="020B0604020202020204" pitchFamily="34" charset="0"/>
                <a:cs typeface="Arial" panose="020B0604020202020204" pitchFamily="34" charset="0"/>
              </a:rPr>
              <a:t>태화에스피로부터의</a:t>
            </a:r>
            <a:r>
              <a:rPr lang="ko-KR" altLang="en-US" sz="900" dirty="0">
                <a:latin typeface="Arial" panose="020B0604020202020204" pitchFamily="34" charset="0"/>
                <a:cs typeface="Arial" panose="020B0604020202020204" pitchFamily="34" charset="0"/>
              </a:rPr>
              <a:t> 매입액은 부품 자작사업 관련 매입액이며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이에 따라 타 매입처의 매입액보다 수량이 적고 </a:t>
            </a:r>
            <a:r>
              <a:rPr lang="en-US" altLang="ko-KR" sz="900" dirty="0">
                <a:latin typeface="Arial" panose="020B0604020202020204" pitchFamily="34" charset="0"/>
                <a:cs typeface="Arial" panose="020B0604020202020204" pitchFamily="34" charset="0"/>
              </a:rPr>
              <a:t>APP</a:t>
            </a:r>
            <a:r>
              <a:rPr lang="ko-KR" altLang="en-US" sz="900" dirty="0">
                <a:latin typeface="Arial" panose="020B0604020202020204" pitchFamily="34" charset="0"/>
                <a:cs typeface="Arial" panose="020B0604020202020204" pitchFamily="34" charset="0"/>
              </a:rPr>
              <a:t>가 높게 산출되고 있음</a:t>
            </a:r>
            <a:endParaRPr lang="en-US" altLang="ko-KR" sz="900" dirty="0">
              <a:latin typeface="Arial" panose="020B0604020202020204" pitchFamily="34" charset="0"/>
              <a:cs typeface="Arial" panose="020B0604020202020204" pitchFamily="34" charset="0"/>
            </a:endParaRPr>
          </a:p>
        </p:txBody>
      </p:sp>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Materials (1/2)</a:t>
            </a:r>
          </a:p>
        </p:txBody>
      </p:sp>
      <p:sp>
        <p:nvSpPr>
          <p:cNvPr id="9" name="제목 2">
            <a:extLst>
              <a:ext uri="{FF2B5EF4-FFF2-40B4-BE49-F238E27FC236}">
                <a16:creationId xmlns:a16="http://schemas.microsoft.com/office/drawing/2014/main" id="{58FB23E5-64A8-481A-9E87-515695941CB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0" name="Title 1">
            <a:extLst>
              <a:ext uri="{FF2B5EF4-FFF2-40B4-BE49-F238E27FC236}">
                <a16:creationId xmlns:a16="http://schemas.microsoft.com/office/drawing/2014/main" id="{C34C07D5-E9D7-4EEB-AB1B-962910A37528}"/>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cs typeface="Arial" panose="020B0604020202020204" pitchFamily="34" charset="0"/>
              </a:rPr>
              <a:t>대상 사업부의 원재료 매입액은 </a:t>
            </a:r>
            <a:r>
              <a:rPr lang="en-US" altLang="ko-KR" sz="1000" b="1" dirty="0">
                <a:solidFill>
                  <a:srgbClr val="002997"/>
                </a:solidFill>
                <a:latin typeface="Arial" panose="020B0604020202020204" pitchFamily="34" charset="0"/>
                <a:cs typeface="Arial" panose="020B0604020202020204" pitchFamily="34" charset="0"/>
              </a:rPr>
              <a:t>2021</a:t>
            </a:r>
            <a:r>
              <a:rPr lang="ko-KR" altLang="en-US" sz="1000" b="1" dirty="0">
                <a:solidFill>
                  <a:srgbClr val="002997"/>
                </a:solidFill>
                <a:latin typeface="Arial" panose="020B0604020202020204" pitchFamily="34" charset="0"/>
                <a:cs typeface="Arial" panose="020B0604020202020204" pitchFamily="34" charset="0"/>
              </a:rPr>
              <a:t>년까지 지속적으로 증가하였으며 </a:t>
            </a:r>
            <a:r>
              <a:rPr lang="en-US" altLang="ko-KR" sz="1000" b="1" dirty="0">
                <a:solidFill>
                  <a:srgbClr val="002997"/>
                </a:solidFill>
                <a:latin typeface="Arial" panose="020B0604020202020204" pitchFamily="34" charset="0"/>
                <a:ea typeface="+mj-ea"/>
                <a:cs typeface="Arial" panose="020B0604020202020204" pitchFamily="34" charset="0"/>
              </a:rPr>
              <a:t>2022</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6</a:t>
            </a:r>
            <a:r>
              <a:rPr lang="ko-KR" altLang="en-US" sz="1000" b="1" dirty="0">
                <a:solidFill>
                  <a:srgbClr val="002997"/>
                </a:solidFill>
                <a:latin typeface="Arial" panose="020B0604020202020204" pitchFamily="34" charset="0"/>
                <a:ea typeface="+mj-ea"/>
                <a:cs typeface="Arial" panose="020B0604020202020204" pitchFamily="34" charset="0"/>
              </a:rPr>
              <a:t>월말 </a:t>
            </a:r>
            <a:r>
              <a:rPr lang="en-US" altLang="ko-KR" sz="1000" b="1" dirty="0">
                <a:solidFill>
                  <a:srgbClr val="002997"/>
                </a:solidFill>
                <a:latin typeface="Arial" panose="020B0604020202020204" pitchFamily="34" charset="0"/>
                <a:ea typeface="+mj-ea"/>
                <a:cs typeface="Arial" panose="020B0604020202020204" pitchFamily="34" charset="0"/>
              </a:rPr>
              <a:t>LTM</a:t>
            </a:r>
            <a:r>
              <a:rPr lang="ko-KR" altLang="en-US" sz="1000" b="1" dirty="0">
                <a:solidFill>
                  <a:srgbClr val="002997"/>
                </a:solidFill>
                <a:latin typeface="Arial" panose="020B0604020202020204" pitchFamily="34" charset="0"/>
                <a:ea typeface="+mj-ea"/>
                <a:cs typeface="Arial" panose="020B0604020202020204" pitchFamily="34" charset="0"/>
              </a:rPr>
              <a:t> 기준으로는 매출액 대비 </a:t>
            </a:r>
            <a:r>
              <a:rPr lang="en-US" altLang="ko-KR" sz="1000" b="1" dirty="0">
                <a:solidFill>
                  <a:srgbClr val="002997"/>
                </a:solidFill>
                <a:latin typeface="Arial" panose="020B0604020202020204" pitchFamily="34" charset="0"/>
                <a:ea typeface="+mj-ea"/>
                <a:cs typeface="Arial" panose="020B0604020202020204" pitchFamily="34" charset="0"/>
              </a:rPr>
              <a:t>71.1%</a:t>
            </a:r>
            <a:r>
              <a:rPr lang="ko-KR" altLang="en-US" sz="1000" b="1" dirty="0">
                <a:solidFill>
                  <a:srgbClr val="002997"/>
                </a:solidFill>
                <a:latin typeface="Arial" panose="020B0604020202020204" pitchFamily="34" charset="0"/>
                <a:ea typeface="+mj-ea"/>
                <a:cs typeface="Arial" panose="020B0604020202020204" pitchFamily="34" charset="0"/>
              </a:rPr>
              <a:t>를 기록하였음</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cs typeface="Arial" panose="020B0604020202020204" pitchFamily="34" charset="0"/>
              </a:rPr>
              <a:t>또한 거래처별로 삼성</a:t>
            </a:r>
            <a:r>
              <a:rPr lang="en-US" altLang="ko-KR" sz="1000" b="1" dirty="0">
                <a:solidFill>
                  <a:srgbClr val="002997"/>
                </a:solidFill>
                <a:latin typeface="Arial" panose="020B0604020202020204" pitchFamily="34" charset="0"/>
                <a:cs typeface="Arial" panose="020B0604020202020204" pitchFamily="34" charset="0"/>
              </a:rPr>
              <a:t>SDI</a:t>
            </a:r>
            <a:r>
              <a:rPr lang="ko-KR" altLang="en-US" sz="1000" b="1" dirty="0">
                <a:solidFill>
                  <a:srgbClr val="002997"/>
                </a:solidFill>
                <a:latin typeface="Arial" panose="020B0604020202020204" pitchFamily="34" charset="0"/>
                <a:cs typeface="Arial" panose="020B0604020202020204" pitchFamily="34" charset="0"/>
              </a:rPr>
              <a:t>에서 매입부품 및 사용가능 제품을 지정하고 있어 거래처별 매입액 및 매입단가가 상이하게 발생하고 있음</a:t>
            </a:r>
            <a:endParaRPr lang="en-US" altLang="ko-KR" sz="1000" b="1" dirty="0">
              <a:solidFill>
                <a:srgbClr val="002997"/>
              </a:solidFill>
              <a:latin typeface="Arial" panose="020B0604020202020204" pitchFamily="34" charset="0"/>
              <a:cs typeface="Arial" panose="020B0604020202020204" pitchFamily="34" charset="0"/>
            </a:endParaRPr>
          </a:p>
        </p:txBody>
      </p:sp>
      <p:graphicFrame>
        <p:nvGraphicFramePr>
          <p:cNvPr id="4" name="표 3">
            <a:extLst>
              <a:ext uri="{FF2B5EF4-FFF2-40B4-BE49-F238E27FC236}">
                <a16:creationId xmlns:a16="http://schemas.microsoft.com/office/drawing/2014/main" id="{A0192A6B-DCF2-4A3B-93F9-AA39C064495B}"/>
              </a:ext>
            </a:extLst>
          </p:cNvPr>
          <p:cNvGraphicFramePr>
            <a:graphicFrameLocks noGrp="1"/>
          </p:cNvGraphicFramePr>
          <p:nvPr/>
        </p:nvGraphicFramePr>
        <p:xfrm>
          <a:off x="495464" y="1533669"/>
          <a:ext cx="4238459" cy="2223361"/>
        </p:xfrm>
        <a:graphic>
          <a:graphicData uri="http://schemas.openxmlformats.org/drawingml/2006/table">
            <a:tbl>
              <a:tblPr/>
              <a:tblGrid>
                <a:gridCol w="118041">
                  <a:extLst>
                    <a:ext uri="{9D8B030D-6E8A-4147-A177-3AD203B41FA5}">
                      <a16:colId xmlns:a16="http://schemas.microsoft.com/office/drawing/2014/main" val="1712166740"/>
                    </a:ext>
                  </a:extLst>
                </a:gridCol>
                <a:gridCol w="1029188">
                  <a:extLst>
                    <a:ext uri="{9D8B030D-6E8A-4147-A177-3AD203B41FA5}">
                      <a16:colId xmlns:a16="http://schemas.microsoft.com/office/drawing/2014/main" val="2082436141"/>
                    </a:ext>
                  </a:extLst>
                </a:gridCol>
                <a:gridCol w="515205">
                  <a:extLst>
                    <a:ext uri="{9D8B030D-6E8A-4147-A177-3AD203B41FA5}">
                      <a16:colId xmlns:a16="http://schemas.microsoft.com/office/drawing/2014/main" val="254826099"/>
                    </a:ext>
                  </a:extLst>
                </a:gridCol>
                <a:gridCol w="515205">
                  <a:extLst>
                    <a:ext uri="{9D8B030D-6E8A-4147-A177-3AD203B41FA5}">
                      <a16:colId xmlns:a16="http://schemas.microsoft.com/office/drawing/2014/main" val="2636090705"/>
                    </a:ext>
                  </a:extLst>
                </a:gridCol>
                <a:gridCol w="515205">
                  <a:extLst>
                    <a:ext uri="{9D8B030D-6E8A-4147-A177-3AD203B41FA5}">
                      <a16:colId xmlns:a16="http://schemas.microsoft.com/office/drawing/2014/main" val="206600393"/>
                    </a:ext>
                  </a:extLst>
                </a:gridCol>
                <a:gridCol w="515205">
                  <a:extLst>
                    <a:ext uri="{9D8B030D-6E8A-4147-A177-3AD203B41FA5}">
                      <a16:colId xmlns:a16="http://schemas.microsoft.com/office/drawing/2014/main" val="620063572"/>
                    </a:ext>
                  </a:extLst>
                </a:gridCol>
                <a:gridCol w="515205">
                  <a:extLst>
                    <a:ext uri="{9D8B030D-6E8A-4147-A177-3AD203B41FA5}">
                      <a16:colId xmlns:a16="http://schemas.microsoft.com/office/drawing/2014/main" val="580109767"/>
                    </a:ext>
                  </a:extLst>
                </a:gridCol>
                <a:gridCol w="515205">
                  <a:extLst>
                    <a:ext uri="{9D8B030D-6E8A-4147-A177-3AD203B41FA5}">
                      <a16:colId xmlns:a16="http://schemas.microsoft.com/office/drawing/2014/main" val="2325471920"/>
                    </a:ext>
                  </a:extLst>
                </a:gridCol>
              </a:tblGrid>
              <a:tr h="75360">
                <a:tc gridSpan="2">
                  <a:txBody>
                    <a:bodyPr/>
                    <a:lstStyle/>
                    <a:p>
                      <a:pPr algn="l"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매입액</a:t>
                      </a: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04959057"/>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2021.1H</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322603592"/>
                  </a:ext>
                </a:extLst>
              </a:tr>
              <a:tr h="75360">
                <a:tc gridSpan="2">
                  <a:txBody>
                    <a:bodyPr/>
                    <a:lstStyle/>
                    <a:p>
                      <a:pPr algn="l"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a:noFill/>
                    </a:lnL>
                    <a:lnR>
                      <a:noFill/>
                    </a:lnR>
                    <a:lnT>
                      <a:noFill/>
                    </a:lnT>
                    <a:lnB>
                      <a:noFill/>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11625025"/>
                  </a:ext>
                </a:extLst>
              </a:tr>
              <a:tr h="75360">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총매입액</a:t>
                      </a: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13,742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8,071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6,386</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692756529"/>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신흥</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SEC</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2,958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4,455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4,547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5,959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3,361</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882756711"/>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㈜상아프론테크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1,635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2,943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2,747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2,223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989</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29297728"/>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범천정밀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841</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1,897</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2,215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933</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40102367"/>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㈜서울금속</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543</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1,858</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2,711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2,275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1,103</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779734818"/>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동방디지텍</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16138972"/>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에이에프더블류</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13484410"/>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휘닉스테크</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788445834"/>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㈜예일전자</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62588143"/>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태웅</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I&amp;M</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23936022"/>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재영솔루텍㈜</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43827013"/>
                  </a:ext>
                </a:extLst>
              </a:tr>
              <a:tr h="150721">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삼원산업㈜부산공장</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2,122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739743985"/>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제일금속재료㈜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513627192"/>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덕산메텍스</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82</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38325587"/>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태화에스피</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37971766"/>
                  </a:ext>
                </a:extLst>
              </a:tr>
            </a:tbl>
          </a:graphicData>
        </a:graphic>
      </p:graphicFrame>
      <p:graphicFrame>
        <p:nvGraphicFramePr>
          <p:cNvPr id="6" name="표 5">
            <a:extLst>
              <a:ext uri="{FF2B5EF4-FFF2-40B4-BE49-F238E27FC236}">
                <a16:creationId xmlns:a16="http://schemas.microsoft.com/office/drawing/2014/main" id="{4CA937FC-7E47-4763-B499-F9477534152B}"/>
              </a:ext>
            </a:extLst>
          </p:cNvPr>
          <p:cNvGraphicFramePr>
            <a:graphicFrameLocks noGrp="1"/>
          </p:cNvGraphicFramePr>
          <p:nvPr/>
        </p:nvGraphicFramePr>
        <p:xfrm>
          <a:off x="504000" y="3899054"/>
          <a:ext cx="4238459" cy="2194560"/>
        </p:xfrm>
        <a:graphic>
          <a:graphicData uri="http://schemas.openxmlformats.org/drawingml/2006/table">
            <a:tbl>
              <a:tblPr/>
              <a:tblGrid>
                <a:gridCol w="118041">
                  <a:extLst>
                    <a:ext uri="{9D8B030D-6E8A-4147-A177-3AD203B41FA5}">
                      <a16:colId xmlns:a16="http://schemas.microsoft.com/office/drawing/2014/main" val="1225097579"/>
                    </a:ext>
                  </a:extLst>
                </a:gridCol>
                <a:gridCol w="1029188">
                  <a:extLst>
                    <a:ext uri="{9D8B030D-6E8A-4147-A177-3AD203B41FA5}">
                      <a16:colId xmlns:a16="http://schemas.microsoft.com/office/drawing/2014/main" val="722368369"/>
                    </a:ext>
                  </a:extLst>
                </a:gridCol>
                <a:gridCol w="515205">
                  <a:extLst>
                    <a:ext uri="{9D8B030D-6E8A-4147-A177-3AD203B41FA5}">
                      <a16:colId xmlns:a16="http://schemas.microsoft.com/office/drawing/2014/main" val="72724062"/>
                    </a:ext>
                  </a:extLst>
                </a:gridCol>
                <a:gridCol w="515205">
                  <a:extLst>
                    <a:ext uri="{9D8B030D-6E8A-4147-A177-3AD203B41FA5}">
                      <a16:colId xmlns:a16="http://schemas.microsoft.com/office/drawing/2014/main" val="849418189"/>
                    </a:ext>
                  </a:extLst>
                </a:gridCol>
                <a:gridCol w="515205">
                  <a:extLst>
                    <a:ext uri="{9D8B030D-6E8A-4147-A177-3AD203B41FA5}">
                      <a16:colId xmlns:a16="http://schemas.microsoft.com/office/drawing/2014/main" val="279426006"/>
                    </a:ext>
                  </a:extLst>
                </a:gridCol>
                <a:gridCol w="515205">
                  <a:extLst>
                    <a:ext uri="{9D8B030D-6E8A-4147-A177-3AD203B41FA5}">
                      <a16:colId xmlns:a16="http://schemas.microsoft.com/office/drawing/2014/main" val="1475900729"/>
                    </a:ext>
                  </a:extLst>
                </a:gridCol>
                <a:gridCol w="515205">
                  <a:extLst>
                    <a:ext uri="{9D8B030D-6E8A-4147-A177-3AD203B41FA5}">
                      <a16:colId xmlns:a16="http://schemas.microsoft.com/office/drawing/2014/main" val="1442505468"/>
                    </a:ext>
                  </a:extLst>
                </a:gridCol>
                <a:gridCol w="515205">
                  <a:extLst>
                    <a:ext uri="{9D8B030D-6E8A-4147-A177-3AD203B41FA5}">
                      <a16:colId xmlns:a16="http://schemas.microsoft.com/office/drawing/2014/main" val="3038964077"/>
                    </a:ext>
                  </a:extLst>
                </a:gridCol>
              </a:tblGrid>
              <a:tr h="87008">
                <a:tc gridSpan="2">
                  <a:txBody>
                    <a:bodyPr/>
                    <a:lstStyle/>
                    <a:p>
                      <a:pPr algn="l"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매입수량</a:t>
                      </a: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75492095"/>
                  </a:ext>
                </a:extLst>
              </a:tr>
              <a:tr h="87008">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2021.1H</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267391414"/>
                  </a:ext>
                </a:extLst>
              </a:tr>
              <a:tr h="87008">
                <a:tc gridSpan="2">
                  <a:txBody>
                    <a:bodyPr/>
                    <a:lstStyle/>
                    <a:p>
                      <a:pPr algn="l"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thousand</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a:noFill/>
                    </a:lnL>
                    <a:lnR>
                      <a:noFill/>
                    </a:lnR>
                    <a:lnT>
                      <a:noFill/>
                    </a:lnT>
                    <a:lnB>
                      <a:noFill/>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03001446"/>
                  </a:ext>
                </a:extLst>
              </a:tr>
              <a:tr h="87008">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매입수량</a:t>
                      </a: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43,884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78,865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96,398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84,600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52,352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40,554</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33871450"/>
                  </a:ext>
                </a:extLst>
              </a:tr>
              <a:tr h="87008">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신흥</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SEC</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16,584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23,082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23,153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8,655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11,618</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233686209"/>
                  </a:ext>
                </a:extLst>
              </a:tr>
              <a:tr h="87008">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㈜상아프론테크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11,233</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28,923</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44,811</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36,025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26,015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17,228</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4736755"/>
                  </a:ext>
                </a:extLst>
              </a:tr>
              <a:tr h="87008">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범천정밀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4,184</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10,940</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15,155</a:t>
                      </a:r>
                    </a:p>
                  </a:txBody>
                  <a:tcPr marL="36000" marR="36000" marT="0" marB="0" anchor="ctr">
                    <a:lnL>
                      <a:noFill/>
                    </a:lnL>
                    <a:lnR>
                      <a:noFill/>
                    </a:lnR>
                    <a:lnT>
                      <a:noFill/>
                    </a:lnT>
                    <a:lnB>
                      <a:noFill/>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12,364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8,600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5,809</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39068326"/>
                  </a:ext>
                </a:extLst>
              </a:tr>
              <a:tr h="87008">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㈜서울금속</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2,090</a:t>
                      </a:r>
                    </a:p>
                  </a:txBody>
                  <a:tcPr marL="36000" marR="36000" marT="0" marB="0" anchor="ctr">
                    <a:lnL>
                      <a:noFill/>
                    </a:lnL>
                    <a:lnR>
                      <a:noFill/>
                    </a:lnR>
                    <a:lnT>
                      <a:noFill/>
                    </a:lnT>
                    <a:lnB>
                      <a:noFill/>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10,076</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15,088</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12,323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8,663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5,898</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967593741"/>
                  </a:ext>
                </a:extLst>
              </a:tr>
              <a:tr h="87008">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동방디지텍</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3,917</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2,886</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365</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326625445"/>
                  </a:ext>
                </a:extLst>
              </a:tr>
              <a:tr h="87008">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에이에프더블류</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803</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545</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76</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68984325"/>
                  </a:ext>
                </a:extLst>
              </a:tr>
              <a:tr h="87008">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휘닉스테크</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1,596</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1,092</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a:t>
                      </a:r>
                    </a:p>
                  </a:txBody>
                  <a:tcPr marL="36000" marR="36000" marT="0" marB="0" anchor="ctr">
                    <a:lnL>
                      <a:noFill/>
                    </a:lnL>
                    <a:lnR>
                      <a:noFill/>
                    </a:lnR>
                    <a:lnT>
                      <a:noFill/>
                    </a:lnT>
                    <a:lnB>
                      <a:noFill/>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720740819"/>
                  </a:ext>
                </a:extLst>
              </a:tr>
              <a:tr h="87008">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㈜예일전자</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2,655</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420</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812141147"/>
                  </a:ext>
                </a:extLst>
              </a:tr>
              <a:tr h="87008">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태웅</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I&amp;M</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722</a:t>
                      </a:r>
                    </a:p>
                  </a:txBody>
                  <a:tcPr marL="36000" marR="36000" marT="0" marB="0" anchor="ctr">
                    <a:lnL>
                      <a:noFill/>
                    </a:lnL>
                    <a:lnR>
                      <a:noFill/>
                    </a:lnR>
                    <a:lnT>
                      <a:noFill/>
                    </a:lnT>
                    <a:lnB>
                      <a:noFill/>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540</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11490087"/>
                  </a:ext>
                </a:extLst>
              </a:tr>
              <a:tr h="87008">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재영솔루텍㈜</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95570283"/>
                  </a:ext>
                </a:extLst>
              </a:tr>
              <a:tr h="9561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삼원산업㈜부산공장</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340</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480</a:t>
                      </a:r>
                    </a:p>
                  </a:txBody>
                  <a:tcPr marL="36000" marR="36000" marT="0" marB="0" anchor="ctr">
                    <a:lnL>
                      <a:noFill/>
                    </a:lnL>
                    <a:lnR>
                      <a:noFill/>
                    </a:lnR>
                    <a:lnT>
                      <a:noFill/>
                    </a:lnT>
                    <a:lnB>
                      <a:noFill/>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82848370"/>
                  </a:ext>
                </a:extLst>
              </a:tr>
              <a:tr h="87008">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제일금속재료㈜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22454444"/>
                  </a:ext>
                </a:extLst>
              </a:tr>
              <a:tr h="87008">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덕산메텍스</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a:noFill/>
                    </a:lnT>
                    <a:lnB>
                      <a:noFill/>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0066786"/>
                  </a:ext>
                </a:extLst>
              </a:tr>
              <a:tr h="87008">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태화에스피</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54987785"/>
                  </a:ext>
                </a:extLst>
              </a:tr>
            </a:tbl>
          </a:graphicData>
        </a:graphic>
      </p:graphicFrame>
      <p:graphicFrame>
        <p:nvGraphicFramePr>
          <p:cNvPr id="37" name="표 36">
            <a:extLst>
              <a:ext uri="{FF2B5EF4-FFF2-40B4-BE49-F238E27FC236}">
                <a16:creationId xmlns:a16="http://schemas.microsoft.com/office/drawing/2014/main" id="{E4AF8DC4-CBF2-444A-943D-3E38B3EAB910}"/>
              </a:ext>
            </a:extLst>
          </p:cNvPr>
          <p:cNvGraphicFramePr>
            <a:graphicFrameLocks noGrp="1"/>
          </p:cNvGraphicFramePr>
          <p:nvPr/>
        </p:nvGraphicFramePr>
        <p:xfrm>
          <a:off x="5029919" y="1523717"/>
          <a:ext cx="4336144" cy="2223361"/>
        </p:xfrm>
        <a:graphic>
          <a:graphicData uri="http://schemas.openxmlformats.org/drawingml/2006/table">
            <a:tbl>
              <a:tblPr/>
              <a:tblGrid>
                <a:gridCol w="120762">
                  <a:extLst>
                    <a:ext uri="{9D8B030D-6E8A-4147-A177-3AD203B41FA5}">
                      <a16:colId xmlns:a16="http://schemas.microsoft.com/office/drawing/2014/main" val="1712166740"/>
                    </a:ext>
                  </a:extLst>
                </a:gridCol>
                <a:gridCol w="1052908">
                  <a:extLst>
                    <a:ext uri="{9D8B030D-6E8A-4147-A177-3AD203B41FA5}">
                      <a16:colId xmlns:a16="http://schemas.microsoft.com/office/drawing/2014/main" val="2082436141"/>
                    </a:ext>
                  </a:extLst>
                </a:gridCol>
                <a:gridCol w="527079">
                  <a:extLst>
                    <a:ext uri="{9D8B030D-6E8A-4147-A177-3AD203B41FA5}">
                      <a16:colId xmlns:a16="http://schemas.microsoft.com/office/drawing/2014/main" val="254826099"/>
                    </a:ext>
                  </a:extLst>
                </a:gridCol>
                <a:gridCol w="527079">
                  <a:extLst>
                    <a:ext uri="{9D8B030D-6E8A-4147-A177-3AD203B41FA5}">
                      <a16:colId xmlns:a16="http://schemas.microsoft.com/office/drawing/2014/main" val="2636090705"/>
                    </a:ext>
                  </a:extLst>
                </a:gridCol>
                <a:gridCol w="527079">
                  <a:extLst>
                    <a:ext uri="{9D8B030D-6E8A-4147-A177-3AD203B41FA5}">
                      <a16:colId xmlns:a16="http://schemas.microsoft.com/office/drawing/2014/main" val="206600393"/>
                    </a:ext>
                  </a:extLst>
                </a:gridCol>
                <a:gridCol w="527079">
                  <a:extLst>
                    <a:ext uri="{9D8B030D-6E8A-4147-A177-3AD203B41FA5}">
                      <a16:colId xmlns:a16="http://schemas.microsoft.com/office/drawing/2014/main" val="620063572"/>
                    </a:ext>
                  </a:extLst>
                </a:gridCol>
                <a:gridCol w="527079">
                  <a:extLst>
                    <a:ext uri="{9D8B030D-6E8A-4147-A177-3AD203B41FA5}">
                      <a16:colId xmlns:a16="http://schemas.microsoft.com/office/drawing/2014/main" val="580109767"/>
                    </a:ext>
                  </a:extLst>
                </a:gridCol>
                <a:gridCol w="527079">
                  <a:extLst>
                    <a:ext uri="{9D8B030D-6E8A-4147-A177-3AD203B41FA5}">
                      <a16:colId xmlns:a16="http://schemas.microsoft.com/office/drawing/2014/main" val="2325471920"/>
                    </a:ext>
                  </a:extLst>
                </a:gridCol>
              </a:tblGrid>
              <a:tr h="75360">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APP</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04959057"/>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2021.1H</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322603592"/>
                  </a:ext>
                </a:extLst>
              </a:tr>
              <a:tr h="75360">
                <a:tc gridSpan="2">
                  <a:txBody>
                    <a:bodyPr/>
                    <a:lstStyle/>
                    <a:p>
                      <a:pPr algn="l"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a:noFill/>
                    </a:lnL>
                    <a:lnR>
                      <a:noFill/>
                    </a:lnR>
                    <a:lnT>
                      <a:noFill/>
                    </a:lnT>
                    <a:lnB>
                      <a:noFill/>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11625025"/>
                  </a:ext>
                </a:extLst>
              </a:tr>
              <a:tr h="75360">
                <a:tc gridSpan="2">
                  <a:txBody>
                    <a:bodyPr/>
                    <a:lstStyle/>
                    <a:p>
                      <a:pPr algn="l"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APP</a:t>
                      </a:r>
                      <a:endPar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157</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692756529"/>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신흥</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SEC</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289</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882756711"/>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상아프론테크</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61</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58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57</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29297728"/>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범천정밀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40102367"/>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㈜서울금속</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260</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779734818"/>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동방디지텍</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chemeClr val="bg1">
                        <a:lumMod val="75000"/>
                      </a:schemeClr>
                    </a:solidFill>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solidFill>
                      <a:schemeClr val="bg1">
                        <a:lumMod val="75000"/>
                      </a:schemeClr>
                    </a:solidFill>
                  </a:tcPr>
                </a:tc>
                <a:extLst>
                  <a:ext uri="{0D108BD9-81ED-4DB2-BD59-A6C34878D82A}">
                    <a16:rowId xmlns:a16="http://schemas.microsoft.com/office/drawing/2014/main" val="3416138972"/>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에이에프더블류</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623</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721</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873</a:t>
                      </a:r>
                    </a:p>
                  </a:txBody>
                  <a:tcPr marL="36000" marR="36000" marT="0" marB="0" anchor="ctr">
                    <a:lnL>
                      <a:noFill/>
                    </a:lnL>
                    <a:lnR>
                      <a:noFill/>
                    </a:lnR>
                    <a:lnT>
                      <a:noFill/>
                    </a:lnT>
                    <a:lnB>
                      <a:noFill/>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solidFill>
                      <a:schemeClr val="bg1">
                        <a:lumMod val="75000"/>
                      </a:schemeClr>
                    </a:solidFill>
                  </a:tcPr>
                </a:tc>
                <a:extLst>
                  <a:ext uri="{0D108BD9-81ED-4DB2-BD59-A6C34878D82A}">
                    <a16:rowId xmlns:a16="http://schemas.microsoft.com/office/drawing/2014/main" val="413484410"/>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휘닉스테크</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237</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238</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337</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solidFill>
                      <a:schemeClr val="bg1">
                        <a:lumMod val="75000"/>
                      </a:schemeClr>
                    </a:solidFill>
                  </a:tcPr>
                </a:tc>
                <a:extLst>
                  <a:ext uri="{0D108BD9-81ED-4DB2-BD59-A6C34878D82A}">
                    <a16:rowId xmlns:a16="http://schemas.microsoft.com/office/drawing/2014/main" val="3788445834"/>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㈜예일전자</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a:noFill/>
                    </a:lnL>
                    <a:lnR>
                      <a:noFill/>
                    </a:lnR>
                    <a:lnT>
                      <a:noFill/>
                    </a:lnT>
                    <a:lnB>
                      <a:noFill/>
                    </a:lnB>
                  </a:tcPr>
                </a:tc>
                <a:tc>
                  <a:txBody>
                    <a:bodyPr/>
                    <a:lstStyle/>
                    <a:p>
                      <a:pPr algn="l" fontAlgn="ct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solidFill>
                      <a:schemeClr val="bg1">
                        <a:lumMod val="75000"/>
                      </a:schemeClr>
                    </a:solidFill>
                  </a:tcPr>
                </a:tc>
                <a:tc>
                  <a:txBody>
                    <a:bodyPr/>
                    <a:lstStyle/>
                    <a:p>
                      <a:pPr algn="l" fontAlgn="ct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chemeClr val="bg1">
                        <a:lumMod val="75000"/>
                      </a:schemeClr>
                    </a:solidFill>
                  </a:tcPr>
                </a:tc>
                <a:tc>
                  <a:txBody>
                    <a:bodyPr/>
                    <a:lstStyle/>
                    <a:p>
                      <a:pPr algn="l" fontAlgn="ct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chemeClr val="bg1">
                        <a:lumMod val="75000"/>
                      </a:schemeClr>
                    </a:solidFill>
                  </a:tcPr>
                </a:tc>
                <a:tc>
                  <a:txBody>
                    <a:bodyPr/>
                    <a:lstStyle/>
                    <a:p>
                      <a:pPr algn="l" fontAlgn="ctr"/>
                      <a:r>
                        <a:rPr lang="ko-KR" altLang="en-US"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solidFill>
                      <a:schemeClr val="bg1">
                        <a:lumMod val="75000"/>
                      </a:schemeClr>
                    </a:solidFill>
                  </a:tcPr>
                </a:tc>
                <a:extLst>
                  <a:ext uri="{0D108BD9-81ED-4DB2-BD59-A6C34878D82A}">
                    <a16:rowId xmlns:a16="http://schemas.microsoft.com/office/drawing/2014/main" val="2862588143"/>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태웅</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I&amp;M</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a:t>
                      </a:r>
                    </a:p>
                  </a:txBody>
                  <a:tcPr marL="36000" marR="36000" marT="0" marB="0" anchor="ctr">
                    <a:lnL>
                      <a:noFill/>
                    </a:lnL>
                    <a:lnR>
                      <a:noFill/>
                    </a:lnR>
                    <a:lnT>
                      <a:noFill/>
                    </a:lnT>
                    <a:lnB>
                      <a:noFill/>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chemeClr val="bg1">
                        <a:lumMod val="75000"/>
                      </a:schemeClr>
                    </a:solidFill>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solidFill>
                      <a:schemeClr val="bg1">
                        <a:lumMod val="75000"/>
                      </a:schemeClr>
                    </a:solidFill>
                  </a:tcPr>
                </a:tc>
                <a:extLst>
                  <a:ext uri="{0D108BD9-81ED-4DB2-BD59-A6C34878D82A}">
                    <a16:rowId xmlns:a16="http://schemas.microsoft.com/office/drawing/2014/main" val="2623936022"/>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재영솔루텍</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225</a:t>
                      </a:r>
                    </a:p>
                  </a:txBody>
                  <a:tcPr marL="36000" marR="36000" marT="0" marB="0" anchor="ctr">
                    <a:lnL>
                      <a:noFill/>
                    </a:lnL>
                    <a:lnR>
                      <a:noFill/>
                    </a:lnR>
                    <a:lnT>
                      <a:noFill/>
                    </a:lnT>
                    <a:lnB>
                      <a:noFill/>
                    </a:lnB>
                  </a:tcPr>
                </a:tc>
                <a:tc>
                  <a:txBody>
                    <a:bodyPr/>
                    <a:lstStyle/>
                    <a:p>
                      <a:pPr algn="l" fontAlgn="ct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solidFill>
                      <a:schemeClr val="bg1">
                        <a:lumMod val="75000"/>
                      </a:schemeClr>
                    </a:solidFill>
                  </a:tcPr>
                </a:tc>
                <a:tc>
                  <a:txBody>
                    <a:bodyPr/>
                    <a:lstStyle/>
                    <a:p>
                      <a:pPr algn="l" fontAlgn="ct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solidFill>
                      <a:schemeClr val="bg1">
                        <a:lumMod val="75000"/>
                      </a:schemeClr>
                    </a:solidFill>
                  </a:tcPr>
                </a:tc>
                <a:tc>
                  <a:txBody>
                    <a:bodyPr/>
                    <a:lstStyle/>
                    <a:p>
                      <a:pPr algn="l" fontAlgn="ct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chemeClr val="bg1">
                        <a:lumMod val="75000"/>
                      </a:schemeClr>
                    </a:solidFill>
                  </a:tcPr>
                </a:tc>
                <a:tc>
                  <a:txBody>
                    <a:bodyPr/>
                    <a:lstStyle/>
                    <a:p>
                      <a:pPr algn="l" fontAlgn="ct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chemeClr val="bg1">
                        <a:lumMod val="75000"/>
                      </a:schemeClr>
                    </a:solidFill>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solidFill>
                      <a:schemeClr val="bg1">
                        <a:lumMod val="75000"/>
                      </a:schemeClr>
                    </a:solidFill>
                  </a:tcPr>
                </a:tc>
                <a:extLst>
                  <a:ext uri="{0D108BD9-81ED-4DB2-BD59-A6C34878D82A}">
                    <a16:rowId xmlns:a16="http://schemas.microsoft.com/office/drawing/2014/main" val="3243827013"/>
                  </a:ext>
                </a:extLst>
              </a:tr>
              <a:tr h="150721">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삼원산업㈜부산공장</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800" b="0" i="0" u="none" strike="noStrike" kern="1200" dirty="0">
                        <a:solidFill>
                          <a:srgbClr val="000000"/>
                        </a:solidFill>
                        <a:effectLst/>
                        <a:highlight>
                          <a:srgbClr val="C0C0C0"/>
                        </a:highligh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solidFill>
                      <a:schemeClr val="bg1">
                        <a:lumMod val="75000"/>
                      </a:schemeClr>
                    </a:solidFill>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3,844</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4,425</a:t>
                      </a:r>
                    </a:p>
                  </a:txBody>
                  <a:tcPr marL="36000" marR="36000" marT="0" marB="0" anchor="ctr">
                    <a:lnL>
                      <a:noFill/>
                    </a:lnL>
                    <a:lnR>
                      <a:noFill/>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4,943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4,325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solidFill>
                      <a:schemeClr val="bg1">
                        <a:lumMod val="75000"/>
                      </a:schemeClr>
                    </a:solidFill>
                  </a:tcPr>
                </a:tc>
                <a:extLst>
                  <a:ext uri="{0D108BD9-81ED-4DB2-BD59-A6C34878D82A}">
                    <a16:rowId xmlns:a16="http://schemas.microsoft.com/office/drawing/2014/main" val="3739743985"/>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제일금속재료㈜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800" b="0" i="0" u="none" strike="noStrike" kern="1200" dirty="0">
                        <a:solidFill>
                          <a:srgbClr val="000000"/>
                        </a:solidFill>
                        <a:effectLst/>
                        <a:highlight>
                          <a:srgbClr val="C0C0C0"/>
                        </a:highligh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solidFill>
                      <a:schemeClr val="bg1">
                        <a:lumMod val="75000"/>
                      </a:schemeClr>
                    </a:solidFill>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3,930</a:t>
                      </a:r>
                    </a:p>
                  </a:txBody>
                  <a:tcPr marL="36000" marR="36000" marT="0" marB="0" anchor="ctr">
                    <a:lnL>
                      <a:noFill/>
                    </a:lnL>
                    <a:lnR>
                      <a:noFill/>
                    </a:lnR>
                    <a:lnT>
                      <a:noFill/>
                    </a:lnT>
                    <a:lnB>
                      <a:noFill/>
                    </a:lnB>
                  </a:tcPr>
                </a:tc>
                <a:tc>
                  <a:txBody>
                    <a:bodyPr/>
                    <a:lstStyle/>
                    <a:p>
                      <a:pPr algn="l" fontAlgn="ct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solidFill>
                      <a:schemeClr val="bg1">
                        <a:lumMod val="75000"/>
                      </a:schemeClr>
                    </a:solidFill>
                  </a:tcPr>
                </a:tc>
                <a:tc>
                  <a:txBody>
                    <a:bodyPr/>
                    <a:lstStyle/>
                    <a:p>
                      <a:pPr algn="l" fontAlgn="ct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chemeClr val="bg1">
                        <a:lumMod val="75000"/>
                      </a:schemeClr>
                    </a:solidFill>
                  </a:tcPr>
                </a:tc>
                <a:tc>
                  <a:txBody>
                    <a:bodyPr/>
                    <a:lstStyle/>
                    <a:p>
                      <a:pPr algn="l" fontAlgn="ct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chemeClr val="bg1">
                        <a:lumMod val="75000"/>
                      </a:schemeClr>
                    </a:solidFill>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solidFill>
                      <a:schemeClr val="bg1">
                        <a:lumMod val="75000"/>
                      </a:schemeClr>
                    </a:solidFill>
                  </a:tcPr>
                </a:tc>
                <a:extLst>
                  <a:ext uri="{0D108BD9-81ED-4DB2-BD59-A6C34878D82A}">
                    <a16:rowId xmlns:a16="http://schemas.microsoft.com/office/drawing/2014/main" val="3513627192"/>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덕산메텍스</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endParaRPr lang="ko-KR" altLang="en-US" sz="800" b="0" i="0" u="none" strike="noStrike" kern="1200" dirty="0">
                        <a:solidFill>
                          <a:srgbClr val="000000"/>
                        </a:solidFill>
                        <a:effectLst/>
                        <a:highlight>
                          <a:srgbClr val="C0C0C0"/>
                        </a:highligh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solidFill>
                      <a:schemeClr val="bg1">
                        <a:lumMod val="75000"/>
                      </a:schemeClr>
                    </a:solidFill>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7,526</a:t>
                      </a:r>
                    </a:p>
                  </a:txBody>
                  <a:tcPr marL="36000" marR="36000" marT="0" marB="0" anchor="ctr">
                    <a:lnL>
                      <a:noFill/>
                    </a:lnL>
                    <a:lnR>
                      <a:noFill/>
                    </a:lnR>
                    <a:lnT>
                      <a:noFill/>
                    </a:lnT>
                    <a:lnB>
                      <a:noFill/>
                    </a:lnB>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7,435</a:t>
                      </a:r>
                    </a:p>
                  </a:txBody>
                  <a:tcPr marL="36000" marR="36000" marT="0" marB="0" anchor="ctr">
                    <a:lnL>
                      <a:noFill/>
                    </a:lnL>
                    <a:lnR>
                      <a:noFill/>
                    </a:lnR>
                    <a:lnT>
                      <a:noFill/>
                    </a:lnT>
                    <a:lnB>
                      <a:noFill/>
                    </a:lnB>
                  </a:tcPr>
                </a:tc>
                <a:tc>
                  <a:txBody>
                    <a:bodyPr/>
                    <a:lstStyle/>
                    <a:p>
                      <a:pPr algn="l" fontAlgn="ct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chemeClr val="bg1">
                        <a:lumMod val="75000"/>
                      </a:schemeClr>
                    </a:solidFill>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7,435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0000"/>
                      </a:solidFill>
                      <a:prstDash val="solid"/>
                      <a:round/>
                      <a:headEnd type="none" w="med" len="med"/>
                      <a:tailEnd type="none" w="med" len="med"/>
                    </a:lnR>
                    <a:lnT>
                      <a:noFill/>
                    </a:lnT>
                    <a:lnB>
                      <a:noFill/>
                    </a:lnB>
                    <a:solidFill>
                      <a:schemeClr val="bg1">
                        <a:lumMod val="75000"/>
                      </a:schemeClr>
                    </a:solidFill>
                  </a:tcPr>
                </a:tc>
                <a:extLst>
                  <a:ext uri="{0D108BD9-81ED-4DB2-BD59-A6C34878D82A}">
                    <a16:rowId xmlns:a16="http://schemas.microsoft.com/office/drawing/2014/main" val="3438325587"/>
                  </a:ext>
                </a:extLst>
              </a:tr>
              <a:tr h="7536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태화에스피</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kern="1200" dirty="0">
                          <a:solidFill>
                            <a:srgbClr val="000000"/>
                          </a:solidFill>
                          <a:effectLst/>
                          <a:highlight>
                            <a:srgbClr val="C0C0C0"/>
                          </a:highligh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37971766"/>
                  </a:ext>
                </a:extLst>
              </a:tr>
            </a:tbl>
          </a:graphicData>
        </a:graphic>
      </p:graphicFrame>
      <p:sp>
        <p:nvSpPr>
          <p:cNvPr id="38" name="직사각형 37">
            <a:extLst>
              <a:ext uri="{FF2B5EF4-FFF2-40B4-BE49-F238E27FC236}">
                <a16:creationId xmlns:a16="http://schemas.microsoft.com/office/drawing/2014/main" id="{A904B727-C8A9-4C1D-8EE4-C6B53E29EFE1}"/>
              </a:ext>
            </a:extLst>
          </p:cNvPr>
          <p:cNvSpPr/>
          <p:nvPr/>
        </p:nvSpPr>
        <p:spPr>
          <a:xfrm>
            <a:off x="2148150" y="3225924"/>
            <a:ext cx="2134290" cy="53110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39" name="순서도: 연결자 38">
            <a:extLst>
              <a:ext uri="{FF2B5EF4-FFF2-40B4-BE49-F238E27FC236}">
                <a16:creationId xmlns:a16="http://schemas.microsoft.com/office/drawing/2014/main" id="{06CD25B8-50E7-4A71-934B-A5A986494E05}"/>
              </a:ext>
            </a:extLst>
          </p:cNvPr>
          <p:cNvSpPr/>
          <p:nvPr/>
        </p:nvSpPr>
        <p:spPr bwMode="auto">
          <a:xfrm>
            <a:off x="2076150" y="314944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40" name="순서도: 연결자 39">
            <a:extLst>
              <a:ext uri="{FF2B5EF4-FFF2-40B4-BE49-F238E27FC236}">
                <a16:creationId xmlns:a16="http://schemas.microsoft.com/office/drawing/2014/main" id="{A2D13BC4-061F-47C6-8AF7-DBF09A8F1C79}"/>
              </a:ext>
            </a:extLst>
          </p:cNvPr>
          <p:cNvSpPr/>
          <p:nvPr/>
        </p:nvSpPr>
        <p:spPr bwMode="auto">
          <a:xfrm>
            <a:off x="5131770" y="526228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41" name="직사각형 40">
            <a:extLst>
              <a:ext uri="{FF2B5EF4-FFF2-40B4-BE49-F238E27FC236}">
                <a16:creationId xmlns:a16="http://schemas.microsoft.com/office/drawing/2014/main" id="{20C9CDD3-2266-49F7-9905-05FDE90D0B2E}"/>
              </a:ext>
            </a:extLst>
          </p:cNvPr>
          <p:cNvSpPr/>
          <p:nvPr/>
        </p:nvSpPr>
        <p:spPr>
          <a:xfrm>
            <a:off x="1624667" y="2019300"/>
            <a:ext cx="2657773" cy="50291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42" name="순서도: 연결자 41">
            <a:extLst>
              <a:ext uri="{FF2B5EF4-FFF2-40B4-BE49-F238E27FC236}">
                <a16:creationId xmlns:a16="http://schemas.microsoft.com/office/drawing/2014/main" id="{F429A2C1-84E1-4C1D-8803-388C775C5DD6}"/>
              </a:ext>
            </a:extLst>
          </p:cNvPr>
          <p:cNvSpPr/>
          <p:nvPr/>
        </p:nvSpPr>
        <p:spPr bwMode="auto">
          <a:xfrm>
            <a:off x="1552667" y="196129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43" name="순서도: 연결자 42">
            <a:extLst>
              <a:ext uri="{FF2B5EF4-FFF2-40B4-BE49-F238E27FC236}">
                <a16:creationId xmlns:a16="http://schemas.microsoft.com/office/drawing/2014/main" id="{207E2C02-F098-436A-90E5-B5B6FB339E87}"/>
              </a:ext>
            </a:extLst>
          </p:cNvPr>
          <p:cNvSpPr/>
          <p:nvPr/>
        </p:nvSpPr>
        <p:spPr bwMode="auto">
          <a:xfrm>
            <a:off x="5131770" y="579695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17" name="직사각형 119">
            <a:extLst>
              <a:ext uri="{FF2B5EF4-FFF2-40B4-BE49-F238E27FC236}">
                <a16:creationId xmlns:a16="http://schemas.microsoft.com/office/drawing/2014/main" id="{EC060D00-921B-4C37-AB58-7C9AB9965925}"/>
              </a:ext>
            </a:extLst>
          </p:cNvPr>
          <p:cNvSpPr/>
          <p:nvPr/>
        </p:nvSpPr>
        <p:spPr bwMode="auto">
          <a:xfrm>
            <a:off x="480980" y="3757029"/>
            <a:ext cx="4284497" cy="142024"/>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18" name="직사각형 119">
            <a:extLst>
              <a:ext uri="{FF2B5EF4-FFF2-40B4-BE49-F238E27FC236}">
                <a16:creationId xmlns:a16="http://schemas.microsoft.com/office/drawing/2014/main" id="{C66172FC-9B2C-458F-B111-85939267EE3E}"/>
              </a:ext>
            </a:extLst>
          </p:cNvPr>
          <p:cNvSpPr/>
          <p:nvPr/>
        </p:nvSpPr>
        <p:spPr bwMode="auto">
          <a:xfrm>
            <a:off x="495464" y="6093614"/>
            <a:ext cx="4284497" cy="142024"/>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19" name="직사각형 119">
            <a:extLst>
              <a:ext uri="{FF2B5EF4-FFF2-40B4-BE49-F238E27FC236}">
                <a16:creationId xmlns:a16="http://schemas.microsoft.com/office/drawing/2014/main" id="{FEA74D26-6331-429A-8F66-F05D251BCE39}"/>
              </a:ext>
            </a:extLst>
          </p:cNvPr>
          <p:cNvSpPr/>
          <p:nvPr/>
        </p:nvSpPr>
        <p:spPr bwMode="auto">
          <a:xfrm>
            <a:off x="5020303" y="3747078"/>
            <a:ext cx="4284497" cy="142024"/>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920685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표 10">
            <a:extLst>
              <a:ext uri="{FF2B5EF4-FFF2-40B4-BE49-F238E27FC236}">
                <a16:creationId xmlns:a16="http://schemas.microsoft.com/office/drawing/2014/main" id="{99C7D4A7-D4A2-48A4-BB1C-FC210BE555D7}"/>
              </a:ext>
            </a:extLst>
          </p:cNvPr>
          <p:cNvGraphicFramePr>
            <a:graphicFrameLocks noGrp="1"/>
          </p:cNvGraphicFramePr>
          <p:nvPr/>
        </p:nvGraphicFramePr>
        <p:xfrm>
          <a:off x="495464" y="3629724"/>
          <a:ext cx="6422228" cy="2560320"/>
        </p:xfrm>
        <a:graphic>
          <a:graphicData uri="http://schemas.openxmlformats.org/drawingml/2006/table">
            <a:tbl>
              <a:tblPr/>
              <a:tblGrid>
                <a:gridCol w="145538">
                  <a:extLst>
                    <a:ext uri="{9D8B030D-6E8A-4147-A177-3AD203B41FA5}">
                      <a16:colId xmlns:a16="http://schemas.microsoft.com/office/drawing/2014/main" val="1823267301"/>
                    </a:ext>
                  </a:extLst>
                </a:gridCol>
                <a:gridCol w="649636">
                  <a:extLst>
                    <a:ext uri="{9D8B030D-6E8A-4147-A177-3AD203B41FA5}">
                      <a16:colId xmlns:a16="http://schemas.microsoft.com/office/drawing/2014/main" val="1578737117"/>
                    </a:ext>
                  </a:extLst>
                </a:gridCol>
                <a:gridCol w="512911">
                  <a:extLst>
                    <a:ext uri="{9D8B030D-6E8A-4147-A177-3AD203B41FA5}">
                      <a16:colId xmlns:a16="http://schemas.microsoft.com/office/drawing/2014/main" val="1077904018"/>
                    </a:ext>
                  </a:extLst>
                </a:gridCol>
                <a:gridCol w="512911">
                  <a:extLst>
                    <a:ext uri="{9D8B030D-6E8A-4147-A177-3AD203B41FA5}">
                      <a16:colId xmlns:a16="http://schemas.microsoft.com/office/drawing/2014/main" val="34754912"/>
                    </a:ext>
                  </a:extLst>
                </a:gridCol>
                <a:gridCol w="512911">
                  <a:extLst>
                    <a:ext uri="{9D8B030D-6E8A-4147-A177-3AD203B41FA5}">
                      <a16:colId xmlns:a16="http://schemas.microsoft.com/office/drawing/2014/main" val="3096934360"/>
                    </a:ext>
                  </a:extLst>
                </a:gridCol>
                <a:gridCol w="512911">
                  <a:extLst>
                    <a:ext uri="{9D8B030D-6E8A-4147-A177-3AD203B41FA5}">
                      <a16:colId xmlns:a16="http://schemas.microsoft.com/office/drawing/2014/main" val="758084871"/>
                    </a:ext>
                  </a:extLst>
                </a:gridCol>
                <a:gridCol w="512911">
                  <a:extLst>
                    <a:ext uri="{9D8B030D-6E8A-4147-A177-3AD203B41FA5}">
                      <a16:colId xmlns:a16="http://schemas.microsoft.com/office/drawing/2014/main" val="1196795214"/>
                    </a:ext>
                  </a:extLst>
                </a:gridCol>
                <a:gridCol w="512911">
                  <a:extLst>
                    <a:ext uri="{9D8B030D-6E8A-4147-A177-3AD203B41FA5}">
                      <a16:colId xmlns:a16="http://schemas.microsoft.com/office/drawing/2014/main" val="1356261580"/>
                    </a:ext>
                  </a:extLst>
                </a:gridCol>
                <a:gridCol w="97400">
                  <a:extLst>
                    <a:ext uri="{9D8B030D-6E8A-4147-A177-3AD203B41FA5}">
                      <a16:colId xmlns:a16="http://schemas.microsoft.com/office/drawing/2014/main" val="996182094"/>
                    </a:ext>
                  </a:extLst>
                </a:gridCol>
                <a:gridCol w="408698">
                  <a:extLst>
                    <a:ext uri="{9D8B030D-6E8A-4147-A177-3AD203B41FA5}">
                      <a16:colId xmlns:a16="http://schemas.microsoft.com/office/drawing/2014/main" val="1249195948"/>
                    </a:ext>
                  </a:extLst>
                </a:gridCol>
                <a:gridCol w="408698">
                  <a:extLst>
                    <a:ext uri="{9D8B030D-6E8A-4147-A177-3AD203B41FA5}">
                      <a16:colId xmlns:a16="http://schemas.microsoft.com/office/drawing/2014/main" val="3204409649"/>
                    </a:ext>
                  </a:extLst>
                </a:gridCol>
                <a:gridCol w="408698">
                  <a:extLst>
                    <a:ext uri="{9D8B030D-6E8A-4147-A177-3AD203B41FA5}">
                      <a16:colId xmlns:a16="http://schemas.microsoft.com/office/drawing/2014/main" val="2926429741"/>
                    </a:ext>
                  </a:extLst>
                </a:gridCol>
                <a:gridCol w="408698">
                  <a:extLst>
                    <a:ext uri="{9D8B030D-6E8A-4147-A177-3AD203B41FA5}">
                      <a16:colId xmlns:a16="http://schemas.microsoft.com/office/drawing/2014/main" val="2104359910"/>
                    </a:ext>
                  </a:extLst>
                </a:gridCol>
                <a:gridCol w="408698">
                  <a:extLst>
                    <a:ext uri="{9D8B030D-6E8A-4147-A177-3AD203B41FA5}">
                      <a16:colId xmlns:a16="http://schemas.microsoft.com/office/drawing/2014/main" val="2474430712"/>
                    </a:ext>
                  </a:extLst>
                </a:gridCol>
                <a:gridCol w="408698">
                  <a:extLst>
                    <a:ext uri="{9D8B030D-6E8A-4147-A177-3AD203B41FA5}">
                      <a16:colId xmlns:a16="http://schemas.microsoft.com/office/drawing/2014/main" val="3620337442"/>
                    </a:ext>
                  </a:extLst>
                </a:gridCol>
              </a:tblGrid>
              <a:tr h="71756">
                <a:tc gridSpan="8">
                  <a:txBody>
                    <a:bodyPr/>
                    <a:lstStyle/>
                    <a:p>
                      <a:pPr algn="l"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주요 거래처 매입액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endPar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fontAlgn="ctr"/>
                      <a:endPar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endPar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endPar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endPar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endPar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endPar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065942584"/>
                  </a:ext>
                </a:extLst>
              </a:tr>
              <a:tr h="71756">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2021.1H</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endPar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a:noFill/>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2021.1H</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59062432"/>
                  </a:ext>
                </a:extLst>
              </a:tr>
              <a:tr h="71756">
                <a:tc gridSpan="2">
                  <a:txBody>
                    <a:bodyPr/>
                    <a:lstStyle/>
                    <a:p>
                      <a:pPr algn="l" fontAlgn="ctr"/>
                      <a:r>
                        <a:rPr 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endPar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82092858"/>
                  </a:ext>
                </a:extLst>
              </a:tr>
              <a:tr h="71756">
                <a:tc gridSpan="2">
                  <a:txBody>
                    <a:bodyPr/>
                    <a:lstStyle/>
                    <a:p>
                      <a:pPr algn="l" fontAlgn="ctr"/>
                      <a:r>
                        <a:rPr lang="ko-KR" altLang="en-US"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총매입액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13,742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8,071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6,386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endPar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6331384"/>
                  </a:ext>
                </a:extLst>
              </a:tr>
              <a:tr h="71756">
                <a:tc gridSpan="2">
                  <a:txBody>
                    <a:bodyPr/>
                    <a:lstStyle/>
                    <a:p>
                      <a:pPr algn="l" fontAlgn="ctr"/>
                      <a:r>
                        <a:rPr lang="ko-KR" altLang="en-US"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신흥</a:t>
                      </a: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SEC</a:t>
                      </a:r>
                      <a:r>
                        <a:rPr lang="ko-KR" altLang="en-US"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2,958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4,455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5,959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3,361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endPar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37.8%</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32.4%</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31.1%</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46.1%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24.1%</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52.6%</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625417327"/>
                  </a:ext>
                </a:extLst>
              </a:tr>
              <a:tr h="71756">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28Ah</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574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396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endPar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0.5%</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669105650"/>
                  </a:ext>
                </a:extLst>
              </a:tr>
              <a:tr h="71756">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94Ah</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2,385</a:t>
                      </a:r>
                    </a:p>
                  </a:txBody>
                  <a:tcPr marL="36000" marR="36000" marT="0" marB="0" anchor="ctr">
                    <a:lnL>
                      <a:noFill/>
                    </a:lnL>
                    <a:lnR>
                      <a:noFill/>
                    </a:lnR>
                    <a:lnT>
                      <a:noFill/>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3,638</a:t>
                      </a:r>
                    </a:p>
                  </a:txBody>
                  <a:tcPr marL="36000" marR="36000" marT="0" marB="0" anchor="ctr">
                    <a:lnL>
                      <a:noFill/>
                    </a:lnL>
                    <a:lnR>
                      <a:noFill/>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411</a:t>
                      </a:r>
                    </a:p>
                  </a:txBody>
                  <a:tcPr marL="36000" marR="36000" marT="0" marB="0" anchor="ctr">
                    <a:lnL>
                      <a:noFill/>
                    </a:lnL>
                    <a:lnR>
                      <a:noFill/>
                    </a:lnR>
                    <a:lnT>
                      <a:noFill/>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411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endPar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30.4%</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26.5%</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93006795"/>
                  </a:ext>
                </a:extLst>
              </a:tr>
              <a:tr h="71756">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100Ah</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97</a:t>
                      </a:r>
                    </a:p>
                  </a:txBody>
                  <a:tcPr marL="36000" marR="36000" marT="0" marB="0" anchor="ctr">
                    <a:lnL>
                      <a:noFill/>
                    </a:lnL>
                    <a:lnR>
                      <a:noFill/>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endPar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0.7%</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45785548"/>
                  </a:ext>
                </a:extLst>
              </a:tr>
              <a:tr h="71756">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112Ah</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4,059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5,473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1,947</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3,361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endPar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24.1%</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52.6%</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531937025"/>
                  </a:ext>
                </a:extLst>
              </a:tr>
              <a:tr h="71756">
                <a:tc gridSpan="2">
                  <a:txBody>
                    <a:bodyPr/>
                    <a:lstStyle/>
                    <a:p>
                      <a:pPr algn="l" fontAlgn="ctr"/>
                      <a:r>
                        <a:rPr lang="ko-KR" altLang="en-US"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1"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상아프론테크</a:t>
                      </a:r>
                      <a:endParaRPr lang="ko-KR" altLang="en-US"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1,635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2,943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2,747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989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endPar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20.9%</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21.4%</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037498737"/>
                  </a:ext>
                </a:extLst>
              </a:tr>
              <a:tr h="71756">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a:noFill/>
                    </a:lnB>
                  </a:tcPr>
                </a:tc>
                <a:tc>
                  <a:txBody>
                    <a:bodyPr/>
                    <a:lstStyle/>
                    <a:p>
                      <a:pPr algn="l" fontAlgn="ctr"/>
                      <a:r>
                        <a:rPr lang="en-US"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28Ah</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endPar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0.3%</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558006080"/>
                  </a:ext>
                </a:extLst>
              </a:tr>
              <a:tr h="71756">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94Ah</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1,571</a:t>
                      </a:r>
                    </a:p>
                  </a:txBody>
                  <a:tcPr marL="36000" marR="36000" marT="0" marB="0" anchor="ctr">
                    <a:lnL>
                      <a:noFill/>
                    </a:lnL>
                    <a:lnR>
                      <a:noFill/>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1,827</a:t>
                      </a:r>
                    </a:p>
                  </a:txBody>
                  <a:tcPr marL="36000" marR="36000" marT="0" marB="0" anchor="ctr">
                    <a:lnL>
                      <a:noFill/>
                    </a:lnL>
                    <a:lnR>
                      <a:noFill/>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250</a:t>
                      </a:r>
                    </a:p>
                  </a:txBody>
                  <a:tcPr marL="36000" marR="36000" marT="0" marB="0" anchor="ctr">
                    <a:lnL>
                      <a:noFill/>
                    </a:lnL>
                    <a:lnR>
                      <a:noFill/>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endPar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73393129"/>
                  </a:ext>
                </a:extLst>
              </a:tr>
              <a:tr h="71756">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100Ah</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a:t>
                      </a:r>
                    </a:p>
                  </a:txBody>
                  <a:tcPr marL="36000" marR="36000" marT="0" marB="0" anchor="ctr">
                    <a:lnL>
                      <a:noFill/>
                    </a:lnL>
                    <a:lnR>
                      <a:noFill/>
                    </a:lnR>
                    <a:lnT>
                      <a:noFill/>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endPar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0.9%</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48866153"/>
                  </a:ext>
                </a:extLst>
              </a:tr>
              <a:tr h="71756">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en-US"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112Ah</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945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2,491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1,968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1,513</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989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endPar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67354078"/>
                  </a:ext>
                </a:extLst>
              </a:tr>
              <a:tr h="71756">
                <a:tc gridSpan="2">
                  <a:txBody>
                    <a:bodyPr/>
                    <a:lstStyle/>
                    <a:p>
                      <a:pPr algn="l" fontAlgn="ctr"/>
                      <a:r>
                        <a:rPr lang="ko-KR" altLang="en-US"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범천정밀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841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2,215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933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endPar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02237644"/>
                  </a:ext>
                </a:extLst>
              </a:tr>
              <a:tr h="71756">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28Ah</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endPar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105576003"/>
                  </a:ext>
                </a:extLst>
              </a:tr>
              <a:tr h="71756">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94Ah</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841</a:t>
                      </a:r>
                    </a:p>
                  </a:txBody>
                  <a:tcPr marL="36000" marR="36000" marT="0" marB="0" anchor="ctr">
                    <a:lnL>
                      <a:noFill/>
                    </a:lnL>
                    <a:lnR>
                      <a:noFill/>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924</a:t>
                      </a:r>
                    </a:p>
                  </a:txBody>
                  <a:tcPr marL="36000" marR="36000" marT="0" marB="0" anchor="ctr">
                    <a:lnL>
                      <a:noFill/>
                    </a:lnL>
                    <a:lnR>
                      <a:noFill/>
                    </a:lnR>
                    <a:lnT>
                      <a:noFill/>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a:t>
                      </a:r>
                    </a:p>
                  </a:txBody>
                  <a:tcPr marL="36000" marR="36000" marT="0" marB="0" anchor="ctr">
                    <a:lnL>
                      <a:noFill/>
                    </a:lnL>
                    <a:lnR>
                      <a:noFill/>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endPar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0.9%</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28925430"/>
                  </a:ext>
                </a:extLst>
              </a:tr>
              <a:tr h="71756">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100Ah</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a:t>
                      </a:r>
                    </a:p>
                  </a:txBody>
                  <a:tcPr marL="36000" marR="36000" marT="0" marB="0" anchor="ctr">
                    <a:lnL>
                      <a:noFill/>
                    </a:lnL>
                    <a:lnR>
                      <a:noFill/>
                    </a:lnR>
                    <a:lnT>
                      <a:noFill/>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ko-KR" alt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endPar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56412272"/>
                  </a:ext>
                </a:extLst>
              </a:tr>
              <a:tr h="71756">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en-US"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112Ah</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770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1,767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1,247</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933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endPar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90468307"/>
                  </a:ext>
                </a:extLst>
              </a:tr>
              <a:tr h="71756">
                <a:tc gridSpan="2">
                  <a:txBody>
                    <a:bodyPr/>
                    <a:lstStyle/>
                    <a:p>
                      <a:pPr algn="l" fontAlgn="ctr"/>
                      <a:r>
                        <a:rPr lang="ko-KR" altLang="en-US"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㈜서울금속</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1,858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2,711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2,275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endParaRPr lang="en-US" altLang="ko-KR" sz="7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19.1%</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199777086"/>
                  </a:ext>
                </a:extLst>
              </a:tr>
              <a:tr h="71756">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28Ah</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endPar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232955313"/>
                  </a:ext>
                </a:extLst>
              </a:tr>
              <a:tr h="71756">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94Ah</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543</a:t>
                      </a:r>
                    </a:p>
                  </a:txBody>
                  <a:tcPr marL="36000" marR="36000" marT="0" marB="0" anchor="ctr">
                    <a:lnL>
                      <a:noFill/>
                    </a:lnL>
                    <a:lnR>
                      <a:noFill/>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784</a:t>
                      </a:r>
                    </a:p>
                  </a:txBody>
                  <a:tcPr marL="36000" marR="36000" marT="0" marB="0" anchor="ctr">
                    <a:lnL>
                      <a:noFill/>
                    </a:lnL>
                    <a:lnR>
                      <a:noFill/>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a:t>
                      </a:r>
                    </a:p>
                  </a:txBody>
                  <a:tcPr marL="36000" marR="36000" marT="0" marB="0" anchor="ctr">
                    <a:lnL>
                      <a:noFill/>
                    </a:lnL>
                    <a:lnR>
                      <a:noFill/>
                    </a:lnR>
                    <a:lnT>
                      <a:noFill/>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endPar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5.7%</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0.9%</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6684263"/>
                  </a:ext>
                </a:extLst>
              </a:tr>
              <a:tr h="71756">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100Ah</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a:t>
                      </a:r>
                    </a:p>
                  </a:txBody>
                  <a:tcPr marL="36000" marR="36000" marT="0" marB="0" anchor="ctr">
                    <a:lnL>
                      <a:noFill/>
                    </a:lnL>
                    <a:lnR>
                      <a:noFill/>
                    </a:lnR>
                    <a:lnT>
                      <a:noFill/>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endPar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0.9%</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r"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72174029"/>
                  </a:ext>
                </a:extLst>
              </a:tr>
              <a:tr h="71756">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112Ah</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2,582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2,147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endParaRPr lang="en-US" altLang="ko-KR" sz="7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17.7%</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19.1%</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99827996"/>
                  </a:ext>
                </a:extLst>
              </a:tr>
            </a:tbl>
          </a:graphicData>
        </a:graphic>
      </p:graphicFrame>
      <p:sp>
        <p:nvSpPr>
          <p:cNvPr id="8" name="TextBox 7">
            <a:extLst>
              <a:ext uri="{FF2B5EF4-FFF2-40B4-BE49-F238E27FC236}">
                <a16:creationId xmlns:a16="http://schemas.microsoft.com/office/drawing/2014/main" id="{F6C828A6-4AC2-4996-986F-CEE78AA4919B}"/>
              </a:ext>
            </a:extLst>
          </p:cNvPr>
          <p:cNvSpPr txBox="1"/>
          <p:nvPr/>
        </p:nvSpPr>
        <p:spPr>
          <a:xfrm>
            <a:off x="6973018" y="1455564"/>
            <a:ext cx="2785705" cy="4670915"/>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b="1" u="sng" dirty="0">
                <a:latin typeface="Arial" panose="020B0604020202020204" pitchFamily="34" charset="0"/>
                <a:cs typeface="Arial" panose="020B0604020202020204" pitchFamily="34" charset="0"/>
              </a:rPr>
              <a:t>주요 </a:t>
            </a:r>
            <a:r>
              <a:rPr lang="ko-KR" altLang="en-US" sz="900" b="1" u="sng" dirty="0" err="1">
                <a:latin typeface="Arial" panose="020B0604020202020204" pitchFamily="34" charset="0"/>
                <a:cs typeface="Arial" panose="020B0604020202020204" pitchFamily="34" charset="0"/>
              </a:rPr>
              <a:t>매입처</a:t>
            </a:r>
            <a:endParaRPr lang="en-US" altLang="ko-KR" sz="900" b="1" u="sng"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대상 사업부가 상위 </a:t>
            </a:r>
            <a:r>
              <a:rPr lang="en-US" altLang="ko-KR" sz="900" dirty="0">
                <a:latin typeface="Arial" panose="020B0604020202020204" pitchFamily="34" charset="0"/>
                <a:cs typeface="Arial" panose="020B0604020202020204" pitchFamily="34" charset="0"/>
              </a:rPr>
              <a:t>4</a:t>
            </a:r>
            <a:r>
              <a:rPr lang="ko-KR" altLang="en-US" sz="900" dirty="0">
                <a:latin typeface="Arial" panose="020B0604020202020204" pitchFamily="34" charset="0"/>
                <a:cs typeface="Arial" panose="020B0604020202020204" pitchFamily="34" charset="0"/>
              </a:rPr>
              <a:t>개 </a:t>
            </a:r>
            <a:r>
              <a:rPr lang="ko-KR" altLang="en-US" sz="900" dirty="0" err="1">
                <a:latin typeface="Arial" panose="020B0604020202020204" pitchFamily="34" charset="0"/>
                <a:cs typeface="Arial" panose="020B0604020202020204" pitchFamily="34" charset="0"/>
              </a:rPr>
              <a:t>매입처인</a:t>
            </a:r>
            <a:r>
              <a:rPr lang="ko-KR" altLang="en-US" sz="900" dirty="0">
                <a:latin typeface="Arial" panose="020B0604020202020204" pitchFamily="34" charset="0"/>
                <a:cs typeface="Arial" panose="020B0604020202020204" pitchFamily="34" charset="0"/>
              </a:rPr>
              <a:t> 신흥</a:t>
            </a:r>
            <a:r>
              <a:rPr lang="en-US" altLang="ko-KR" sz="900" dirty="0">
                <a:latin typeface="Arial" panose="020B0604020202020204" pitchFamily="34" charset="0"/>
                <a:cs typeface="Arial" panose="020B0604020202020204" pitchFamily="34" charset="0"/>
              </a:rPr>
              <a:t>SEC, </a:t>
            </a:r>
            <a:r>
              <a:rPr lang="ko-KR" altLang="en-US" sz="900" dirty="0" err="1">
                <a:latin typeface="Arial" panose="020B0604020202020204" pitchFamily="34" charset="0"/>
                <a:cs typeface="Arial" panose="020B0604020202020204" pitchFamily="34" charset="0"/>
              </a:rPr>
              <a:t>상아프론테크</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범천정밀 및 서울금속 등으로부터 매입하는 매입액의 비중은 </a:t>
            </a: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6</a:t>
            </a:r>
            <a:r>
              <a:rPr lang="ko-KR" altLang="en-US" sz="900" dirty="0">
                <a:latin typeface="Arial" panose="020B0604020202020204" pitchFamily="34" charset="0"/>
                <a:cs typeface="Arial" panose="020B0604020202020204" pitchFamily="34" charset="0"/>
              </a:rPr>
              <a:t>월말 </a:t>
            </a:r>
            <a:r>
              <a:rPr lang="en-US" altLang="ko-KR" sz="900" dirty="0">
                <a:latin typeface="Arial" panose="020B0604020202020204" pitchFamily="34" charset="0"/>
                <a:cs typeface="Arial" panose="020B0604020202020204" pitchFamily="34" charset="0"/>
              </a:rPr>
              <a:t>LTM </a:t>
            </a:r>
            <a:r>
              <a:rPr lang="ko-KR" altLang="en-US" sz="900" dirty="0">
                <a:latin typeface="Arial" panose="020B0604020202020204" pitchFamily="34" charset="0"/>
                <a:cs typeface="Arial" panose="020B0604020202020204" pitchFamily="34" charset="0"/>
              </a:rPr>
              <a:t>기준 </a:t>
            </a:r>
            <a:r>
              <a:rPr lang="en-US" altLang="ko-KR" sz="900" dirty="0">
                <a:latin typeface="Arial" panose="020B0604020202020204" pitchFamily="34" charset="0"/>
                <a:cs typeface="Arial" panose="020B0604020202020204" pitchFamily="34" charset="0"/>
              </a:rPr>
              <a:t>95.6%</a:t>
            </a:r>
            <a:r>
              <a:rPr lang="ko-KR" altLang="en-US" sz="900" dirty="0">
                <a:latin typeface="Arial" panose="020B0604020202020204" pitchFamily="34" charset="0"/>
                <a:cs typeface="Arial" panose="020B0604020202020204" pitchFamily="34" charset="0"/>
              </a:rPr>
              <a:t>임</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특히 이 중 신흥</a:t>
            </a:r>
            <a:r>
              <a:rPr lang="en-US" altLang="ko-KR" sz="900" dirty="0">
                <a:latin typeface="Arial" panose="020B0604020202020204" pitchFamily="34" charset="0"/>
                <a:cs typeface="Arial" panose="020B0604020202020204" pitchFamily="34" charset="0"/>
              </a:rPr>
              <a:t>SEC</a:t>
            </a:r>
            <a:r>
              <a:rPr lang="ko-KR" altLang="en-US" sz="900" dirty="0">
                <a:latin typeface="Arial" panose="020B0604020202020204" pitchFamily="34" charset="0"/>
                <a:cs typeface="Arial" panose="020B0604020202020204" pitchFamily="34" charset="0"/>
              </a:rPr>
              <a:t>에 대한 비중이 </a:t>
            </a:r>
            <a:r>
              <a:rPr lang="en-US" altLang="ko-KR" sz="900" dirty="0">
                <a:latin typeface="Arial" panose="020B0604020202020204" pitchFamily="34" charset="0"/>
                <a:cs typeface="Arial" panose="020B0604020202020204" pitchFamily="34" charset="0"/>
              </a:rPr>
              <a:t>46.1%</a:t>
            </a:r>
            <a:r>
              <a:rPr lang="ko-KR" altLang="en-US" sz="900" dirty="0">
                <a:latin typeface="Arial" panose="020B0604020202020204" pitchFamily="34" charset="0"/>
                <a:cs typeface="Arial" panose="020B0604020202020204" pitchFamily="34" charset="0"/>
              </a:rPr>
              <a:t>로 지속적으로 증가 중에 있으며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이는 해당 거래처가 현재 대상 사업부의 주력 제품인 </a:t>
            </a:r>
            <a:r>
              <a:rPr lang="en-US" altLang="ko-KR" sz="900" dirty="0">
                <a:latin typeface="Arial" panose="020B0604020202020204" pitchFamily="34" charset="0"/>
                <a:cs typeface="Arial" panose="020B0604020202020204" pitchFamily="34" charset="0"/>
              </a:rPr>
              <a:t>112Ah </a:t>
            </a:r>
            <a:r>
              <a:rPr lang="ko-KR" altLang="en-US" sz="900" dirty="0">
                <a:latin typeface="Arial" panose="020B0604020202020204" pitchFamily="34" charset="0"/>
                <a:cs typeface="Arial" panose="020B0604020202020204" pitchFamily="34" charset="0"/>
              </a:rPr>
              <a:t>관련 부품 위주로 공급하는 데 기인함</a:t>
            </a:r>
            <a:endParaRPr lang="en-US" altLang="ko-KR" sz="9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신흥</a:t>
            </a:r>
            <a:r>
              <a:rPr lang="en-US" altLang="ko-KR" sz="900" dirty="0">
                <a:latin typeface="Arial" panose="020B0604020202020204" pitchFamily="34" charset="0"/>
                <a:cs typeface="Arial" panose="020B0604020202020204" pitchFamily="34" charset="0"/>
              </a:rPr>
              <a:t>SEC </a:t>
            </a:r>
            <a:r>
              <a:rPr lang="ko-KR" altLang="en-US" sz="900" dirty="0">
                <a:latin typeface="Arial" panose="020B0604020202020204" pitchFamily="34" charset="0"/>
                <a:cs typeface="Arial" panose="020B0604020202020204" pitchFamily="34" charset="0"/>
              </a:rPr>
              <a:t>및 </a:t>
            </a:r>
            <a:r>
              <a:rPr lang="ko-KR" altLang="en-US" sz="900" dirty="0" err="1">
                <a:latin typeface="Arial" panose="020B0604020202020204" pitchFamily="34" charset="0"/>
                <a:cs typeface="Arial" panose="020B0604020202020204" pitchFamily="34" charset="0"/>
              </a:rPr>
              <a:t>상아프론테크의</a:t>
            </a:r>
            <a:r>
              <a:rPr lang="ko-KR" altLang="en-US" sz="900" dirty="0">
                <a:latin typeface="Arial" panose="020B0604020202020204" pitchFamily="34" charset="0"/>
                <a:cs typeface="Arial" panose="020B0604020202020204" pitchFamily="34" charset="0"/>
              </a:rPr>
              <a:t> 경우 </a:t>
            </a:r>
            <a:r>
              <a:rPr lang="en-US" altLang="ko-KR" sz="900" dirty="0">
                <a:latin typeface="Arial" panose="020B0604020202020204" pitchFamily="34" charset="0"/>
                <a:cs typeface="Arial" panose="020B0604020202020204" pitchFamily="34" charset="0"/>
              </a:rPr>
              <a:t>2020</a:t>
            </a:r>
            <a:r>
              <a:rPr lang="ko-KR" altLang="en-US" sz="900" dirty="0">
                <a:latin typeface="Arial" panose="020B0604020202020204" pitchFamily="34" charset="0"/>
                <a:cs typeface="Arial" panose="020B0604020202020204" pitchFamily="34" charset="0"/>
              </a:rPr>
              <a:t>년까지는 </a:t>
            </a:r>
            <a:r>
              <a:rPr lang="en-US" altLang="ko-KR" sz="900" dirty="0">
                <a:latin typeface="Arial" panose="020B0604020202020204" pitchFamily="34" charset="0"/>
                <a:cs typeface="Arial" panose="020B0604020202020204" pitchFamily="34" charset="0"/>
              </a:rPr>
              <a:t>94Ah </a:t>
            </a:r>
            <a:r>
              <a:rPr lang="ko-KR" altLang="en-US" sz="900" dirty="0">
                <a:latin typeface="Arial" panose="020B0604020202020204" pitchFamily="34" charset="0"/>
                <a:cs typeface="Arial" panose="020B0604020202020204" pitchFamily="34" charset="0"/>
              </a:rPr>
              <a:t>부품 위주로 공급하여 왔으며</a:t>
            </a:r>
            <a:r>
              <a:rPr lang="en-US" altLang="ko-KR" sz="900" dirty="0">
                <a:latin typeface="Arial" panose="020B0604020202020204" pitchFamily="34" charset="0"/>
                <a:cs typeface="Arial" panose="020B0604020202020204" pitchFamily="34" charset="0"/>
              </a:rPr>
              <a:t>, 2021</a:t>
            </a:r>
            <a:r>
              <a:rPr lang="ko-KR" altLang="en-US" sz="900" dirty="0">
                <a:latin typeface="Arial" panose="020B0604020202020204" pitchFamily="34" charset="0"/>
                <a:cs typeface="Arial" panose="020B0604020202020204" pitchFamily="34" charset="0"/>
              </a:rPr>
              <a:t>년부터는 </a:t>
            </a:r>
            <a:r>
              <a:rPr lang="en-US" altLang="ko-KR" sz="900" dirty="0">
                <a:latin typeface="Arial" panose="020B0604020202020204" pitchFamily="34" charset="0"/>
                <a:cs typeface="Arial" panose="020B0604020202020204" pitchFamily="34" charset="0"/>
              </a:rPr>
              <a:t>94Ah </a:t>
            </a:r>
            <a:r>
              <a:rPr lang="ko-KR" altLang="en-US" sz="900" dirty="0">
                <a:latin typeface="Arial" panose="020B0604020202020204" pitchFamily="34" charset="0"/>
                <a:cs typeface="Arial" panose="020B0604020202020204" pitchFamily="34" charset="0"/>
              </a:rPr>
              <a:t>부품 공급을 현격하게 감소시키고 </a:t>
            </a:r>
            <a:r>
              <a:rPr lang="en-US" altLang="ko-KR" sz="900" dirty="0">
                <a:latin typeface="Arial" panose="020B0604020202020204" pitchFamily="34" charset="0"/>
                <a:cs typeface="Arial" panose="020B0604020202020204" pitchFamily="34" charset="0"/>
              </a:rPr>
              <a:t>112Ah</a:t>
            </a:r>
            <a:r>
              <a:rPr lang="ko-KR" altLang="en-US" sz="900" dirty="0">
                <a:latin typeface="Arial" panose="020B0604020202020204" pitchFamily="34" charset="0"/>
                <a:cs typeface="Arial" panose="020B0604020202020204" pitchFamily="34" charset="0"/>
              </a:rPr>
              <a:t> 부품을 공급하기 시작하였음</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두 거래처 모두 </a:t>
            </a:r>
            <a:r>
              <a:rPr lang="en-US" altLang="ko-KR" sz="900" dirty="0">
                <a:latin typeface="Arial" panose="020B0604020202020204" pitchFamily="34" charset="0"/>
                <a:cs typeface="Arial" panose="020B0604020202020204" pitchFamily="34" charset="0"/>
              </a:rPr>
              <a:t>112Ah </a:t>
            </a:r>
            <a:r>
              <a:rPr lang="ko-KR" altLang="en-US" sz="900" dirty="0">
                <a:latin typeface="Arial" panose="020B0604020202020204" pitchFamily="34" charset="0"/>
                <a:cs typeface="Arial" panose="020B0604020202020204" pitchFamily="34" charset="0"/>
              </a:rPr>
              <a:t>부품을 위주로 공급하나 신흥</a:t>
            </a:r>
            <a:r>
              <a:rPr lang="en-US" altLang="ko-KR" sz="900" dirty="0">
                <a:latin typeface="Arial" panose="020B0604020202020204" pitchFamily="34" charset="0"/>
                <a:cs typeface="Arial" panose="020B0604020202020204" pitchFamily="34" charset="0"/>
              </a:rPr>
              <a:t>SEC</a:t>
            </a:r>
            <a:r>
              <a:rPr lang="ko-KR" altLang="en-US" sz="900" dirty="0">
                <a:latin typeface="Arial" panose="020B0604020202020204" pitchFamily="34" charset="0"/>
                <a:cs typeface="Arial" panose="020B0604020202020204" pitchFamily="34" charset="0"/>
              </a:rPr>
              <a:t>로부터 납품 받는 품목의 단가가 상대적으로 높아 </a:t>
            </a: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6</a:t>
            </a:r>
            <a:r>
              <a:rPr lang="ko-KR" altLang="en-US" sz="900" dirty="0">
                <a:latin typeface="Arial" panose="020B0604020202020204" pitchFamily="34" charset="0"/>
                <a:cs typeface="Arial" panose="020B0604020202020204" pitchFamily="34" charset="0"/>
              </a:rPr>
              <a:t>월말 </a:t>
            </a:r>
            <a:r>
              <a:rPr lang="en-US" altLang="ko-KR" sz="900" dirty="0">
                <a:latin typeface="Arial" panose="020B0604020202020204" pitchFamily="34" charset="0"/>
                <a:cs typeface="Arial" panose="020B0604020202020204" pitchFamily="34" charset="0"/>
              </a:rPr>
              <a:t>LTM </a:t>
            </a:r>
            <a:r>
              <a:rPr lang="ko-KR" altLang="en-US" sz="900" dirty="0">
                <a:latin typeface="Arial" panose="020B0604020202020204" pitchFamily="34" charset="0"/>
                <a:cs typeface="Arial" panose="020B0604020202020204" pitchFamily="34" charset="0"/>
              </a:rPr>
              <a:t>기준 약 </a:t>
            </a:r>
            <a:r>
              <a:rPr lang="en-US" altLang="ko-KR" sz="900" dirty="0">
                <a:latin typeface="Arial" panose="020B0604020202020204" pitchFamily="34" charset="0"/>
                <a:cs typeface="Arial" panose="020B0604020202020204" pitchFamily="34" charset="0"/>
              </a:rPr>
              <a:t>4.2</a:t>
            </a:r>
            <a:r>
              <a:rPr lang="ko-KR" altLang="en-US" sz="900" dirty="0">
                <a:latin typeface="Arial" panose="020B0604020202020204" pitchFamily="34" charset="0"/>
                <a:cs typeface="Arial" panose="020B0604020202020204" pitchFamily="34" charset="0"/>
              </a:rPr>
              <a:t>배</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매출 비중이 더욱 높게 형성되었음</a:t>
            </a:r>
            <a:endParaRPr lang="en-US" altLang="ko-KR" sz="9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범천정밀과 서울금속은 </a:t>
            </a: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년까지 </a:t>
            </a:r>
            <a:r>
              <a:rPr lang="en-US" altLang="ko-KR" sz="900" dirty="0">
                <a:latin typeface="Arial" panose="020B0604020202020204" pitchFamily="34" charset="0"/>
                <a:cs typeface="Arial" panose="020B0604020202020204" pitchFamily="34" charset="0"/>
              </a:rPr>
              <a:t>94Ah </a:t>
            </a:r>
            <a:r>
              <a:rPr lang="ko-KR" altLang="en-US" sz="900" dirty="0">
                <a:latin typeface="Arial" panose="020B0604020202020204" pitchFamily="34" charset="0"/>
                <a:cs typeface="Arial" panose="020B0604020202020204" pitchFamily="34" charset="0"/>
              </a:rPr>
              <a:t>부품만 공급하였으나</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a:t>
            </a:r>
            <a:r>
              <a:rPr lang="en-US" altLang="ko-KR" sz="900" dirty="0">
                <a:latin typeface="Arial" panose="020B0604020202020204" pitchFamily="34" charset="0"/>
                <a:cs typeface="Arial" panose="020B0604020202020204" pitchFamily="34" charset="0"/>
              </a:rPr>
              <a:t>2020</a:t>
            </a:r>
            <a:r>
              <a:rPr lang="ko-KR" altLang="en-US" sz="900" dirty="0">
                <a:latin typeface="Arial" panose="020B0604020202020204" pitchFamily="34" charset="0"/>
                <a:cs typeface="Arial" panose="020B0604020202020204" pitchFamily="34" charset="0"/>
              </a:rPr>
              <a:t>년부터 </a:t>
            </a:r>
            <a:r>
              <a:rPr lang="en-US" altLang="ko-KR" sz="900" dirty="0">
                <a:latin typeface="Arial" panose="020B0604020202020204" pitchFamily="34" charset="0"/>
                <a:cs typeface="Arial" panose="020B0604020202020204" pitchFamily="34" charset="0"/>
              </a:rPr>
              <a:t>112Ah </a:t>
            </a:r>
            <a:r>
              <a:rPr lang="ko-KR" altLang="en-US" sz="900" dirty="0">
                <a:latin typeface="Arial" panose="020B0604020202020204" pitchFamily="34" charset="0"/>
                <a:cs typeface="Arial" panose="020B0604020202020204" pitchFamily="34" charset="0"/>
              </a:rPr>
              <a:t>부품 공급을 시작하였음</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이후 수요 변동에 따라 </a:t>
            </a:r>
            <a:r>
              <a:rPr lang="en-US" altLang="ko-KR" sz="900" dirty="0">
                <a:latin typeface="Arial" panose="020B0604020202020204" pitchFamily="34" charset="0"/>
                <a:cs typeface="Arial" panose="020B0604020202020204" pitchFamily="34" charset="0"/>
              </a:rPr>
              <a:t>112Ah </a:t>
            </a:r>
            <a:r>
              <a:rPr lang="ko-KR" altLang="en-US" sz="900" dirty="0">
                <a:latin typeface="Arial" panose="020B0604020202020204" pitchFamily="34" charset="0"/>
                <a:cs typeface="Arial" panose="020B0604020202020204" pitchFamily="34" charset="0"/>
              </a:rPr>
              <a:t>부품을 위주로 공급하고 있음</a:t>
            </a:r>
            <a:endParaRPr lang="en-US" altLang="ko-KR" sz="900" dirty="0">
              <a:latin typeface="Arial" panose="020B0604020202020204" pitchFamily="34" charset="0"/>
              <a:cs typeface="Arial" panose="020B0604020202020204" pitchFamily="34" charset="0"/>
            </a:endParaRPr>
          </a:p>
          <a:p>
            <a:pPr marL="266700" lvl="0" indent="-174625" defTabSz="914400" latinLnBrk="1">
              <a:buClr>
                <a:srgbClr val="00338D"/>
              </a:buClr>
              <a:buFont typeface="Wingdings" panose="05000000000000000000" pitchFamily="2" charset="2"/>
              <a:buChar char="ü"/>
              <a:tabLst>
                <a:tab pos="266700" algn="l"/>
              </a:tabLst>
              <a:defRPr/>
            </a:pPr>
            <a:endParaRPr lang="en-US" altLang="ko-KR" sz="900" dirty="0">
              <a:latin typeface="Arial" panose="020B0604020202020204" pitchFamily="34" charset="0"/>
              <a:cs typeface="Arial" panose="020B0604020202020204" pitchFamily="34" charset="0"/>
            </a:endParaRPr>
          </a:p>
        </p:txBody>
      </p:sp>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Materials (2/2)</a:t>
            </a:r>
          </a:p>
        </p:txBody>
      </p:sp>
      <p:sp>
        <p:nvSpPr>
          <p:cNvPr id="9" name="제목 2">
            <a:extLst>
              <a:ext uri="{FF2B5EF4-FFF2-40B4-BE49-F238E27FC236}">
                <a16:creationId xmlns:a16="http://schemas.microsoft.com/office/drawing/2014/main" id="{58FB23E5-64A8-481A-9E87-515695941CB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0" name="Title 1">
            <a:extLst>
              <a:ext uri="{FF2B5EF4-FFF2-40B4-BE49-F238E27FC236}">
                <a16:creationId xmlns:a16="http://schemas.microsoft.com/office/drawing/2014/main" id="{C34C07D5-E9D7-4EEB-AB1B-962910A37528}"/>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cs typeface="Arial" panose="020B0604020202020204" pitchFamily="34" charset="0"/>
              </a:rPr>
              <a:t>2022</a:t>
            </a:r>
            <a:r>
              <a:rPr lang="ko-KR" altLang="en-US" sz="1000" b="1" dirty="0">
                <a:solidFill>
                  <a:srgbClr val="002997"/>
                </a:solidFill>
                <a:latin typeface="Arial" panose="020B0604020202020204" pitchFamily="34" charset="0"/>
                <a:cs typeface="Arial" panose="020B0604020202020204" pitchFamily="34" charset="0"/>
              </a:rPr>
              <a:t>년 </a:t>
            </a:r>
            <a:r>
              <a:rPr lang="en-US" altLang="ko-KR" sz="1000" b="1" dirty="0">
                <a:solidFill>
                  <a:srgbClr val="002997"/>
                </a:solidFill>
                <a:latin typeface="Arial" panose="020B0604020202020204" pitchFamily="34" charset="0"/>
                <a:cs typeface="Arial" panose="020B0604020202020204" pitchFamily="34" charset="0"/>
              </a:rPr>
              <a:t>6</a:t>
            </a:r>
            <a:r>
              <a:rPr lang="ko-KR" altLang="en-US" sz="1000" b="1" dirty="0">
                <a:solidFill>
                  <a:srgbClr val="002997"/>
                </a:solidFill>
                <a:latin typeface="Arial" panose="020B0604020202020204" pitchFamily="34" charset="0"/>
                <a:cs typeface="Arial" panose="020B0604020202020204" pitchFamily="34" charset="0"/>
              </a:rPr>
              <a:t>월말 </a:t>
            </a:r>
            <a:r>
              <a:rPr lang="en-US" altLang="ko-KR" sz="1000" b="1" dirty="0">
                <a:solidFill>
                  <a:srgbClr val="002997"/>
                </a:solidFill>
                <a:latin typeface="Arial" panose="020B0604020202020204" pitchFamily="34" charset="0"/>
                <a:cs typeface="Arial" panose="020B0604020202020204" pitchFamily="34" charset="0"/>
              </a:rPr>
              <a:t>LTM </a:t>
            </a:r>
            <a:r>
              <a:rPr lang="ko-KR" altLang="en-US" sz="1000" b="1" dirty="0">
                <a:solidFill>
                  <a:srgbClr val="002997"/>
                </a:solidFill>
                <a:latin typeface="Arial" panose="020B0604020202020204" pitchFamily="34" charset="0"/>
                <a:cs typeface="Arial" panose="020B0604020202020204" pitchFamily="34" charset="0"/>
              </a:rPr>
              <a:t>기준 매입액 상위 </a:t>
            </a:r>
            <a:r>
              <a:rPr lang="en-US" altLang="ko-KR" sz="1000" b="1" dirty="0">
                <a:solidFill>
                  <a:srgbClr val="002997"/>
                </a:solidFill>
                <a:latin typeface="Arial" panose="020B0604020202020204" pitchFamily="34" charset="0"/>
                <a:cs typeface="Arial" panose="020B0604020202020204" pitchFamily="34" charset="0"/>
              </a:rPr>
              <a:t>4</a:t>
            </a:r>
            <a:r>
              <a:rPr lang="ko-KR" altLang="en-US" sz="1000" b="1" dirty="0">
                <a:solidFill>
                  <a:srgbClr val="002997"/>
                </a:solidFill>
                <a:latin typeface="Arial" panose="020B0604020202020204" pitchFamily="34" charset="0"/>
                <a:cs typeface="Arial" panose="020B0604020202020204" pitchFamily="34" charset="0"/>
              </a:rPr>
              <a:t>개 거래처의 총매입액 대비 비중은 총 </a:t>
            </a:r>
            <a:r>
              <a:rPr lang="en-US" altLang="ko-KR" sz="1000" b="1" dirty="0">
                <a:solidFill>
                  <a:srgbClr val="002997"/>
                </a:solidFill>
                <a:latin typeface="Arial" panose="020B0604020202020204" pitchFamily="34" charset="0"/>
                <a:cs typeface="Arial" panose="020B0604020202020204" pitchFamily="34" charset="0"/>
              </a:rPr>
              <a:t>95.6%</a:t>
            </a:r>
            <a:r>
              <a:rPr lang="ko-KR" altLang="en-US" sz="1000" b="1" dirty="0">
                <a:solidFill>
                  <a:srgbClr val="002997"/>
                </a:solidFill>
                <a:latin typeface="Arial" panose="020B0604020202020204" pitchFamily="34" charset="0"/>
                <a:cs typeface="Arial" panose="020B0604020202020204" pitchFamily="34" charset="0"/>
              </a:rPr>
              <a:t>이며</a:t>
            </a:r>
            <a:r>
              <a:rPr lang="en-US" altLang="ko-KR" sz="1000" b="1" dirty="0">
                <a:solidFill>
                  <a:srgbClr val="002997"/>
                </a:solidFill>
                <a:latin typeface="Arial" panose="020B0604020202020204" pitchFamily="34" charset="0"/>
                <a:cs typeface="Arial" panose="020B0604020202020204" pitchFamily="34" charset="0"/>
              </a:rPr>
              <a:t>, </a:t>
            </a:r>
            <a:r>
              <a:rPr lang="ko-KR" altLang="en-US" sz="1000" b="1" dirty="0">
                <a:solidFill>
                  <a:srgbClr val="002997"/>
                </a:solidFill>
                <a:latin typeface="Arial" panose="020B0604020202020204" pitchFamily="34" charset="0"/>
                <a:cs typeface="Arial" panose="020B0604020202020204" pitchFamily="34" charset="0"/>
              </a:rPr>
              <a:t>이 중 신흥</a:t>
            </a:r>
            <a:r>
              <a:rPr lang="en-US" altLang="ko-KR" sz="1000" b="1" dirty="0">
                <a:solidFill>
                  <a:srgbClr val="002997"/>
                </a:solidFill>
                <a:latin typeface="Arial" panose="020B0604020202020204" pitchFamily="34" charset="0"/>
                <a:cs typeface="Arial" panose="020B0604020202020204" pitchFamily="34" charset="0"/>
              </a:rPr>
              <a:t>SEC</a:t>
            </a:r>
            <a:r>
              <a:rPr lang="ko-KR" altLang="en-US" sz="1000" b="1" dirty="0">
                <a:solidFill>
                  <a:srgbClr val="002997"/>
                </a:solidFill>
                <a:latin typeface="Arial" panose="020B0604020202020204" pitchFamily="34" charset="0"/>
                <a:cs typeface="Arial" panose="020B0604020202020204" pitchFamily="34" charset="0"/>
              </a:rPr>
              <a:t>가 상대적으로 고가의 부품을 공급함에 따라 매입비중이 </a:t>
            </a:r>
            <a:r>
              <a:rPr lang="en-US" altLang="ko-KR" sz="1000" b="1" dirty="0">
                <a:solidFill>
                  <a:srgbClr val="002997"/>
                </a:solidFill>
                <a:latin typeface="Arial" panose="020B0604020202020204" pitchFamily="34" charset="0"/>
                <a:cs typeface="Arial" panose="020B0604020202020204" pitchFamily="34" charset="0"/>
              </a:rPr>
              <a:t>46.1%</a:t>
            </a:r>
            <a:r>
              <a:rPr lang="ko-KR" altLang="en-US" sz="1000" b="1" dirty="0">
                <a:solidFill>
                  <a:srgbClr val="002997"/>
                </a:solidFill>
                <a:latin typeface="Arial" panose="020B0604020202020204" pitchFamily="34" charset="0"/>
                <a:cs typeface="Arial" panose="020B0604020202020204" pitchFamily="34" charset="0"/>
              </a:rPr>
              <a:t>로</a:t>
            </a:r>
            <a:r>
              <a:rPr lang="en-US" altLang="ko-KR" sz="1000" b="1" dirty="0">
                <a:solidFill>
                  <a:srgbClr val="002997"/>
                </a:solidFill>
                <a:latin typeface="Arial" panose="020B0604020202020204" pitchFamily="34" charset="0"/>
                <a:cs typeface="Arial" panose="020B0604020202020204" pitchFamily="34" charset="0"/>
              </a:rPr>
              <a:t> </a:t>
            </a:r>
            <a:r>
              <a:rPr lang="ko-KR" altLang="en-US" sz="1000" b="1" dirty="0">
                <a:solidFill>
                  <a:srgbClr val="002997"/>
                </a:solidFill>
                <a:latin typeface="Arial" panose="020B0604020202020204" pitchFamily="34" charset="0"/>
                <a:cs typeface="Arial" panose="020B0604020202020204" pitchFamily="34" charset="0"/>
              </a:rPr>
              <a:t>제일 높게 형성되고 있음</a:t>
            </a:r>
            <a:r>
              <a:rPr lang="en-US" altLang="ko-KR" sz="1000" b="1" dirty="0">
                <a:solidFill>
                  <a:srgbClr val="002997"/>
                </a:solidFill>
                <a:latin typeface="Arial" panose="020B0604020202020204" pitchFamily="34" charset="0"/>
                <a:cs typeface="Arial" panose="020B0604020202020204" pitchFamily="34" charset="0"/>
              </a:rPr>
              <a:t>. </a:t>
            </a:r>
          </a:p>
        </p:txBody>
      </p:sp>
      <p:graphicFrame>
        <p:nvGraphicFramePr>
          <p:cNvPr id="4" name="표 3">
            <a:extLst>
              <a:ext uri="{FF2B5EF4-FFF2-40B4-BE49-F238E27FC236}">
                <a16:creationId xmlns:a16="http://schemas.microsoft.com/office/drawing/2014/main" id="{A0192A6B-DCF2-4A3B-93F9-AA39C064495B}"/>
              </a:ext>
            </a:extLst>
          </p:cNvPr>
          <p:cNvGraphicFramePr>
            <a:graphicFrameLocks noGrp="1"/>
          </p:cNvGraphicFramePr>
          <p:nvPr/>
        </p:nvGraphicFramePr>
        <p:xfrm>
          <a:off x="495465" y="1533669"/>
          <a:ext cx="6422217" cy="1921560"/>
        </p:xfrm>
        <a:graphic>
          <a:graphicData uri="http://schemas.openxmlformats.org/drawingml/2006/table">
            <a:tbl>
              <a:tblPr/>
              <a:tblGrid>
                <a:gridCol w="118703">
                  <a:extLst>
                    <a:ext uri="{9D8B030D-6E8A-4147-A177-3AD203B41FA5}">
                      <a16:colId xmlns:a16="http://schemas.microsoft.com/office/drawing/2014/main" val="1712166740"/>
                    </a:ext>
                  </a:extLst>
                </a:gridCol>
                <a:gridCol w="1034956">
                  <a:extLst>
                    <a:ext uri="{9D8B030D-6E8A-4147-A177-3AD203B41FA5}">
                      <a16:colId xmlns:a16="http://schemas.microsoft.com/office/drawing/2014/main" val="2082436141"/>
                    </a:ext>
                  </a:extLst>
                </a:gridCol>
                <a:gridCol w="518093">
                  <a:extLst>
                    <a:ext uri="{9D8B030D-6E8A-4147-A177-3AD203B41FA5}">
                      <a16:colId xmlns:a16="http://schemas.microsoft.com/office/drawing/2014/main" val="254826099"/>
                    </a:ext>
                  </a:extLst>
                </a:gridCol>
                <a:gridCol w="518093">
                  <a:extLst>
                    <a:ext uri="{9D8B030D-6E8A-4147-A177-3AD203B41FA5}">
                      <a16:colId xmlns:a16="http://schemas.microsoft.com/office/drawing/2014/main" val="2636090705"/>
                    </a:ext>
                  </a:extLst>
                </a:gridCol>
                <a:gridCol w="518093">
                  <a:extLst>
                    <a:ext uri="{9D8B030D-6E8A-4147-A177-3AD203B41FA5}">
                      <a16:colId xmlns:a16="http://schemas.microsoft.com/office/drawing/2014/main" val="206600393"/>
                    </a:ext>
                  </a:extLst>
                </a:gridCol>
                <a:gridCol w="518093">
                  <a:extLst>
                    <a:ext uri="{9D8B030D-6E8A-4147-A177-3AD203B41FA5}">
                      <a16:colId xmlns:a16="http://schemas.microsoft.com/office/drawing/2014/main" val="620063572"/>
                    </a:ext>
                  </a:extLst>
                </a:gridCol>
                <a:gridCol w="518093">
                  <a:extLst>
                    <a:ext uri="{9D8B030D-6E8A-4147-A177-3AD203B41FA5}">
                      <a16:colId xmlns:a16="http://schemas.microsoft.com/office/drawing/2014/main" val="580109767"/>
                    </a:ext>
                  </a:extLst>
                </a:gridCol>
                <a:gridCol w="518093">
                  <a:extLst>
                    <a:ext uri="{9D8B030D-6E8A-4147-A177-3AD203B41FA5}">
                      <a16:colId xmlns:a16="http://schemas.microsoft.com/office/drawing/2014/main" val="2325471920"/>
                    </a:ext>
                  </a:extLst>
                </a:gridCol>
                <a:gridCol w="2160000">
                  <a:extLst>
                    <a:ext uri="{9D8B030D-6E8A-4147-A177-3AD203B41FA5}">
                      <a16:colId xmlns:a16="http://schemas.microsoft.com/office/drawing/2014/main" val="2068982507"/>
                    </a:ext>
                  </a:extLst>
                </a:gridCol>
              </a:tblGrid>
              <a:tr h="75360">
                <a:tc gridSpan="2">
                  <a:txBody>
                    <a:bodyPr/>
                    <a:lstStyle/>
                    <a:p>
                      <a:pPr algn="l"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매입액</a:t>
                      </a: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endPar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04959057"/>
                  </a:ext>
                </a:extLst>
              </a:tr>
              <a:tr h="7536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2021.1H</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endPar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322603592"/>
                  </a:ext>
                </a:extLst>
              </a:tr>
              <a:tr h="75360">
                <a:tc gridSpan="2">
                  <a:txBody>
                    <a:bodyPr/>
                    <a:lstStyle/>
                    <a:p>
                      <a:pPr algn="l"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a:noFill/>
                    </a:lnL>
                    <a:lnR>
                      <a:noFill/>
                    </a:lnR>
                    <a:lnT>
                      <a:noFill/>
                    </a:lnT>
                    <a:lnB>
                      <a:noFill/>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매입부품의 주요 사용제품</a:t>
                      </a:r>
                      <a:endPar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11625025"/>
                  </a:ext>
                </a:extLst>
              </a:tr>
              <a:tr h="75360">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총매입액</a:t>
                      </a: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13,742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8,071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6,386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endPar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chemeClr val="bg2">
                        <a:lumMod val="75000"/>
                      </a:schemeClr>
                    </a:solidFill>
                  </a:tcPr>
                </a:tc>
                <a:extLst>
                  <a:ext uri="{0D108BD9-81ED-4DB2-BD59-A6C34878D82A}">
                    <a16:rowId xmlns:a16="http://schemas.microsoft.com/office/drawing/2014/main" val="2692756529"/>
                  </a:ext>
                </a:extLst>
              </a:tr>
              <a:tr h="7536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신흥</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SEC</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2,958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4,455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4,547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5,959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3,361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년까지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28Ah, 94Ah</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2021</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이후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112Ah</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882756711"/>
                  </a:ext>
                </a:extLst>
              </a:tr>
              <a:tr h="7536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㈜상아프론테크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1,635</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2,943</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2,747</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2,223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년까지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94Ah</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2021</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이후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112Ah</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29297728"/>
                  </a:ext>
                </a:extLst>
              </a:tr>
              <a:tr h="7536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범천정밀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841</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1,897</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2,215</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년까지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94Ah / 2020</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부터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112Ah </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비중 증가</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40102367"/>
                  </a:ext>
                </a:extLst>
              </a:tr>
              <a:tr h="7536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㈜서울금속</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543</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1,858</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2,711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2,275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년까지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94Ah</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2020</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부터 </a:t>
                      </a: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112Ah </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비중 증가</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79734818"/>
                  </a:ext>
                </a:extLst>
              </a:tr>
              <a:tr h="7536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동방디지텍</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521</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376</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28Ah</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16138972"/>
                  </a:ext>
                </a:extLst>
              </a:tr>
              <a:tr h="7536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에이에프더블류</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501</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393</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37Ah</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3484410"/>
                  </a:ext>
                </a:extLst>
              </a:tr>
              <a:tr h="7536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휘닉스테크</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379</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259</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28Ah</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88445834"/>
                  </a:ext>
                </a:extLst>
              </a:tr>
              <a:tr h="7536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㈜예일전자</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284</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28Ah</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62588143"/>
                  </a:ext>
                </a:extLst>
              </a:tr>
              <a:tr h="7536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태웅</a:t>
                      </a: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I&amp;M</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28Ah</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23936022"/>
                  </a:ext>
                </a:extLst>
              </a:tr>
              <a:tr h="7536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재영솔루텍㈜</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28Ah</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43827013"/>
                  </a:ext>
                </a:extLst>
              </a:tr>
              <a:tr h="10800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삼원산업㈜부산공장</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1,305</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2,122</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창원공장 부품 자작</a:t>
                      </a: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(C/P, Vent) </a:t>
                      </a:r>
                      <a:r>
                        <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원재료 공급처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39743985"/>
                  </a:ext>
                </a:extLst>
              </a:tr>
              <a:tr h="7536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제일금속재료㈜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창원공장 부품 자작</a:t>
                      </a: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(C/P, Vent) </a:t>
                      </a:r>
                      <a:r>
                        <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원재료 공급처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13627192"/>
                  </a:ext>
                </a:extLst>
              </a:tr>
              <a:tr h="7536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덕산메텍스</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82</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창원공장 부품 자작</a:t>
                      </a: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(C/P, Vent) </a:t>
                      </a:r>
                      <a:r>
                        <a:rPr kumimoji="0" lang="ko-KR" altLang="en-US"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원재료 공급처</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38325587"/>
                  </a:ext>
                </a:extLst>
              </a:tr>
              <a:tr h="75360">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태화에스피</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창원공장 부품 자작</a:t>
                      </a: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(C/P, Vent) </a:t>
                      </a:r>
                      <a:r>
                        <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원재료 공급처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37971766"/>
                  </a:ext>
                </a:extLst>
              </a:tr>
            </a:tbl>
          </a:graphicData>
        </a:graphic>
      </p:graphicFrame>
      <p:sp>
        <p:nvSpPr>
          <p:cNvPr id="22" name="직사각형 21">
            <a:extLst>
              <a:ext uri="{FF2B5EF4-FFF2-40B4-BE49-F238E27FC236}">
                <a16:creationId xmlns:a16="http://schemas.microsoft.com/office/drawing/2014/main" id="{94FC1071-0B22-4AAF-A353-406C01452F19}"/>
              </a:ext>
            </a:extLst>
          </p:cNvPr>
          <p:cNvSpPr/>
          <p:nvPr/>
        </p:nvSpPr>
        <p:spPr>
          <a:xfrm>
            <a:off x="626575" y="1952725"/>
            <a:ext cx="3107353" cy="43700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cxnSp>
        <p:nvCxnSpPr>
          <p:cNvPr id="3" name="연결선: 꺾임 2">
            <a:extLst>
              <a:ext uri="{FF2B5EF4-FFF2-40B4-BE49-F238E27FC236}">
                <a16:creationId xmlns:a16="http://schemas.microsoft.com/office/drawing/2014/main" id="{5B880151-9FF2-4F32-9086-D0D386F60D24}"/>
              </a:ext>
            </a:extLst>
          </p:cNvPr>
          <p:cNvCxnSpPr>
            <a:cxnSpLocks/>
            <a:stCxn id="11" idx="1"/>
            <a:endCxn id="22" idx="1"/>
          </p:cNvCxnSpPr>
          <p:nvPr/>
        </p:nvCxnSpPr>
        <p:spPr>
          <a:xfrm rot="10800000" flipH="1">
            <a:off x="495463" y="2171230"/>
            <a:ext cx="131111" cy="2738654"/>
          </a:xfrm>
          <a:prstGeom prst="bentConnector3">
            <a:avLst>
              <a:gd name="adj1" fmla="val -174356"/>
            </a:avLst>
          </a:prstGeom>
          <a:noFill/>
          <a:ln>
            <a:solidFill>
              <a:srgbClr val="FF0000"/>
            </a:solidFill>
            <a:prstDash val="dash"/>
            <a:headEnd type="triangle"/>
          </a:ln>
        </p:spPr>
        <p:style>
          <a:lnRef idx="2">
            <a:schemeClr val="accent1">
              <a:shade val="50000"/>
            </a:schemeClr>
          </a:lnRef>
          <a:fillRef idx="1">
            <a:schemeClr val="accent1"/>
          </a:fillRef>
          <a:effectRef idx="0">
            <a:schemeClr val="accent1"/>
          </a:effectRef>
          <a:fontRef idx="minor">
            <a:schemeClr val="lt1"/>
          </a:fontRef>
        </p:style>
      </p:cxnSp>
      <p:sp>
        <p:nvSpPr>
          <p:cNvPr id="35" name="직사각형 119">
            <a:extLst>
              <a:ext uri="{FF2B5EF4-FFF2-40B4-BE49-F238E27FC236}">
                <a16:creationId xmlns:a16="http://schemas.microsoft.com/office/drawing/2014/main" id="{B94B3015-C256-445D-98E1-708AB69BFBD4}"/>
              </a:ext>
            </a:extLst>
          </p:cNvPr>
          <p:cNvSpPr/>
          <p:nvPr/>
        </p:nvSpPr>
        <p:spPr bwMode="auto">
          <a:xfrm>
            <a:off x="476580" y="6190044"/>
            <a:ext cx="4284497" cy="142024"/>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44" name="직사각형 119">
            <a:extLst>
              <a:ext uri="{FF2B5EF4-FFF2-40B4-BE49-F238E27FC236}">
                <a16:creationId xmlns:a16="http://schemas.microsoft.com/office/drawing/2014/main" id="{57BA8D55-8AAB-42BC-BF64-D0589EF816DF}"/>
              </a:ext>
            </a:extLst>
          </p:cNvPr>
          <p:cNvSpPr/>
          <p:nvPr/>
        </p:nvSpPr>
        <p:spPr bwMode="auto">
          <a:xfrm>
            <a:off x="480980" y="3487700"/>
            <a:ext cx="4284497" cy="142024"/>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840994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Payroll</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(1/3)</a:t>
            </a:r>
          </a:p>
        </p:txBody>
      </p:sp>
      <p:sp>
        <p:nvSpPr>
          <p:cNvPr id="9" name="제목 2">
            <a:extLst>
              <a:ext uri="{FF2B5EF4-FFF2-40B4-BE49-F238E27FC236}">
                <a16:creationId xmlns:a16="http://schemas.microsoft.com/office/drawing/2014/main" id="{58FB23E5-64A8-481A-9E87-515695941CB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0" name="Title 1">
            <a:extLst>
              <a:ext uri="{FF2B5EF4-FFF2-40B4-BE49-F238E27FC236}">
                <a16:creationId xmlns:a16="http://schemas.microsoft.com/office/drawing/2014/main" id="{C34C07D5-E9D7-4EEB-AB1B-962910A37528}"/>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SDI</a:t>
            </a:r>
            <a:r>
              <a:rPr lang="ko-KR" altLang="en-US" sz="1000" b="1" dirty="0">
                <a:solidFill>
                  <a:srgbClr val="002997"/>
                </a:solidFill>
                <a:latin typeface="Arial" panose="020B0604020202020204" pitchFamily="34" charset="0"/>
                <a:ea typeface="+mj-ea"/>
                <a:cs typeface="Arial" panose="020B0604020202020204" pitchFamily="34" charset="0"/>
              </a:rPr>
              <a:t>로부터 </a:t>
            </a:r>
            <a:r>
              <a:rPr lang="en-US" altLang="ko-KR" sz="1000" b="1" dirty="0">
                <a:solidFill>
                  <a:srgbClr val="002997"/>
                </a:solidFill>
                <a:latin typeface="Arial" panose="020B0604020202020204" pitchFamily="34" charset="0"/>
                <a:ea typeface="+mj-ea"/>
                <a:cs typeface="Arial" panose="020B0604020202020204" pitchFamily="34" charset="0"/>
              </a:rPr>
              <a:t>2016</a:t>
            </a:r>
            <a:r>
              <a:rPr lang="ko-KR" altLang="en-US" sz="1000" b="1" dirty="0">
                <a:solidFill>
                  <a:srgbClr val="002997"/>
                </a:solidFill>
                <a:latin typeface="Arial" panose="020B0604020202020204" pitchFamily="34" charset="0"/>
                <a:ea typeface="+mj-ea"/>
                <a:cs typeface="Arial" panose="020B0604020202020204" pitchFamily="34" charset="0"/>
              </a:rPr>
              <a:t>년 사업 인수 시 고용승계한 인원의 연평균 급여가 상대적으로 높게 책정되어 있음</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또한 대상 사업부의 인건비는</a:t>
            </a:r>
            <a:r>
              <a:rPr lang="en-US" altLang="ko-KR" sz="1000" b="1" dirty="0">
                <a:solidFill>
                  <a:srgbClr val="002997"/>
                </a:solidFill>
                <a:latin typeface="Arial" panose="020B0604020202020204" pitchFamily="34" charset="0"/>
                <a:ea typeface="+mj-ea"/>
                <a:cs typeface="Arial" panose="020B0604020202020204" pitchFamily="34" charset="0"/>
              </a:rPr>
              <a:t> 2020</a:t>
            </a:r>
            <a:r>
              <a:rPr lang="ko-KR" altLang="en-US" sz="1000" b="1" dirty="0">
                <a:solidFill>
                  <a:srgbClr val="002997"/>
                </a:solidFill>
                <a:latin typeface="Arial" panose="020B0604020202020204" pitchFamily="34" charset="0"/>
                <a:ea typeface="+mj-ea"/>
                <a:cs typeface="Arial" panose="020B0604020202020204" pitchFamily="34" charset="0"/>
              </a:rPr>
              <a:t>년 생산량 증대로 인한 추가근로수당 지급으로 인해 높은 수준을 기록하였으나</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이후 생산효율화 등으로 인하여 수당이 감소함에 따라 총급여액 및 인당 연 평균 급여가 하락하였음 </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19" name="표 18">
            <a:extLst>
              <a:ext uri="{FF2B5EF4-FFF2-40B4-BE49-F238E27FC236}">
                <a16:creationId xmlns:a16="http://schemas.microsoft.com/office/drawing/2014/main" id="{7175C44B-D650-48FB-9DFD-D1E0F0395A87}"/>
              </a:ext>
            </a:extLst>
          </p:cNvPr>
          <p:cNvGraphicFramePr>
            <a:graphicFrameLocks noGrp="1"/>
          </p:cNvGraphicFramePr>
          <p:nvPr>
            <p:extLst>
              <p:ext uri="{D42A27DB-BD31-4B8C-83A1-F6EECF244321}">
                <p14:modId xmlns:p14="http://schemas.microsoft.com/office/powerpoint/2010/main" val="2496884294"/>
              </p:ext>
            </p:extLst>
          </p:nvPr>
        </p:nvGraphicFramePr>
        <p:xfrm>
          <a:off x="495465" y="1507588"/>
          <a:ext cx="4330533" cy="2332968"/>
        </p:xfrm>
        <a:graphic>
          <a:graphicData uri="http://schemas.openxmlformats.org/drawingml/2006/table">
            <a:tbl>
              <a:tblPr/>
              <a:tblGrid>
                <a:gridCol w="121162">
                  <a:extLst>
                    <a:ext uri="{9D8B030D-6E8A-4147-A177-3AD203B41FA5}">
                      <a16:colId xmlns:a16="http://schemas.microsoft.com/office/drawing/2014/main" val="2168994127"/>
                    </a:ext>
                  </a:extLst>
                </a:gridCol>
                <a:gridCol w="120058">
                  <a:extLst>
                    <a:ext uri="{9D8B030D-6E8A-4147-A177-3AD203B41FA5}">
                      <a16:colId xmlns:a16="http://schemas.microsoft.com/office/drawing/2014/main" val="3514636938"/>
                    </a:ext>
                  </a:extLst>
                </a:gridCol>
                <a:gridCol w="824059">
                  <a:extLst>
                    <a:ext uri="{9D8B030D-6E8A-4147-A177-3AD203B41FA5}">
                      <a16:colId xmlns:a16="http://schemas.microsoft.com/office/drawing/2014/main" val="3665266433"/>
                    </a:ext>
                  </a:extLst>
                </a:gridCol>
                <a:gridCol w="544209">
                  <a:extLst>
                    <a:ext uri="{9D8B030D-6E8A-4147-A177-3AD203B41FA5}">
                      <a16:colId xmlns:a16="http://schemas.microsoft.com/office/drawing/2014/main" val="3375523106"/>
                    </a:ext>
                  </a:extLst>
                </a:gridCol>
                <a:gridCol w="544209">
                  <a:extLst>
                    <a:ext uri="{9D8B030D-6E8A-4147-A177-3AD203B41FA5}">
                      <a16:colId xmlns:a16="http://schemas.microsoft.com/office/drawing/2014/main" val="4279378391"/>
                    </a:ext>
                  </a:extLst>
                </a:gridCol>
                <a:gridCol w="544209">
                  <a:extLst>
                    <a:ext uri="{9D8B030D-6E8A-4147-A177-3AD203B41FA5}">
                      <a16:colId xmlns:a16="http://schemas.microsoft.com/office/drawing/2014/main" val="2200784786"/>
                    </a:ext>
                  </a:extLst>
                </a:gridCol>
                <a:gridCol w="544209">
                  <a:extLst>
                    <a:ext uri="{9D8B030D-6E8A-4147-A177-3AD203B41FA5}">
                      <a16:colId xmlns:a16="http://schemas.microsoft.com/office/drawing/2014/main" val="1097931319"/>
                    </a:ext>
                  </a:extLst>
                </a:gridCol>
                <a:gridCol w="544209">
                  <a:extLst>
                    <a:ext uri="{9D8B030D-6E8A-4147-A177-3AD203B41FA5}">
                      <a16:colId xmlns:a16="http://schemas.microsoft.com/office/drawing/2014/main" val="1625317397"/>
                    </a:ext>
                  </a:extLst>
                </a:gridCol>
                <a:gridCol w="544209">
                  <a:extLst>
                    <a:ext uri="{9D8B030D-6E8A-4147-A177-3AD203B41FA5}">
                      <a16:colId xmlns:a16="http://schemas.microsoft.com/office/drawing/2014/main" val="696297034"/>
                    </a:ext>
                  </a:extLst>
                </a:gridCol>
              </a:tblGrid>
              <a:tr h="69204">
                <a:tc gridSpan="4">
                  <a:txBody>
                    <a:bodyPr/>
                    <a:lstStyle/>
                    <a:p>
                      <a:pPr algn="l"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Payroll</a:t>
                      </a:r>
                      <a:endParaRPr lang="ko-KR" altLang="en-US" sz="9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459843472"/>
                  </a:ext>
                </a:extLst>
              </a:tr>
              <a:tr h="138408">
                <a:tc gridSpan="3">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B>
                      <a:noFill/>
                    </a:lnB>
                  </a:tcPr>
                </a:tc>
                <a:tc hMerge="1">
                  <a:txBody>
                    <a:bodyPr/>
                    <a:lstStyle/>
                    <a:p>
                      <a:pPr latinLnBrk="1"/>
                      <a:endParaRPr lang="ko-KR" altLang="en-US"/>
                    </a:p>
                  </a:txBody>
                  <a:tcPr/>
                </a:tc>
                <a:tc>
                  <a:txBody>
                    <a:bodyPr/>
                    <a:lstStyle/>
                    <a:p>
                      <a:pPr algn="ct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2021.1H</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77833726"/>
                  </a:ext>
                </a:extLst>
              </a:tr>
              <a:tr h="69204">
                <a:tc gridSpan="3">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67869089"/>
                  </a:ext>
                </a:extLst>
              </a:tr>
              <a:tr h="69204">
                <a:tc gridSpan="3">
                  <a:txBody>
                    <a:bodyPr/>
                    <a:lstStyle/>
                    <a:p>
                      <a:pPr algn="l" fontAlgn="ctr"/>
                      <a:r>
                        <a:rPr lang="ko-KR" altLang="en-US" sz="9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급상여</a:t>
                      </a: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903</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714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473789409"/>
                  </a:ext>
                </a:extLst>
              </a:tr>
              <a:tr h="69204">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a:noFill/>
                    </a:lnB>
                  </a:tcPr>
                </a:tc>
                <a:tc gridSpan="2">
                  <a:txBody>
                    <a:bodyPr/>
                    <a:lstStyle/>
                    <a:p>
                      <a:pPr algn="l" rtl="0" fontAlgn="ctr"/>
                      <a:r>
                        <a:rPr lang="ko-KR" alt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임원</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241</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1213957428"/>
                  </a:ext>
                </a:extLst>
              </a:tr>
              <a:tr h="69204">
                <a:tc>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직원</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1,652</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1,894</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1,611</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1,422</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853</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664</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18142791"/>
                  </a:ext>
                </a:extLst>
              </a:tr>
              <a:tr h="69204">
                <a:tc gridSpan="3">
                  <a:txBody>
                    <a:bodyPr/>
                    <a:lstStyle/>
                    <a:p>
                      <a:pPr algn="l" fontAlgn="ctr"/>
                      <a:r>
                        <a:rPr lang="ko-KR" altLang="en-US" sz="9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급상여</a:t>
                      </a: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세부</a:t>
                      </a:r>
                      <a:endPar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903</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714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51840814"/>
                  </a:ext>
                </a:extLst>
              </a:tr>
              <a:tr h="69204">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제조원가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1,547</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1,782</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1,483</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1,295</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789</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601</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34564509"/>
                  </a:ext>
                </a:extLst>
              </a:tr>
              <a:tr h="69204">
                <a:tc>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endParaRPr lang="ko-KR" alt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a:noFill/>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직접</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963</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1,316</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1,087</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954</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573</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440</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3428553768"/>
                  </a:ext>
                </a:extLst>
              </a:tr>
              <a:tr h="69204">
                <a:tc>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endPar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latinLnBrk="1"/>
                      <a:r>
                        <a:rPr lang="ko-KR" alt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간접</a:t>
                      </a:r>
                      <a:endParaRPr lang="ko-KR" altLang="en-US" sz="2400" dirty="0">
                        <a:latin typeface="Arial" panose="020B0604020202020204" pitchFamily="34" charset="0"/>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584</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466</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396</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341</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73025460"/>
                  </a:ext>
                </a:extLst>
              </a:tr>
              <a:tr h="69204">
                <a:tc>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347</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224</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226</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115</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29076025"/>
                  </a:ext>
                </a:extLst>
              </a:tr>
              <a:tr h="69204">
                <a:tc>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endParaRPr lang="ko-KR" alt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임원</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solidFill>
                        <a:srgbClr val="00338D"/>
                      </a:solidFill>
                      <a:prstDash val="dot"/>
                      <a:round/>
                      <a:headEnd type="none" w="med" len="med"/>
                      <a:tailEnd type="none" w="med" len="med"/>
                    </a:lnT>
                    <a:lnB w="12700" cmpd="sng">
                      <a:noFill/>
                      <a:prstDash val="soli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241</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2437198853"/>
                  </a:ext>
                </a:extLst>
              </a:tr>
              <a:tr h="69204">
                <a:tc>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endPar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latinLnBrk="1"/>
                      <a:r>
                        <a:rPr lang="ko-KR" alt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관리</a:t>
                      </a:r>
                      <a:endParaRPr lang="ko-KR" altLang="en-US" sz="2400" dirty="0">
                        <a:latin typeface="Arial" panose="020B0604020202020204" pitchFamily="34" charset="0"/>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65</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62</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63368773"/>
                  </a:ext>
                </a:extLst>
              </a:tr>
              <a:tr h="69204">
                <a:tc gridSpan="3">
                  <a:txBody>
                    <a:bodyPr/>
                    <a:lstStyle/>
                    <a:p>
                      <a:pPr algn="l"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PL</a:t>
                      </a: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 </a:t>
                      </a:r>
                      <a:r>
                        <a:rPr lang="ko-KR" altLang="en-US" sz="9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급상여</a:t>
                      </a: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(B)</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dot"/>
                      <a:round/>
                      <a:headEnd type="none" w="med" len="med"/>
                      <a:tailEnd type="none" w="med" len="med"/>
                    </a:lnB>
                  </a:tcPr>
                </a:tc>
                <a:tc hMerge="1">
                  <a:txBody>
                    <a:bodyPr/>
                    <a:lstStyle/>
                    <a:p>
                      <a:pPr latinLnBrk="1"/>
                      <a:endParaRPr lang="ko-KR" altLang="en-US"/>
                    </a:p>
                  </a:txBody>
                  <a:tcPr>
                    <a:lnT w="6350" cap="flat" cmpd="sng" algn="ctr">
                      <a:solidFill>
                        <a:srgbClr val="00338D"/>
                      </a:solidFill>
                      <a:prstDash val="dot"/>
                      <a:round/>
                      <a:headEnd type="none" w="med" len="med"/>
                      <a:tailEnd type="none" w="med" len="med"/>
                    </a:lnT>
                  </a:tcPr>
                </a:tc>
                <a:tc hMerge="1">
                  <a:txBody>
                    <a:bodyPr/>
                    <a:lstStyle/>
                    <a:p>
                      <a:pPr latinLnBrk="1"/>
                      <a:endParaRPr lang="ko-KR" altLang="en-US"/>
                    </a:p>
                  </a:txBody>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919</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712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47976302"/>
                  </a:ext>
                </a:extLst>
              </a:tr>
              <a:tr h="69204">
                <a:tc gridSpan="2">
                  <a:txBody>
                    <a:bodyPr/>
                    <a:lstStyle/>
                    <a:p>
                      <a:pPr algn="l" fontAlgn="ctr"/>
                      <a:endPar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제조원가</a:t>
                      </a:r>
                      <a:endPar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1,641</a:t>
                      </a:r>
                    </a:p>
                  </a:txBody>
                  <a:tcPr marL="36000" marR="36000" marT="0" marB="0" anchor="ctr">
                    <a:lnL w="12700" cmpd="sng">
                      <a:noFill/>
                      <a:prstDash val="soli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842</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662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465278469"/>
                  </a:ext>
                </a:extLst>
              </a:tr>
              <a:tr h="69204">
                <a:tc gridSpan="2">
                  <a:txBody>
                    <a:bodyPr/>
                    <a:lstStyle/>
                    <a:p>
                      <a:pPr algn="l" fontAlgn="ctr"/>
                      <a:endPar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판관비</a:t>
                      </a:r>
                      <a:endPar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77</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22749626"/>
                  </a:ext>
                </a:extLst>
              </a:tr>
              <a:tr h="69204">
                <a:tc gridSpan="3">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Diffs</a:t>
                      </a: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(C=A-B)</a:t>
                      </a:r>
                      <a:endPar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07254365"/>
                  </a:ext>
                </a:extLst>
              </a:tr>
            </a:tbl>
          </a:graphicData>
        </a:graphic>
      </p:graphicFrame>
      <p:sp>
        <p:nvSpPr>
          <p:cNvPr id="12" name="직사각형 119">
            <a:extLst>
              <a:ext uri="{FF2B5EF4-FFF2-40B4-BE49-F238E27FC236}">
                <a16:creationId xmlns:a16="http://schemas.microsoft.com/office/drawing/2014/main" id="{788E292C-88F6-4601-A23A-29D94AC53773}"/>
              </a:ext>
            </a:extLst>
          </p:cNvPr>
          <p:cNvSpPr/>
          <p:nvPr/>
        </p:nvSpPr>
        <p:spPr bwMode="auto">
          <a:xfrm>
            <a:off x="495464" y="3852647"/>
            <a:ext cx="7800178" cy="315920"/>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r>
              <a:rPr lang="en-US" altLang="ko-KR" sz="700" dirty="0">
                <a:solidFill>
                  <a:prstClr val="black"/>
                </a:solidFill>
                <a:latin typeface="Arial" panose="020B0604020202020204" pitchFamily="34" charset="0"/>
                <a:ea typeface="+mj-ea"/>
                <a:cs typeface="Arial" panose="020B0604020202020204" pitchFamily="34" charset="0"/>
              </a:rPr>
              <a:t>(</a:t>
            </a:r>
            <a:r>
              <a:rPr lang="ko-KR" altLang="en-US" sz="700" dirty="0">
                <a:solidFill>
                  <a:prstClr val="black"/>
                </a:solidFill>
                <a:latin typeface="Arial" panose="020B0604020202020204" pitchFamily="34" charset="0"/>
                <a:ea typeface="+mj-ea"/>
                <a:cs typeface="Arial" panose="020B0604020202020204" pitchFamily="34" charset="0"/>
              </a:rPr>
              <a:t>급여대장</a:t>
            </a:r>
            <a:r>
              <a:rPr lang="en-US" altLang="ko-KR" sz="700" dirty="0">
                <a:solidFill>
                  <a:prstClr val="black"/>
                </a:solidFill>
                <a:latin typeface="Arial" panose="020B0604020202020204" pitchFamily="34" charset="0"/>
                <a:ea typeface="+mj-ea"/>
                <a:cs typeface="Arial" panose="020B0604020202020204" pitchFamily="34" charset="0"/>
              </a:rPr>
              <a:t>)</a:t>
            </a:r>
          </a:p>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Limitation: </a:t>
            </a:r>
            <a:r>
              <a:rPr lang="ko-KR" altLang="en-US" sz="700" dirty="0">
                <a:solidFill>
                  <a:prstClr val="black"/>
                </a:solidFill>
                <a:latin typeface="Arial" panose="020B0604020202020204" pitchFamily="34" charset="0"/>
                <a:ea typeface="+mj-ea"/>
                <a:cs typeface="Arial" panose="020B0604020202020204" pitchFamily="34" charset="0"/>
              </a:rPr>
              <a:t>급여대장 상 지급총액과 손익계산서 인건비 금액에 일부 차이가 존재하며</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과거 직원 중 </a:t>
            </a:r>
            <a:r>
              <a:rPr lang="en-US" altLang="ko-KR" sz="700" dirty="0">
                <a:solidFill>
                  <a:prstClr val="black"/>
                </a:solidFill>
                <a:latin typeface="Arial" panose="020B0604020202020204" pitchFamily="34" charset="0"/>
                <a:ea typeface="+mj-ea"/>
                <a:cs typeface="Arial" panose="020B0604020202020204" pitchFamily="34" charset="0"/>
              </a:rPr>
              <a:t>2020</a:t>
            </a:r>
            <a:r>
              <a:rPr lang="ko-KR" altLang="en-US" sz="700" dirty="0">
                <a:solidFill>
                  <a:prstClr val="black"/>
                </a:solidFill>
                <a:latin typeface="Arial" panose="020B0604020202020204" pitchFamily="34" charset="0"/>
                <a:ea typeface="+mj-ea"/>
                <a:cs typeface="Arial" panose="020B0604020202020204" pitchFamily="34" charset="0"/>
              </a:rPr>
              <a:t>년 이전에 퇴사한 인원은 </a:t>
            </a:r>
            <a:r>
              <a:rPr lang="en-US" altLang="ko-KR" sz="700" dirty="0">
                <a:solidFill>
                  <a:prstClr val="black"/>
                </a:solidFill>
                <a:latin typeface="Arial" panose="020B0604020202020204" pitchFamily="34" charset="0"/>
                <a:ea typeface="+mj-ea"/>
                <a:cs typeface="Arial" panose="020B0604020202020204" pitchFamily="34" charset="0"/>
              </a:rPr>
              <a:t>R&amp;R</a:t>
            </a:r>
            <a:r>
              <a:rPr lang="ko-KR" altLang="en-US" sz="700" dirty="0">
                <a:solidFill>
                  <a:prstClr val="black"/>
                </a:solidFill>
                <a:latin typeface="Arial" panose="020B0604020202020204" pitchFamily="34" charset="0"/>
                <a:ea typeface="+mj-ea"/>
                <a:cs typeface="Arial" panose="020B0604020202020204" pitchFamily="34" charset="0"/>
              </a:rPr>
              <a:t>구분이 제공되지 않음</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17" name="TextBox 16">
            <a:extLst>
              <a:ext uri="{FF2B5EF4-FFF2-40B4-BE49-F238E27FC236}">
                <a16:creationId xmlns:a16="http://schemas.microsoft.com/office/drawing/2014/main" id="{F7B6FA79-79ED-4F1D-9180-46872C52FC37}"/>
              </a:ext>
            </a:extLst>
          </p:cNvPr>
          <p:cNvSpPr txBox="1"/>
          <p:nvPr/>
        </p:nvSpPr>
        <p:spPr>
          <a:xfrm>
            <a:off x="495464" y="4573082"/>
            <a:ext cx="9037156" cy="1363325"/>
          </a:xfrm>
          <a:prstGeom prst="rect">
            <a:avLst/>
          </a:prstGeom>
          <a:noFill/>
          <a:ln>
            <a:solidFill>
              <a:srgbClr val="00338D"/>
            </a:solidFill>
          </a:ln>
        </p:spPr>
        <p:txBody>
          <a:bodyPr wrap="square" lIns="36000" tIns="36000" rIns="36000" bIns="36000" rtlCol="0">
            <a:noAutofit/>
          </a:bodyPr>
          <a:lstStyle/>
          <a:p>
            <a:pPr marL="171450"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
              <a:tabLst>
                <a:tab pos="4935538" algn="l"/>
              </a:tabLst>
              <a:defRPr/>
            </a:pPr>
            <a:r>
              <a:rPr lang="en-US" altLang="ko-KR" sz="900" b="1" u="sng" dirty="0">
                <a:solidFill>
                  <a:srgbClr val="000000"/>
                </a:solidFill>
                <a:latin typeface="Arial" panose="020B0604020202020204" pitchFamily="34" charset="0"/>
                <a:cs typeface="Arial" panose="020B0604020202020204" pitchFamily="34" charset="0"/>
              </a:rPr>
              <a:t>Overview</a:t>
            </a: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대상 사업부는 과거 </a:t>
            </a:r>
            <a:r>
              <a:rPr lang="en-US" altLang="ko-KR" sz="900" dirty="0">
                <a:solidFill>
                  <a:srgbClr val="000000"/>
                </a:solidFill>
                <a:latin typeface="Arial" panose="020B0604020202020204" pitchFamily="34" charset="0"/>
                <a:cs typeface="Arial" panose="020B0604020202020204" pitchFamily="34" charset="0"/>
              </a:rPr>
              <a:t>SDI</a:t>
            </a:r>
            <a:r>
              <a:rPr lang="ko-KR" altLang="en-US" sz="900" dirty="0">
                <a:solidFill>
                  <a:srgbClr val="000000"/>
                </a:solidFill>
                <a:latin typeface="Arial" panose="020B0604020202020204" pitchFamily="34" charset="0"/>
                <a:cs typeface="Arial" panose="020B0604020202020204" pitchFamily="34" charset="0"/>
              </a:rPr>
              <a:t>에서 근무하였던 임원 및 직원을 채용하여 왔음</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임원의 경우 최초 관련 사업 개시 시점에서 </a:t>
            </a:r>
            <a:r>
              <a:rPr lang="en-US" altLang="ko-KR" sz="900" dirty="0">
                <a:solidFill>
                  <a:srgbClr val="000000"/>
                </a:solidFill>
                <a:latin typeface="Arial" panose="020B0604020202020204" pitchFamily="34" charset="0"/>
                <a:cs typeface="Arial" panose="020B0604020202020204" pitchFamily="34" charset="0"/>
              </a:rPr>
              <a:t>SDI</a:t>
            </a:r>
            <a:r>
              <a:rPr lang="ko-KR" altLang="en-US" sz="900" dirty="0">
                <a:solidFill>
                  <a:srgbClr val="000000"/>
                </a:solidFill>
                <a:latin typeface="Arial" panose="020B0604020202020204" pitchFamily="34" charset="0"/>
                <a:cs typeface="Arial" panose="020B0604020202020204" pitchFamily="34" charset="0"/>
              </a:rPr>
              <a:t>와의 고객관계 유지목적으로 채용 후 </a:t>
            </a:r>
            <a:r>
              <a:rPr lang="en-US" altLang="ko-KR" sz="900" dirty="0">
                <a:solidFill>
                  <a:srgbClr val="000000"/>
                </a:solidFill>
                <a:latin typeface="Arial" panose="020B0604020202020204" pitchFamily="34" charset="0"/>
                <a:cs typeface="Arial" panose="020B0604020202020204" pitchFamily="34" charset="0"/>
              </a:rPr>
              <a:t>2019</a:t>
            </a:r>
            <a:r>
              <a:rPr lang="ko-KR" altLang="en-US" sz="900" dirty="0">
                <a:solidFill>
                  <a:srgbClr val="000000"/>
                </a:solidFill>
                <a:latin typeface="Arial" panose="020B0604020202020204" pitchFamily="34" charset="0"/>
                <a:cs typeface="Arial" panose="020B0604020202020204" pitchFamily="34" charset="0"/>
              </a:rPr>
              <a:t>년 중 전부 감축하였으며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생산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err="1">
                <a:solidFill>
                  <a:srgbClr val="000000"/>
                </a:solidFill>
                <a:latin typeface="Arial" panose="020B0604020202020204" pitchFamily="34" charset="0"/>
                <a:cs typeface="Arial" panose="020B0604020202020204" pitchFamily="34" charset="0"/>
              </a:rPr>
              <a:t>품질팀</a:t>
            </a:r>
            <a:r>
              <a:rPr lang="ko-KR" altLang="en-US" sz="900" dirty="0">
                <a:solidFill>
                  <a:srgbClr val="000000"/>
                </a:solidFill>
                <a:latin typeface="Arial" panose="020B0604020202020204" pitchFamily="34" charset="0"/>
                <a:cs typeface="Arial" panose="020B0604020202020204" pitchFamily="34" charset="0"/>
              </a:rPr>
              <a:t> 등에 </a:t>
            </a:r>
            <a:r>
              <a:rPr lang="en-US" altLang="ko-KR" sz="900" dirty="0">
                <a:solidFill>
                  <a:srgbClr val="000000"/>
                </a:solidFill>
                <a:latin typeface="Arial" panose="020B0604020202020204" pitchFamily="34" charset="0"/>
                <a:cs typeface="Arial" panose="020B0604020202020204" pitchFamily="34" charset="0"/>
              </a:rPr>
              <a:t>SDI</a:t>
            </a:r>
            <a:r>
              <a:rPr lang="ko-KR" altLang="en-US" sz="900" dirty="0">
                <a:solidFill>
                  <a:srgbClr val="000000"/>
                </a:solidFill>
                <a:latin typeface="Arial" panose="020B0604020202020204" pitchFamily="34" charset="0"/>
                <a:cs typeface="Arial" panose="020B0604020202020204" pitchFamily="34" charset="0"/>
              </a:rPr>
              <a:t>로부터 사업 인수 시 고용승계한 사원 등이 포함되어 있음</a:t>
            </a:r>
            <a:r>
              <a:rPr lang="en-US" altLang="ko-KR" sz="900" dirty="0">
                <a:solidFill>
                  <a:srgbClr val="000000"/>
                </a:solidFill>
                <a:latin typeface="Arial" panose="020B0604020202020204" pitchFamily="34" charset="0"/>
                <a:cs typeface="Arial" panose="020B0604020202020204" pitchFamily="34" charset="0"/>
              </a:rPr>
              <a:t>. 2022</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6</a:t>
            </a:r>
            <a:r>
              <a:rPr lang="ko-KR" altLang="en-US" sz="900" dirty="0">
                <a:solidFill>
                  <a:srgbClr val="000000"/>
                </a:solidFill>
                <a:latin typeface="Arial" panose="020B0604020202020204" pitchFamily="34" charset="0"/>
                <a:cs typeface="Arial" panose="020B0604020202020204" pitchFamily="34" charset="0"/>
              </a:rPr>
              <a:t>월말 기준 </a:t>
            </a:r>
            <a:r>
              <a:rPr lang="en-US" altLang="ko-KR" sz="900" dirty="0">
                <a:solidFill>
                  <a:srgbClr val="000000"/>
                </a:solidFill>
                <a:latin typeface="Arial" panose="020B0604020202020204" pitchFamily="34" charset="0"/>
                <a:cs typeface="Arial" panose="020B0604020202020204" pitchFamily="34" charset="0"/>
              </a:rPr>
              <a:t>SDI </a:t>
            </a:r>
            <a:r>
              <a:rPr lang="ko-KR" altLang="en-US" sz="900" dirty="0">
                <a:solidFill>
                  <a:srgbClr val="000000"/>
                </a:solidFill>
                <a:latin typeface="Arial" panose="020B0604020202020204" pitchFamily="34" charset="0"/>
                <a:cs typeface="Arial" panose="020B0604020202020204" pitchFamily="34" charset="0"/>
              </a:rPr>
              <a:t>출신 인원은 총 </a:t>
            </a:r>
            <a:r>
              <a:rPr lang="en-US" altLang="ko-KR" sz="900" dirty="0">
                <a:solidFill>
                  <a:srgbClr val="000000"/>
                </a:solidFill>
                <a:latin typeface="Arial" panose="020B0604020202020204" pitchFamily="34" charset="0"/>
                <a:cs typeface="Arial" panose="020B0604020202020204" pitchFamily="34" charset="0"/>
              </a:rPr>
              <a:t>16</a:t>
            </a:r>
            <a:r>
              <a:rPr lang="ko-KR" altLang="en-US" sz="900" dirty="0">
                <a:solidFill>
                  <a:srgbClr val="000000"/>
                </a:solidFill>
                <a:latin typeface="Arial" panose="020B0604020202020204" pitchFamily="34" charset="0"/>
                <a:cs typeface="Arial" panose="020B0604020202020204" pitchFamily="34" charset="0"/>
              </a:rPr>
              <a:t>인이 근무중에 있음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연평균 인원수는 지속적으로 감소세에 있으며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이는 </a:t>
            </a: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이후의 스마트 공장 등 생산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인원효율화로 인한 인원 감축에 의함</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동일 직군 내에서도 </a:t>
            </a:r>
            <a:r>
              <a:rPr lang="en-US" altLang="ko-KR" sz="900" dirty="0">
                <a:solidFill>
                  <a:srgbClr val="000000"/>
                </a:solidFill>
                <a:latin typeface="Arial" panose="020B0604020202020204" pitchFamily="34" charset="0"/>
                <a:cs typeface="Arial" panose="020B0604020202020204" pitchFamily="34" charset="0"/>
              </a:rPr>
              <a:t>SDI </a:t>
            </a:r>
            <a:r>
              <a:rPr lang="ko-KR" altLang="en-US" sz="900" dirty="0">
                <a:solidFill>
                  <a:srgbClr val="000000"/>
                </a:solidFill>
                <a:latin typeface="Arial" panose="020B0604020202020204" pitchFamily="34" charset="0"/>
                <a:cs typeface="Arial" panose="020B0604020202020204" pitchFamily="34" charset="0"/>
              </a:rPr>
              <a:t>관련 인력이 더 높은 급여를 수령하고 있으며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이는 </a:t>
            </a:r>
            <a:r>
              <a:rPr lang="en-US" altLang="ko-KR" sz="900" dirty="0">
                <a:solidFill>
                  <a:srgbClr val="000000"/>
                </a:solidFill>
                <a:latin typeface="Arial" panose="020B0604020202020204" pitchFamily="34" charset="0"/>
                <a:cs typeface="Arial" panose="020B0604020202020204" pitchFamily="34" charset="0"/>
              </a:rPr>
              <a:t>SDI </a:t>
            </a:r>
            <a:r>
              <a:rPr lang="ko-KR" altLang="en-US" sz="900" dirty="0">
                <a:solidFill>
                  <a:srgbClr val="000000"/>
                </a:solidFill>
                <a:latin typeface="Arial" panose="020B0604020202020204" pitchFamily="34" charset="0"/>
                <a:cs typeface="Arial" panose="020B0604020202020204" pitchFamily="34" charset="0"/>
              </a:rPr>
              <a:t>출신들은 사업 인수 후 지속적으로 근무중에 있으나 타 인력의 경우 지속적으로 교체되어 근속연수가 차이남에 따라 발생하는 급여차이인 것으로 파악됨</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타 연도 대비 </a:t>
            </a: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년의 연평균 급여가 매우 높게 추산되어 있는데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이는 </a:t>
            </a: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생산량의 급증으로 인하여 추가근로수당이 증가함에 기인함</a:t>
            </a:r>
            <a:r>
              <a:rPr lang="en-US" altLang="ko-KR" sz="900" dirty="0">
                <a:solidFill>
                  <a:srgbClr val="000000"/>
                </a:solidFill>
                <a:latin typeface="Arial" panose="020B0604020202020204" pitchFamily="34" charset="0"/>
                <a:cs typeface="Arial" panose="020B0604020202020204" pitchFamily="34" charset="0"/>
              </a:rPr>
              <a:t>. 2021</a:t>
            </a:r>
            <a:r>
              <a:rPr lang="ko-KR" altLang="en-US" sz="900" dirty="0">
                <a:solidFill>
                  <a:srgbClr val="000000"/>
                </a:solidFill>
                <a:latin typeface="Arial" panose="020B0604020202020204" pitchFamily="34" charset="0"/>
                <a:cs typeface="Arial" panose="020B0604020202020204" pitchFamily="34" charset="0"/>
              </a:rPr>
              <a:t>년 연평균 급여는 </a:t>
            </a:r>
            <a:r>
              <a:rPr lang="en-US" altLang="ko-KR" sz="900" dirty="0">
                <a:solidFill>
                  <a:srgbClr val="000000"/>
                </a:solidFill>
                <a:latin typeface="Arial" panose="020B0604020202020204" pitchFamily="34" charset="0"/>
                <a:cs typeface="Arial" panose="020B0604020202020204" pitchFamily="34" charset="0"/>
              </a:rPr>
              <a:t>Cycle Time </a:t>
            </a:r>
            <a:r>
              <a:rPr lang="ko-KR" altLang="en-US" sz="900" dirty="0">
                <a:solidFill>
                  <a:srgbClr val="000000"/>
                </a:solidFill>
                <a:latin typeface="Arial" panose="020B0604020202020204" pitchFamily="34" charset="0"/>
                <a:cs typeface="Arial" panose="020B0604020202020204" pitchFamily="34" charset="0"/>
              </a:rPr>
              <a:t>감소 등 생산성의 증가로 인하여 전년 대비 추가근로수당이 감소함에 따라 크게 하락하였음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p:txBody>
      </p:sp>
      <p:graphicFrame>
        <p:nvGraphicFramePr>
          <p:cNvPr id="16" name="표 15">
            <a:extLst>
              <a:ext uri="{FF2B5EF4-FFF2-40B4-BE49-F238E27FC236}">
                <a16:creationId xmlns:a16="http://schemas.microsoft.com/office/drawing/2014/main" id="{4CE785D5-A378-4611-BD58-3209A9D76A39}"/>
              </a:ext>
            </a:extLst>
          </p:cNvPr>
          <p:cNvGraphicFramePr>
            <a:graphicFrameLocks noGrp="1"/>
          </p:cNvGraphicFramePr>
          <p:nvPr/>
        </p:nvGraphicFramePr>
        <p:xfrm>
          <a:off x="4975582" y="1507588"/>
          <a:ext cx="4557038" cy="2331720"/>
        </p:xfrm>
        <a:graphic>
          <a:graphicData uri="http://schemas.openxmlformats.org/drawingml/2006/table">
            <a:tbl>
              <a:tblPr/>
              <a:tblGrid>
                <a:gridCol w="139705">
                  <a:extLst>
                    <a:ext uri="{9D8B030D-6E8A-4147-A177-3AD203B41FA5}">
                      <a16:colId xmlns:a16="http://schemas.microsoft.com/office/drawing/2014/main" val="2168994127"/>
                    </a:ext>
                  </a:extLst>
                </a:gridCol>
                <a:gridCol w="139705">
                  <a:extLst>
                    <a:ext uri="{9D8B030D-6E8A-4147-A177-3AD203B41FA5}">
                      <a16:colId xmlns:a16="http://schemas.microsoft.com/office/drawing/2014/main" val="3514636938"/>
                    </a:ext>
                  </a:extLst>
                </a:gridCol>
                <a:gridCol w="756666">
                  <a:extLst>
                    <a:ext uri="{9D8B030D-6E8A-4147-A177-3AD203B41FA5}">
                      <a16:colId xmlns:a16="http://schemas.microsoft.com/office/drawing/2014/main" val="3665266433"/>
                    </a:ext>
                  </a:extLst>
                </a:gridCol>
                <a:gridCol w="586827">
                  <a:extLst>
                    <a:ext uri="{9D8B030D-6E8A-4147-A177-3AD203B41FA5}">
                      <a16:colId xmlns:a16="http://schemas.microsoft.com/office/drawing/2014/main" val="3375523106"/>
                    </a:ext>
                  </a:extLst>
                </a:gridCol>
                <a:gridCol w="586827">
                  <a:extLst>
                    <a:ext uri="{9D8B030D-6E8A-4147-A177-3AD203B41FA5}">
                      <a16:colId xmlns:a16="http://schemas.microsoft.com/office/drawing/2014/main" val="4279378391"/>
                    </a:ext>
                  </a:extLst>
                </a:gridCol>
                <a:gridCol w="586827">
                  <a:extLst>
                    <a:ext uri="{9D8B030D-6E8A-4147-A177-3AD203B41FA5}">
                      <a16:colId xmlns:a16="http://schemas.microsoft.com/office/drawing/2014/main" val="2200784786"/>
                    </a:ext>
                  </a:extLst>
                </a:gridCol>
                <a:gridCol w="586827">
                  <a:extLst>
                    <a:ext uri="{9D8B030D-6E8A-4147-A177-3AD203B41FA5}">
                      <a16:colId xmlns:a16="http://schemas.microsoft.com/office/drawing/2014/main" val="1097931319"/>
                    </a:ext>
                  </a:extLst>
                </a:gridCol>
                <a:gridCol w="586827">
                  <a:extLst>
                    <a:ext uri="{9D8B030D-6E8A-4147-A177-3AD203B41FA5}">
                      <a16:colId xmlns:a16="http://schemas.microsoft.com/office/drawing/2014/main" val="1625317397"/>
                    </a:ext>
                  </a:extLst>
                </a:gridCol>
                <a:gridCol w="586827">
                  <a:extLst>
                    <a:ext uri="{9D8B030D-6E8A-4147-A177-3AD203B41FA5}">
                      <a16:colId xmlns:a16="http://schemas.microsoft.com/office/drawing/2014/main" val="696297034"/>
                    </a:ext>
                  </a:extLst>
                </a:gridCol>
              </a:tblGrid>
              <a:tr h="70879">
                <a:tc gridSpan="4">
                  <a:txBody>
                    <a:bodyPr/>
                    <a:lstStyle/>
                    <a:p>
                      <a:pPr algn="l" fontAlgn="ctr"/>
                      <a:r>
                        <a:rPr lang="en-US" altLang="ko-KR" sz="900" b="1"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Per</a:t>
                      </a:r>
                      <a:r>
                        <a:rPr lang="ko-KR" altLang="en-US" sz="900" b="1"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1"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Capita</a:t>
                      </a:r>
                      <a:endParaRPr lang="ko-KR" altLang="en-US" sz="900" b="1" i="0" u="none" strike="noStrike" baseline="30000"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459843472"/>
                  </a:ext>
                </a:extLst>
              </a:tr>
              <a:tr h="70879">
                <a:tc gridSpan="3">
                  <a:txBody>
                    <a:bodyPr/>
                    <a:lstStyle/>
                    <a:p>
                      <a:pPr algn="l" fontAlgn="ctr"/>
                      <a:r>
                        <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algn="l" fontAlgn="ct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B>
                      <a:noFill/>
                    </a:lnB>
                  </a:tcPr>
                </a:tc>
                <a:tc hMerge="1">
                  <a:txBody>
                    <a:bodyPr/>
                    <a:lstStyle/>
                    <a:p>
                      <a:pPr latinLnBrk="1"/>
                      <a:endParaRPr lang="ko-KR" altLang="en-US"/>
                    </a:p>
                  </a:txBody>
                  <a:tcPr/>
                </a:tc>
                <a:tc>
                  <a:txBody>
                    <a:bodyPr/>
                    <a:lstStyle/>
                    <a:p>
                      <a:pPr algn="ct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2021.1H</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77833726"/>
                  </a:ext>
                </a:extLst>
              </a:tr>
              <a:tr h="70879">
                <a:tc gridSpan="3">
                  <a:txBody>
                    <a:bodyPr/>
                    <a:lstStyle/>
                    <a:p>
                      <a:pPr algn="l"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KRW m/</a:t>
                      </a:r>
                      <a:r>
                        <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명</a:t>
                      </a: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ctr"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67869089"/>
                  </a:ext>
                </a:extLst>
              </a:tr>
              <a:tr h="70879">
                <a:tc gridSpan="3">
                  <a:txBody>
                    <a:bodyPr/>
                    <a:lstStyle/>
                    <a:p>
                      <a:pPr algn="l" fontAlgn="ctr"/>
                      <a:r>
                        <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연평균 인원수</a:t>
                      </a:r>
                      <a:endParaRPr 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dirty="0">
                          <a:solidFill>
                            <a:schemeClr val="tx1"/>
                          </a:solidFill>
                          <a:effectLst/>
                          <a:latin typeface="Arial" panose="020B0604020202020204" pitchFamily="34" charset="0"/>
                          <a:ea typeface="맑은 고딕" panose="020B0503020000020004" pitchFamily="50" charset="-127"/>
                        </a:rPr>
                        <a:t>46.4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dirty="0">
                          <a:solidFill>
                            <a:schemeClr val="tx1"/>
                          </a:solidFill>
                          <a:effectLst/>
                          <a:latin typeface="Arial" panose="020B0604020202020204" pitchFamily="34" charset="0"/>
                          <a:ea typeface="맑은 고딕" panose="020B0503020000020004" pitchFamily="50" charset="-127"/>
                        </a:rPr>
                        <a:t>43.3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chemeClr val="tx1"/>
                          </a:solidFill>
                          <a:effectLst/>
                          <a:latin typeface="Arial" panose="020B0604020202020204" pitchFamily="34" charset="0"/>
                          <a:ea typeface="맑은 고딕" panose="020B0503020000020004" pitchFamily="50" charset="-127"/>
                        </a:rPr>
                        <a:t>42.5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chemeClr val="tx1"/>
                          </a:solidFill>
                          <a:effectLst/>
                          <a:latin typeface="Arial" panose="020B0604020202020204" pitchFamily="34" charset="0"/>
                          <a:ea typeface="맑은 고딕" panose="020B0503020000020004" pitchFamily="50" charset="-127"/>
                        </a:rPr>
                        <a:t>39.9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chemeClr val="tx1"/>
                          </a:solidFill>
                          <a:effectLst/>
                          <a:latin typeface="Arial" panose="020B0604020202020204" pitchFamily="34" charset="0"/>
                          <a:ea typeface="맑은 고딕" panose="020B0503020000020004" pitchFamily="50" charset="-127"/>
                        </a:rPr>
                        <a:t>43.5</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dirty="0">
                          <a:solidFill>
                            <a:schemeClr val="tx1"/>
                          </a:solidFill>
                          <a:effectLst/>
                          <a:latin typeface="Arial" panose="020B0604020202020204" pitchFamily="34" charset="0"/>
                          <a:ea typeface="맑은 고딕" panose="020B0503020000020004" pitchFamily="50" charset="-127"/>
                        </a:rPr>
                        <a:t>38.3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51840814"/>
                  </a:ext>
                </a:extLst>
              </a:tr>
              <a:tr h="70879">
                <a:tc>
                  <a:txBody>
                    <a:bodyPr/>
                    <a:lstStyle/>
                    <a:p>
                      <a:pPr algn="l" fontAlgn="ctr"/>
                      <a:r>
                        <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제조원가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mn-cs"/>
                        </a:rPr>
                        <a:t>        </a:t>
                      </a: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40.8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38.8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37.5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35.1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38.5 </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33.7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34564509"/>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endPar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a:noFill/>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직접</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25.0</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28.7</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28.1</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26.3</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29.2</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25.5</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3428553768"/>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endPar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dot"/>
                      <a:round/>
                      <a:headEnd type="none" w="med" len="med"/>
                      <a:tailEnd type="none" w="med" len="med"/>
                    </a:lnB>
                  </a:tcPr>
                </a:tc>
                <a:tc>
                  <a:txBody>
                    <a:bodyPr/>
                    <a:lstStyle/>
                    <a:p>
                      <a:pPr latinLnBrk="1"/>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간접</a:t>
                      </a:r>
                      <a:endParaRPr lang="ko-KR" altLang="en-US" sz="900" dirty="0">
                        <a:solidFill>
                          <a:schemeClr val="tx1"/>
                        </a:solidFill>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15.8</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10.2</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9.4</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8.8</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9.3</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8.2</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73025460"/>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판매관리비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ko-KR" altLang="en-US" sz="900" b="0" i="0" u="none" strike="noStrike" kern="1200">
                          <a:solidFill>
                            <a:schemeClr val="tx1"/>
                          </a:solidFill>
                          <a:effectLst/>
                          <a:latin typeface="Arial" panose="020B0604020202020204" pitchFamily="34" charset="0"/>
                          <a:ea typeface="맑은 고딕" panose="020B0503020000020004" pitchFamily="50" charset="-127"/>
                          <a:cs typeface="+mn-cs"/>
                        </a:rPr>
                        <a:t>          </a:t>
                      </a: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5.6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4.4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5.0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4.8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5.0 </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4.7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29076025"/>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endPar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임원</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solidFill>
                        <a:srgbClr val="00338D"/>
                      </a:solidFill>
                      <a:prstDash val="dot"/>
                      <a:round/>
                      <a:headEnd type="none" w="med" len="med"/>
                      <a:tailEnd type="none" w="med" len="med"/>
                    </a:lnT>
                    <a:lnB w="12700" cmpd="sng">
                      <a:noFill/>
                      <a:prstDash val="soli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2.4</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chemeClr val="tx1"/>
                          </a:solidFill>
                          <a:effectLst/>
                          <a:latin typeface="Arial" panose="020B0604020202020204" pitchFamily="34" charset="0"/>
                          <a:ea typeface="맑은 고딕" panose="020B0503020000020004" pitchFamily="50" charset="-127"/>
                        </a:rPr>
                        <a:t>1.3</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chemeClr val="tx1"/>
                          </a:solidFill>
                          <a:effectLst/>
                          <a:latin typeface="Arial" panose="020B0604020202020204" pitchFamily="34" charset="0"/>
                          <a:ea typeface="맑은 고딕" panose="020B0503020000020004" pitchFamily="50" charset="-127"/>
                        </a:rPr>
                        <a:t>1.0</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1.0</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chemeClr val="tx1"/>
                          </a:solidFill>
                          <a:effectLst/>
                          <a:latin typeface="Arial" panose="020B0604020202020204" pitchFamily="34" charset="0"/>
                          <a:ea typeface="맑은 고딕" panose="020B0503020000020004" pitchFamily="50" charset="-127"/>
                        </a:rPr>
                        <a:t>1.0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chemeClr val="tx1"/>
                          </a:solidFill>
                          <a:effectLst/>
                          <a:latin typeface="Arial" panose="020B0604020202020204" pitchFamily="34" charset="0"/>
                          <a:ea typeface="맑은 고딕" panose="020B0503020000020004" pitchFamily="50" charset="-127"/>
                        </a:rPr>
                        <a:t>1.0</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2437198853"/>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endPar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latinLnBrk="1"/>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관리</a:t>
                      </a:r>
                      <a:endParaRPr lang="ko-KR" altLang="en-US" sz="900" dirty="0">
                        <a:solidFill>
                          <a:schemeClr val="tx1"/>
                        </a:solidFill>
                      </a:endParaRP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3.2</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3.2</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4.0</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3.8</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4.0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3.7</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63368773"/>
                  </a:ext>
                </a:extLst>
              </a:tr>
              <a:tr h="70879">
                <a:tc gridSpan="3">
                  <a:txBody>
                    <a:bodyPr/>
                    <a:lstStyle/>
                    <a:p>
                      <a:pPr algn="l" fontAlgn="ctr"/>
                      <a:r>
                        <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인당 연평균 급여</a:t>
                      </a:r>
                      <a:endParaRPr 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12700" cmpd="sng">
                      <a:noFill/>
                      <a:prstDash val="solid"/>
                    </a:lnT>
                    <a:lnB w="6350" cap="flat" cmpd="sng" algn="ctr">
                      <a:noFill/>
                      <a:prstDash val="solid"/>
                      <a:round/>
                      <a:headEnd type="none" w="med" len="med"/>
                      <a:tailEnd type="none" w="med" len="med"/>
                    </a:lnB>
                  </a:tcPr>
                </a:tc>
                <a:tc>
                  <a:txBody>
                    <a:bodyPr/>
                    <a:lstStyle/>
                    <a:p>
                      <a:pPr algn="r" rtl="0" fontAlgn="ctr"/>
                      <a:r>
                        <a:rPr lang="en-US" altLang="ko-KR" sz="900" b="1" i="0" u="none" strike="noStrike" kern="1200" dirty="0">
                          <a:solidFill>
                            <a:schemeClr val="tx1"/>
                          </a:solidFill>
                          <a:effectLst/>
                          <a:latin typeface="Arial" panose="020B0604020202020204" pitchFamily="34" charset="0"/>
                          <a:ea typeface="맑은 고딕" panose="020B0503020000020004" pitchFamily="50" charset="-127"/>
                          <a:cs typeface="+mn-cs"/>
                        </a:rPr>
                        <a:t>40.8</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chemeClr val="tx1"/>
                          </a:solidFill>
                          <a:effectLst/>
                          <a:latin typeface="Arial" panose="020B0604020202020204" pitchFamily="34" charset="0"/>
                          <a:ea typeface="맑은 고딕" panose="020B0503020000020004" pitchFamily="50" charset="-127"/>
                          <a:cs typeface="+mn-cs"/>
                        </a:rPr>
                        <a:t>46.4</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chemeClr val="tx1"/>
                          </a:solidFill>
                          <a:effectLst/>
                          <a:latin typeface="Arial" panose="020B0604020202020204" pitchFamily="34" charset="0"/>
                          <a:ea typeface="맑은 고딕" panose="020B0503020000020004" pitchFamily="50" charset="-127"/>
                          <a:cs typeface="+mn-cs"/>
                        </a:rPr>
                        <a:t>40.3</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chemeClr val="tx1"/>
                          </a:solidFill>
                          <a:effectLst/>
                          <a:latin typeface="Arial" panose="020B0604020202020204" pitchFamily="34" charset="0"/>
                          <a:ea typeface="맑은 고딕" panose="020B0503020000020004" pitchFamily="50" charset="-127"/>
                          <a:cs typeface="+mn-cs"/>
                        </a:rPr>
                        <a:t>38.1</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chemeClr val="tx1"/>
                          </a:solidFill>
                          <a:effectLst/>
                          <a:latin typeface="Arial" panose="020B0604020202020204" pitchFamily="34" charset="0"/>
                          <a:ea typeface="맑은 고딕" panose="020B0503020000020004" pitchFamily="50" charset="-127"/>
                          <a:cs typeface="+mn-cs"/>
                        </a:rPr>
                        <a:t>41.5</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chemeClr val="tx1"/>
                          </a:solidFill>
                          <a:effectLst/>
                          <a:latin typeface="Arial" panose="020B0604020202020204" pitchFamily="34" charset="0"/>
                          <a:ea typeface="맑은 고딕" panose="020B0503020000020004" pitchFamily="50" charset="-127"/>
                          <a:cs typeface="+mn-cs"/>
                        </a:rPr>
                        <a:t>37.2</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8696799"/>
                  </a:ext>
                </a:extLst>
              </a:tr>
              <a:tr h="70879">
                <a:tc>
                  <a:txBody>
                    <a:bodyPr/>
                    <a:lstStyle/>
                    <a:p>
                      <a:pPr algn="l" fontAlgn="ctr"/>
                      <a:r>
                        <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gridSpan="2">
                  <a:txBody>
                    <a:bodyPr/>
                    <a:lstStyle/>
                    <a:p>
                      <a:pPr algn="l" rtl="0" fontAlgn="ct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제조원가</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12700" cmpd="sng">
                      <a:noFill/>
                      <a:prstDash val="solid"/>
                    </a:lnT>
                    <a:lnB w="6350" cap="flat" cmpd="sng" algn="ctr">
                      <a:noFill/>
                      <a:prstDash val="solid"/>
                      <a:round/>
                      <a:headEnd type="none" w="med" len="med"/>
                      <a:tailEnd type="none" w="med" len="med"/>
                    </a:lnB>
                  </a:tcPr>
                </a:tc>
                <a:tc>
                  <a:txBody>
                    <a:bodyPr/>
                    <a:lstStyle/>
                    <a:p>
                      <a:pPr algn="r" fontAlgn="ct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mn-cs"/>
                        </a:rPr>
                        <a:t>       </a:t>
                      </a: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37.9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45.9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39.6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mn-cs"/>
                        </a:rPr>
                        <a:t>         </a:t>
                      </a: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36.9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41.0 </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35.7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69483199"/>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rtl="0" fontAlgn="ctr"/>
                      <a:endPar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w="6350" cap="flat" cmpd="sng" algn="ctr">
                      <a:no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직접</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38.5</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45.9</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38.7</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36.4</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39.3</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34.5</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87547900"/>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rtl="0" fontAlgn="ctr"/>
                      <a:endPar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latinLnBrk="1"/>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간접</a:t>
                      </a:r>
                      <a:endParaRPr lang="ko-KR" altLang="en-US" sz="900" dirty="0">
                        <a:solidFill>
                          <a:schemeClr val="tx1"/>
                        </a:solidFill>
                      </a:endParaRP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12700" cmpd="sng">
                      <a:noFill/>
                      <a:prstDash val="soli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36.9</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45.8</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42.1</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38.6</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46.3</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39.4</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255728916"/>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gridSpan="2">
                  <a:txBody>
                    <a:bodyPr/>
                    <a:lstStyle/>
                    <a:p>
                      <a:pPr algn="l" rtl="0" fontAlgn="ct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판매관리비</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6350" cap="flat" cmpd="sng" algn="ctr">
                      <a:noFill/>
                      <a:prstDash val="dot"/>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12700" cmpd="sng">
                      <a:noFill/>
                      <a:prstDash val="solid"/>
                    </a:lnT>
                    <a:lnB w="6350" cap="flat" cmpd="sng" algn="ctr">
                      <a:noFill/>
                      <a:prstDash val="solid"/>
                      <a:round/>
                      <a:headEnd type="none" w="med" len="med"/>
                      <a:tailEnd type="none" w="med" len="med"/>
                    </a:lnB>
                  </a:tcPr>
                </a:tc>
                <a:tc>
                  <a:txBody>
                    <a:bodyPr/>
                    <a:lstStyle/>
                    <a:p>
                      <a:pPr marL="0" algn="r" defTabSz="914400" rtl="0" eaLnBrk="1" fontAlgn="ctr" latinLnBrk="1" hangingPunct="1"/>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mn-cs"/>
                        </a:rPr>
                        <a:t>       </a:t>
                      </a: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62.1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marL="0" algn="r" defTabSz="914400" rtl="0" eaLnBrk="1" fontAlgn="ctr" latinLnBrk="1" hangingPunct="1"/>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50.7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marL="0" algn="r" defTabSz="914400" rtl="0" eaLnBrk="1" fontAlgn="ctr" latinLnBrk="1" hangingPunct="1"/>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45.6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marL="0" algn="r" defTabSz="914400" rtl="0" eaLnBrk="1" fontAlgn="ctr" latinLnBrk="1" hangingPunct="1"/>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mn-cs"/>
                        </a:rPr>
                        <a:t>         </a:t>
                      </a: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46.8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marL="0" algn="r" defTabSz="914400" rtl="0" eaLnBrk="1" fontAlgn="ctr" latinLnBrk="1" hangingPunct="1"/>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45.8 </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marL="0" algn="r" defTabSz="914400" rtl="0" eaLnBrk="1" fontAlgn="ctr" latinLnBrk="1" hangingPunct="1"/>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48.2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258163872"/>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rtl="0" fontAlgn="ctr"/>
                      <a:endPar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임원</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99.8</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chemeClr val="tx1"/>
                          </a:solidFill>
                          <a:effectLst/>
                          <a:latin typeface="Arial" panose="020B0604020202020204" pitchFamily="34" charset="0"/>
                          <a:ea typeface="맑은 고딕" panose="020B0503020000020004" pitchFamily="50" charset="-127"/>
                        </a:rPr>
                        <a:t>89.2</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chemeClr val="tx1"/>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chemeClr val="tx1"/>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1773672875"/>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endPar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latinLnBrk="1"/>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관리</a:t>
                      </a:r>
                      <a:endParaRPr lang="ko-KR" altLang="en-US" sz="900" dirty="0">
                        <a:solidFill>
                          <a:schemeClr val="tx1"/>
                        </a:solidFill>
                      </a:endParaRP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12700" cmpd="sng">
                      <a:noFill/>
                      <a:prstDash val="soli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33.3</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35.5</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32.0</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32.9</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32.3</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rPr>
                        <a:t>34.1</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19926960"/>
                  </a:ext>
                </a:extLst>
              </a:tr>
            </a:tbl>
          </a:graphicData>
        </a:graphic>
      </p:graphicFrame>
    </p:spTree>
    <p:extLst>
      <p:ext uri="{BB962C8B-B14F-4D97-AF65-F5344CB8AC3E}">
        <p14:creationId xmlns:p14="http://schemas.microsoft.com/office/powerpoint/2010/main" val="3866021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표 18">
            <a:extLst>
              <a:ext uri="{FF2B5EF4-FFF2-40B4-BE49-F238E27FC236}">
                <a16:creationId xmlns:a16="http://schemas.microsoft.com/office/drawing/2014/main" id="{1A6B27C6-A7B5-48E3-8467-CDB037F08C0E}"/>
              </a:ext>
            </a:extLst>
          </p:cNvPr>
          <p:cNvGraphicFramePr>
            <a:graphicFrameLocks noGrp="1"/>
          </p:cNvGraphicFramePr>
          <p:nvPr>
            <p:extLst>
              <p:ext uri="{D42A27DB-BD31-4B8C-83A1-F6EECF244321}">
                <p14:modId xmlns:p14="http://schemas.microsoft.com/office/powerpoint/2010/main" val="970260748"/>
              </p:ext>
            </p:extLst>
          </p:nvPr>
        </p:nvGraphicFramePr>
        <p:xfrm>
          <a:off x="5058561" y="1508400"/>
          <a:ext cx="4379919" cy="2468880"/>
        </p:xfrm>
        <a:graphic>
          <a:graphicData uri="http://schemas.openxmlformats.org/drawingml/2006/table">
            <a:tbl>
              <a:tblPr/>
              <a:tblGrid>
                <a:gridCol w="138522">
                  <a:extLst>
                    <a:ext uri="{9D8B030D-6E8A-4147-A177-3AD203B41FA5}">
                      <a16:colId xmlns:a16="http://schemas.microsoft.com/office/drawing/2014/main" val="2168994127"/>
                    </a:ext>
                  </a:extLst>
                </a:gridCol>
                <a:gridCol w="1052715">
                  <a:extLst>
                    <a:ext uri="{9D8B030D-6E8A-4147-A177-3AD203B41FA5}">
                      <a16:colId xmlns:a16="http://schemas.microsoft.com/office/drawing/2014/main" val="3665266433"/>
                    </a:ext>
                  </a:extLst>
                </a:gridCol>
                <a:gridCol w="531447">
                  <a:extLst>
                    <a:ext uri="{9D8B030D-6E8A-4147-A177-3AD203B41FA5}">
                      <a16:colId xmlns:a16="http://schemas.microsoft.com/office/drawing/2014/main" val="3375523106"/>
                    </a:ext>
                  </a:extLst>
                </a:gridCol>
                <a:gridCol w="531447">
                  <a:extLst>
                    <a:ext uri="{9D8B030D-6E8A-4147-A177-3AD203B41FA5}">
                      <a16:colId xmlns:a16="http://schemas.microsoft.com/office/drawing/2014/main" val="4279378391"/>
                    </a:ext>
                  </a:extLst>
                </a:gridCol>
                <a:gridCol w="531447">
                  <a:extLst>
                    <a:ext uri="{9D8B030D-6E8A-4147-A177-3AD203B41FA5}">
                      <a16:colId xmlns:a16="http://schemas.microsoft.com/office/drawing/2014/main" val="2200784786"/>
                    </a:ext>
                  </a:extLst>
                </a:gridCol>
                <a:gridCol w="531447">
                  <a:extLst>
                    <a:ext uri="{9D8B030D-6E8A-4147-A177-3AD203B41FA5}">
                      <a16:colId xmlns:a16="http://schemas.microsoft.com/office/drawing/2014/main" val="1097931319"/>
                    </a:ext>
                  </a:extLst>
                </a:gridCol>
                <a:gridCol w="531447">
                  <a:extLst>
                    <a:ext uri="{9D8B030D-6E8A-4147-A177-3AD203B41FA5}">
                      <a16:colId xmlns:a16="http://schemas.microsoft.com/office/drawing/2014/main" val="1625317397"/>
                    </a:ext>
                  </a:extLst>
                </a:gridCol>
                <a:gridCol w="531447">
                  <a:extLst>
                    <a:ext uri="{9D8B030D-6E8A-4147-A177-3AD203B41FA5}">
                      <a16:colId xmlns:a16="http://schemas.microsoft.com/office/drawing/2014/main" val="696297034"/>
                    </a:ext>
                  </a:extLst>
                </a:gridCol>
              </a:tblGrid>
              <a:tr h="70879">
                <a:tc gridSpan="3">
                  <a:txBody>
                    <a:bodyPr/>
                    <a:lstStyle/>
                    <a:p>
                      <a:pPr algn="l" fontAlgn="ctr"/>
                      <a:r>
                        <a:rPr lang="en-US" altLang="ko-KR" sz="900" b="1"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Per</a:t>
                      </a:r>
                      <a:r>
                        <a:rPr lang="ko-KR" altLang="en-US" sz="900" b="1"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1"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Capita – General</a:t>
                      </a:r>
                      <a:endParaRPr lang="ko-KR" altLang="en-US" sz="900" b="1" i="0" u="none" strike="noStrike" baseline="30000"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lnL w="12700" cmpd="sng">
                      <a:noFill/>
                      <a:prstDash val="solid"/>
                    </a:lnL>
                  </a:tcPr>
                </a:tc>
                <a:tc hMerge="1">
                  <a:txBody>
                    <a:bodyPr/>
                    <a:lstStyle/>
                    <a:p>
                      <a:pPr algn="l"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459843472"/>
                  </a:ext>
                </a:extLst>
              </a:tr>
              <a:tr h="70879">
                <a:tc gridSpan="2">
                  <a:txBody>
                    <a:bodyPr/>
                    <a:lstStyle/>
                    <a:p>
                      <a:pPr algn="l" fontAlgn="ctr"/>
                      <a:r>
                        <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tcPr>
                </a:tc>
                <a:tc>
                  <a:txBody>
                    <a:bodyPr/>
                    <a:lstStyle/>
                    <a:p>
                      <a:pPr algn="ct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2021.1H</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77833726"/>
                  </a:ext>
                </a:extLst>
              </a:tr>
              <a:tr h="70879">
                <a:tc gridSpan="2">
                  <a:txBody>
                    <a:bodyPr/>
                    <a:lstStyle/>
                    <a:p>
                      <a:pPr algn="l"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KRW m/</a:t>
                      </a:r>
                      <a:r>
                        <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명</a:t>
                      </a: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w="12700" cmpd="sng">
                      <a:noFill/>
                      <a:prstDash val="solid"/>
                    </a:lnL>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67869089"/>
                  </a:ext>
                </a:extLst>
              </a:tr>
              <a:tr h="70879">
                <a:tc gridSpan="2">
                  <a:txBody>
                    <a:bodyPr/>
                    <a:lstStyle/>
                    <a:p>
                      <a:pPr algn="l" fontAlgn="ctr"/>
                      <a:r>
                        <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급여액 </a:t>
                      </a:r>
                      <a:r>
                        <a:rPr lang="en-US" altLang="ko-KR"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(A)</a:t>
                      </a:r>
                      <a:endParaRPr 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dot"/>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1,256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1,368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1,094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882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595</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383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593200093"/>
                  </a:ext>
                </a:extLst>
              </a:tr>
              <a:tr h="70879">
                <a:tc>
                  <a:txBody>
                    <a:bodyPr/>
                    <a:lstStyle/>
                    <a:p>
                      <a:pPr algn="l" fontAlgn="ctr"/>
                      <a:endParaRPr 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w="6350" cap="flat" cmpd="sng" algn="ctr">
                      <a:no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임원</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noFill/>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noFill/>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noFill/>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noFill/>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677483675"/>
                  </a:ext>
                </a:extLst>
              </a:tr>
              <a:tr h="70879">
                <a:tc>
                  <a:txBody>
                    <a:bodyPr/>
                    <a:lstStyle/>
                    <a:p>
                      <a:pPr algn="l" fontAlgn="ctr"/>
                      <a:endParaRPr 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latinLnBrk="1"/>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직접</a:t>
                      </a:r>
                      <a:endParaRPr lang="ko-KR" altLang="en-US" sz="900" dirty="0">
                        <a:solidFill>
                          <a:schemeClr val="tx1"/>
                        </a:solidFill>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698</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974</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789</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670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421</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302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420359427"/>
                  </a:ext>
                </a:extLst>
              </a:tr>
              <a:tr h="70879">
                <a:tc>
                  <a:txBody>
                    <a:bodyPr/>
                    <a:lstStyle/>
                    <a:p>
                      <a:pPr algn="l" fontAlgn="ctr"/>
                      <a:endParaRPr 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간접</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457</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319</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239</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150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140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51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834376193"/>
                  </a:ext>
                </a:extLst>
              </a:tr>
              <a:tr h="70879">
                <a:tc>
                  <a:txBody>
                    <a:bodyPr/>
                    <a:lstStyle/>
                    <a:p>
                      <a:pPr algn="l" fontAlgn="ctr"/>
                      <a:endParaRPr 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latinLnBrk="1"/>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관리</a:t>
                      </a:r>
                      <a:endParaRPr lang="ko-KR" altLang="en-US" sz="900" dirty="0">
                        <a:solidFill>
                          <a:schemeClr val="tx1"/>
                        </a:solidFill>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101</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75</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66</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62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34</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30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18670043"/>
                  </a:ext>
                </a:extLst>
              </a:tr>
              <a:tr h="70879">
                <a:tc gridSpan="2">
                  <a:txBody>
                    <a:bodyPr/>
                    <a:lstStyle/>
                    <a:p>
                      <a:pPr algn="l" fontAlgn="ctr"/>
                      <a:r>
                        <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연평균 인원 </a:t>
                      </a:r>
                      <a:r>
                        <a:rPr lang="en-US" altLang="ko-KR"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(B)</a:t>
                      </a:r>
                      <a:endParaRPr 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29.2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29.8</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22.8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51840814"/>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임원</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noFill/>
                  </a:tcPr>
                </a:tc>
                <a:extLst>
                  <a:ext uri="{0D108BD9-81ED-4DB2-BD59-A6C34878D82A}">
                    <a16:rowId xmlns:a16="http://schemas.microsoft.com/office/drawing/2014/main" val="3428553768"/>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latinLnBrk="1"/>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직접</a:t>
                      </a:r>
                      <a:endParaRPr lang="ko-KR" altLang="en-US" sz="900" dirty="0">
                        <a:solidFill>
                          <a:schemeClr val="tx1"/>
                        </a:solidFill>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18.0</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21.7</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21.1</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19.3</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22.2</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18.5</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noFill/>
                  </a:tcPr>
                </a:tc>
                <a:extLst>
                  <a:ext uri="{0D108BD9-81ED-4DB2-BD59-A6C34878D82A}">
                    <a16:rowId xmlns:a16="http://schemas.microsoft.com/office/drawing/2014/main" val="4073025460"/>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간접</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dot"/>
                      <a:round/>
                      <a:headEnd type="none" w="med" len="med"/>
                      <a:tailEnd type="none" w="med" len="med"/>
                    </a:lnT>
                    <a:lnB w="12700" cmpd="sng">
                      <a:noFill/>
                      <a:prstDash val="soli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12.8</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7.2</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6.1</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5.7</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noFill/>
                  </a:tcPr>
                </a:tc>
                <a:extLst>
                  <a:ext uri="{0D108BD9-81ED-4DB2-BD59-A6C34878D82A}">
                    <a16:rowId xmlns:a16="http://schemas.microsoft.com/office/drawing/2014/main" val="2437198853"/>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latinLnBrk="1"/>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관리</a:t>
                      </a:r>
                      <a:endParaRPr lang="ko-KR" altLang="en-US" sz="900" dirty="0">
                        <a:solidFill>
                          <a:schemeClr val="tx1"/>
                        </a:solidFill>
                      </a:endParaRP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3.0</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963368773"/>
                  </a:ext>
                </a:extLst>
              </a:tr>
              <a:tr h="70879">
                <a:tc gridSpan="2">
                  <a:txBody>
                    <a:bodyPr/>
                    <a:lstStyle/>
                    <a:p>
                      <a:pPr algn="l" fontAlgn="ctr"/>
                      <a:r>
                        <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연평균 급여 </a:t>
                      </a:r>
                      <a:r>
                        <a:rPr lang="en-US" altLang="ko-KR"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(C=A/B)</a:t>
                      </a:r>
                      <a:endParaRPr 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lnL w="6350" cap="flat" cmpd="sng" algn="ctr">
                      <a:no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37.1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44.1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37.5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34.8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39.9 </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33.6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418696799"/>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임원</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noFill/>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noFill/>
                  </a:tcPr>
                </a:tc>
                <a:extLst>
                  <a:ext uri="{0D108BD9-81ED-4DB2-BD59-A6C34878D82A}">
                    <a16:rowId xmlns:a16="http://schemas.microsoft.com/office/drawing/2014/main" val="87547900"/>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latinLnBrk="1"/>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직접</a:t>
                      </a:r>
                      <a:endParaRPr lang="ko-KR" altLang="en-US" sz="900" dirty="0">
                        <a:solidFill>
                          <a:schemeClr val="tx1"/>
                        </a:solidFill>
                      </a:endParaRP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12700" cmpd="sng">
                      <a:noFill/>
                      <a:prstDash val="soli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38.8</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44.9</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37.4</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34.8</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32.7</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4255728916"/>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간접</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6350" cap="flat" cmpd="sng" algn="ctr">
                      <a:no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35.6</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44.6</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39.2</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35.2</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49.5</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38.5</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1773672875"/>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latinLnBrk="1"/>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관리</a:t>
                      </a:r>
                      <a:endParaRPr lang="ko-KR" altLang="en-US" sz="900" dirty="0">
                        <a:solidFill>
                          <a:schemeClr val="tx1"/>
                        </a:solidFill>
                      </a:endParaRP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12700" cmpd="sng">
                      <a:noFill/>
                      <a:prstDash val="soli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33.8</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34.5</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33.2</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33.9</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33.9</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35.4</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19926960"/>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Payroll</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(2/3)</a:t>
            </a:r>
          </a:p>
        </p:txBody>
      </p:sp>
      <p:sp>
        <p:nvSpPr>
          <p:cNvPr id="9" name="제목 2">
            <a:extLst>
              <a:ext uri="{FF2B5EF4-FFF2-40B4-BE49-F238E27FC236}">
                <a16:creationId xmlns:a16="http://schemas.microsoft.com/office/drawing/2014/main" id="{58FB23E5-64A8-481A-9E87-515695941CB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0" name="Title 1">
            <a:extLst>
              <a:ext uri="{FF2B5EF4-FFF2-40B4-BE49-F238E27FC236}">
                <a16:creationId xmlns:a16="http://schemas.microsoft.com/office/drawing/2014/main" id="{C34C07D5-E9D7-4EEB-AB1B-962910A37528}"/>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대상 사업부의 </a:t>
            </a:r>
            <a:r>
              <a:rPr lang="en-US" altLang="ko-KR" sz="1000" b="1" dirty="0">
                <a:solidFill>
                  <a:srgbClr val="002997"/>
                </a:solidFill>
                <a:latin typeface="Arial" panose="020B0604020202020204" pitchFamily="34" charset="0"/>
                <a:ea typeface="+mj-ea"/>
                <a:cs typeface="Arial" panose="020B0604020202020204" pitchFamily="34" charset="0"/>
              </a:rPr>
              <a:t>Key-Man</a:t>
            </a:r>
            <a:r>
              <a:rPr lang="ko-KR" altLang="en-US" sz="1000" b="1" dirty="0">
                <a:solidFill>
                  <a:srgbClr val="002997"/>
                </a:solidFill>
                <a:latin typeface="Arial" panose="020B0604020202020204" pitchFamily="34" charset="0"/>
                <a:ea typeface="+mj-ea"/>
                <a:cs typeface="Arial" panose="020B0604020202020204" pitchFamily="34" charset="0"/>
              </a:rPr>
              <a:t>은 </a:t>
            </a:r>
            <a:r>
              <a:rPr lang="en-US" altLang="ko-KR" sz="1000" b="1" dirty="0">
                <a:solidFill>
                  <a:srgbClr val="002997"/>
                </a:solidFill>
                <a:latin typeface="Arial" panose="020B0604020202020204" pitchFamily="34" charset="0"/>
                <a:ea typeface="+mj-ea"/>
                <a:cs typeface="Arial" panose="020B0604020202020204" pitchFamily="34" charset="0"/>
              </a:rPr>
              <a:t>2022</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6</a:t>
            </a:r>
            <a:r>
              <a:rPr lang="ko-KR" altLang="en-US" sz="1000" b="1" dirty="0">
                <a:solidFill>
                  <a:srgbClr val="002997"/>
                </a:solidFill>
                <a:latin typeface="Arial" panose="020B0604020202020204" pitchFamily="34" charset="0"/>
                <a:ea typeface="+mj-ea"/>
                <a:cs typeface="Arial" panose="020B0604020202020204" pitchFamily="34" charset="0"/>
              </a:rPr>
              <a:t>월말 현재 총 </a:t>
            </a:r>
            <a:r>
              <a:rPr lang="en-US" altLang="ko-KR" sz="1000" b="1" dirty="0">
                <a:solidFill>
                  <a:srgbClr val="002997"/>
                </a:solidFill>
                <a:latin typeface="Arial" panose="020B0604020202020204" pitchFamily="34" charset="0"/>
                <a:ea typeface="+mj-ea"/>
                <a:cs typeface="Arial" panose="020B0604020202020204" pitchFamily="34" charset="0"/>
              </a:rPr>
              <a:t>16</a:t>
            </a:r>
            <a:r>
              <a:rPr lang="ko-KR" altLang="en-US" sz="1000" b="1" dirty="0">
                <a:solidFill>
                  <a:srgbClr val="002997"/>
                </a:solidFill>
                <a:latin typeface="Arial" panose="020B0604020202020204" pitchFamily="34" charset="0"/>
                <a:ea typeface="+mj-ea"/>
                <a:cs typeface="Arial" panose="020B0604020202020204" pitchFamily="34" charset="0"/>
              </a:rPr>
              <a:t>인이 재직 중에 있으며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주로 생산 관련 인력으로 구성되어 있음</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 임원을 제외하면 </a:t>
            </a:r>
            <a:r>
              <a:rPr lang="en-US" altLang="ko-KR" sz="1000" b="1" dirty="0">
                <a:solidFill>
                  <a:srgbClr val="002997"/>
                </a:solidFill>
                <a:latin typeface="Arial" panose="020B0604020202020204" pitchFamily="34" charset="0"/>
                <a:ea typeface="+mj-ea"/>
                <a:cs typeface="Arial" panose="020B0604020202020204" pitchFamily="34" charset="0"/>
              </a:rPr>
              <a:t>Key-Man </a:t>
            </a:r>
            <a:r>
              <a:rPr lang="ko-KR" altLang="en-US" sz="1000" b="1" dirty="0">
                <a:solidFill>
                  <a:srgbClr val="002997"/>
                </a:solidFill>
                <a:latin typeface="Arial" panose="020B0604020202020204" pitchFamily="34" charset="0"/>
                <a:ea typeface="+mj-ea"/>
                <a:cs typeface="Arial" panose="020B0604020202020204" pitchFamily="34" charset="0"/>
              </a:rPr>
              <a:t>분류 인원과 일반직 사이의 급여차이는 큰 수준으로 발생하지 않음</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7" name="TextBox 16">
            <a:extLst>
              <a:ext uri="{FF2B5EF4-FFF2-40B4-BE49-F238E27FC236}">
                <a16:creationId xmlns:a16="http://schemas.microsoft.com/office/drawing/2014/main" id="{F7B6FA79-79ED-4F1D-9180-46872C52FC37}"/>
              </a:ext>
            </a:extLst>
          </p:cNvPr>
          <p:cNvSpPr txBox="1"/>
          <p:nvPr/>
        </p:nvSpPr>
        <p:spPr>
          <a:xfrm>
            <a:off x="496800" y="4572000"/>
            <a:ext cx="8941680" cy="1086669"/>
          </a:xfrm>
          <a:prstGeom prst="rect">
            <a:avLst/>
          </a:prstGeom>
          <a:noFill/>
          <a:ln>
            <a:solidFill>
              <a:srgbClr val="00338D"/>
            </a:solid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en-US" altLang="ko-KR" sz="900" b="1" u="sng" dirty="0">
                <a:solidFill>
                  <a:srgbClr val="000000"/>
                </a:solidFill>
                <a:latin typeface="Arial" panose="020B0604020202020204" pitchFamily="34" charset="0"/>
                <a:cs typeface="Arial" panose="020B0604020202020204" pitchFamily="34" charset="0"/>
              </a:rPr>
              <a:t>Key-Man</a:t>
            </a:r>
          </a:p>
          <a:p>
            <a:pPr marL="271463" marR="0" lvl="0" indent="-171450" algn="l" defTabSz="914400" rtl="0" eaLnBrk="1" fontAlgn="auto" latinLnBrk="0" hangingPunct="1">
              <a:lnSpc>
                <a:spcPts val="1200"/>
              </a:lnSpc>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회사가 제시한 </a:t>
            </a:r>
            <a:r>
              <a:rPr lang="en-US" altLang="ko-KR" sz="900" dirty="0">
                <a:solidFill>
                  <a:srgbClr val="000000"/>
                </a:solidFill>
                <a:latin typeface="Arial" panose="020B0604020202020204" pitchFamily="34" charset="0"/>
                <a:cs typeface="Arial" panose="020B0604020202020204" pitchFamily="34" charset="0"/>
              </a:rPr>
              <a:t>Key-Man</a:t>
            </a:r>
            <a:r>
              <a:rPr lang="ko-KR" altLang="en-US" sz="900" dirty="0">
                <a:solidFill>
                  <a:srgbClr val="000000"/>
                </a:solidFill>
                <a:latin typeface="Arial" panose="020B0604020202020204" pitchFamily="34" charset="0"/>
                <a:cs typeface="Arial" panose="020B0604020202020204" pitchFamily="34" charset="0"/>
              </a:rPr>
              <a:t>의 경우 </a:t>
            </a:r>
            <a:r>
              <a:rPr lang="en-US" altLang="ko-KR" sz="900" dirty="0">
                <a:solidFill>
                  <a:srgbClr val="000000"/>
                </a:solidFill>
                <a:latin typeface="Arial" panose="020B0604020202020204" pitchFamily="34" charset="0"/>
                <a:cs typeface="Arial" panose="020B0604020202020204" pitchFamily="34" charset="0"/>
              </a:rPr>
              <a:t>2022</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6</a:t>
            </a:r>
            <a:r>
              <a:rPr lang="ko-KR" altLang="en-US" sz="900" dirty="0">
                <a:solidFill>
                  <a:srgbClr val="000000"/>
                </a:solidFill>
                <a:latin typeface="Arial" panose="020B0604020202020204" pitchFamily="34" charset="0"/>
                <a:cs typeface="Arial" panose="020B0604020202020204" pitchFamily="34" charset="0"/>
              </a:rPr>
              <a:t>월말 현재 총 </a:t>
            </a:r>
            <a:r>
              <a:rPr lang="en-US" altLang="ko-KR" sz="900" dirty="0">
                <a:solidFill>
                  <a:srgbClr val="000000"/>
                </a:solidFill>
                <a:latin typeface="Arial" panose="020B0604020202020204" pitchFamily="34" charset="0"/>
                <a:cs typeface="Arial" panose="020B0604020202020204" pitchFamily="34" charset="0"/>
              </a:rPr>
              <a:t>16</a:t>
            </a:r>
            <a:r>
              <a:rPr lang="ko-KR" altLang="en-US" sz="900" dirty="0">
                <a:solidFill>
                  <a:srgbClr val="000000"/>
                </a:solidFill>
                <a:latin typeface="Arial" panose="020B0604020202020204" pitchFamily="34" charset="0"/>
                <a:cs typeface="Arial" panose="020B0604020202020204" pitchFamily="34" charset="0"/>
              </a:rPr>
              <a:t>인이 근무하고 있으며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 중 </a:t>
            </a:r>
            <a:r>
              <a:rPr lang="en-US" altLang="ko-KR" sz="900" dirty="0">
                <a:solidFill>
                  <a:srgbClr val="000000"/>
                </a:solidFill>
                <a:latin typeface="Arial" panose="020B0604020202020204" pitchFamily="34" charset="0"/>
                <a:cs typeface="Arial" panose="020B0604020202020204" pitchFamily="34" charset="0"/>
              </a:rPr>
              <a:t>6</a:t>
            </a:r>
            <a:r>
              <a:rPr lang="ko-KR" altLang="en-US" sz="900" dirty="0">
                <a:solidFill>
                  <a:srgbClr val="000000"/>
                </a:solidFill>
                <a:latin typeface="Arial" panose="020B0604020202020204" pitchFamily="34" charset="0"/>
                <a:cs typeface="Arial" panose="020B0604020202020204" pitchFamily="34" charset="0"/>
              </a:rPr>
              <a:t>인이 </a:t>
            </a:r>
            <a:r>
              <a:rPr lang="en-US" altLang="ko-KR" sz="900" dirty="0">
                <a:solidFill>
                  <a:srgbClr val="000000"/>
                </a:solidFill>
                <a:latin typeface="Arial" panose="020B0604020202020204" pitchFamily="34" charset="0"/>
                <a:cs typeface="Arial" panose="020B0604020202020204" pitchFamily="34" charset="0"/>
              </a:rPr>
              <a:t>SDI </a:t>
            </a:r>
            <a:r>
              <a:rPr lang="ko-KR" altLang="en-US" sz="900" dirty="0">
                <a:solidFill>
                  <a:srgbClr val="000000"/>
                </a:solidFill>
                <a:latin typeface="Arial" panose="020B0604020202020204" pitchFamily="34" charset="0"/>
                <a:cs typeface="Arial" panose="020B0604020202020204" pitchFamily="34" charset="0"/>
              </a:rPr>
              <a:t>출신에 해당함</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buClr>
                <a:srgbClr val="00338D"/>
              </a:buClr>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직접</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간접 제조 인력 중 </a:t>
            </a:r>
            <a:r>
              <a:rPr lang="en-US" altLang="ko-KR" sz="900" dirty="0">
                <a:solidFill>
                  <a:srgbClr val="000000"/>
                </a:solidFill>
                <a:latin typeface="Arial" panose="020B0604020202020204" pitchFamily="34" charset="0"/>
                <a:cs typeface="Arial" panose="020B0604020202020204" pitchFamily="34" charset="0"/>
              </a:rPr>
              <a:t>Key-Man</a:t>
            </a:r>
            <a:r>
              <a:rPr lang="ko-KR" altLang="en-US" sz="900" dirty="0">
                <a:solidFill>
                  <a:srgbClr val="000000"/>
                </a:solidFill>
                <a:latin typeface="Arial" panose="020B0604020202020204" pitchFamily="34" charset="0"/>
                <a:cs typeface="Arial" panose="020B0604020202020204" pitchFamily="34" charset="0"/>
              </a:rPr>
              <a:t>은 각 생산 </a:t>
            </a:r>
            <a:r>
              <a:rPr lang="en-US" altLang="ko-KR" sz="900" dirty="0">
                <a:solidFill>
                  <a:srgbClr val="000000"/>
                </a:solidFill>
                <a:latin typeface="Arial" panose="020B0604020202020204" pitchFamily="34" charset="0"/>
                <a:cs typeface="Arial" panose="020B0604020202020204" pitchFamily="34" charset="0"/>
              </a:rPr>
              <a:t>Line </a:t>
            </a:r>
            <a:r>
              <a:rPr lang="ko-KR" altLang="en-US" sz="900" dirty="0">
                <a:solidFill>
                  <a:srgbClr val="000000"/>
                </a:solidFill>
                <a:latin typeface="Arial" panose="020B0604020202020204" pitchFamily="34" charset="0"/>
                <a:cs typeface="Arial" panose="020B0604020202020204" pitchFamily="34" charset="0"/>
              </a:rPr>
              <a:t>조별 반장</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기술팀 소속 설비 관리</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err="1">
                <a:solidFill>
                  <a:srgbClr val="000000"/>
                </a:solidFill>
                <a:latin typeface="Arial" panose="020B0604020202020204" pitchFamily="34" charset="0"/>
                <a:cs typeface="Arial" panose="020B0604020202020204" pitchFamily="34" charset="0"/>
              </a:rPr>
              <a:t>품질팀</a:t>
            </a:r>
            <a:r>
              <a:rPr lang="ko-KR" altLang="en-US" sz="900" dirty="0">
                <a:solidFill>
                  <a:srgbClr val="000000"/>
                </a:solidFill>
                <a:latin typeface="Arial" panose="020B0604020202020204" pitchFamily="34" charset="0"/>
                <a:cs typeface="Arial" panose="020B0604020202020204" pitchFamily="34" charset="0"/>
              </a:rPr>
              <a:t> 소속 품질관리 등을 담당하고 있으며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관리팀 소속은 회계 담당 </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자재 및 출하 담당을 맡고 있음</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buClr>
                <a:srgbClr val="00338D"/>
              </a:buClr>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연평균 급여의 경우 </a:t>
            </a:r>
            <a:r>
              <a:rPr lang="en-US" altLang="ko-KR" sz="900" dirty="0">
                <a:solidFill>
                  <a:srgbClr val="000000"/>
                </a:solidFill>
                <a:latin typeface="Arial" panose="020B0604020202020204" pitchFamily="34" charset="0"/>
                <a:cs typeface="Arial" panose="020B0604020202020204" pitchFamily="34" charset="0"/>
              </a:rPr>
              <a:t>Key-Man</a:t>
            </a:r>
            <a:r>
              <a:rPr lang="ko-KR" altLang="en-US" sz="900" dirty="0">
                <a:solidFill>
                  <a:srgbClr val="000000"/>
                </a:solidFill>
                <a:latin typeface="Arial" panose="020B0604020202020204" pitchFamily="34" charset="0"/>
                <a:cs typeface="Arial" panose="020B0604020202020204" pitchFamily="34" charset="0"/>
              </a:rPr>
              <a:t>과 기타 일반직원 간의 급여차이는 </a:t>
            </a:r>
            <a:r>
              <a:rPr lang="en-US" altLang="ko-KR" sz="900" dirty="0">
                <a:solidFill>
                  <a:srgbClr val="000000"/>
                </a:solidFill>
                <a:latin typeface="Arial" panose="020B0604020202020204" pitchFamily="34" charset="0"/>
                <a:cs typeface="Arial" panose="020B0604020202020204" pitchFamily="34" charset="0"/>
              </a:rPr>
              <a:t>2022</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6</a:t>
            </a:r>
            <a:r>
              <a:rPr lang="ko-KR" altLang="en-US" sz="900" dirty="0">
                <a:solidFill>
                  <a:srgbClr val="000000"/>
                </a:solidFill>
                <a:latin typeface="Arial" panose="020B0604020202020204" pitchFamily="34" charset="0"/>
                <a:cs typeface="Arial" panose="020B0604020202020204" pitchFamily="34" charset="0"/>
              </a:rPr>
              <a:t>월말 </a:t>
            </a:r>
            <a:r>
              <a:rPr lang="en-US" altLang="ko-KR" sz="900" dirty="0">
                <a:solidFill>
                  <a:srgbClr val="000000"/>
                </a:solidFill>
                <a:latin typeface="Arial" panose="020B0604020202020204" pitchFamily="34" charset="0"/>
                <a:cs typeface="Arial" panose="020B0604020202020204" pitchFamily="34" charset="0"/>
              </a:rPr>
              <a:t>LTM </a:t>
            </a:r>
            <a:r>
              <a:rPr lang="ko-KR" altLang="en-US" sz="900" dirty="0">
                <a:solidFill>
                  <a:srgbClr val="000000"/>
                </a:solidFill>
                <a:latin typeface="Arial" panose="020B0604020202020204" pitchFamily="34" charset="0"/>
                <a:cs typeface="Arial" panose="020B0604020202020204" pitchFamily="34" charset="0"/>
              </a:rPr>
              <a:t>기준 제조 관련 인력이 상대적으로 높은 것으로 보임</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다만 대상 사업부가 </a:t>
            </a:r>
            <a:r>
              <a:rPr lang="en-US" altLang="ko-KR" sz="900" dirty="0">
                <a:solidFill>
                  <a:srgbClr val="000000"/>
                </a:solidFill>
                <a:latin typeface="Arial" panose="020B0604020202020204" pitchFamily="34" charset="0"/>
                <a:cs typeface="Arial" panose="020B0604020202020204" pitchFamily="34" charset="0"/>
              </a:rPr>
              <a:t>Key-Man</a:t>
            </a:r>
            <a:r>
              <a:rPr lang="ko-KR" altLang="en-US" sz="900" dirty="0">
                <a:solidFill>
                  <a:srgbClr val="000000"/>
                </a:solidFill>
                <a:latin typeface="Arial" panose="020B0604020202020204" pitchFamily="34" charset="0"/>
                <a:cs typeface="Arial" panose="020B0604020202020204" pitchFamily="34" charset="0"/>
              </a:rPr>
              <a:t>에 대하여 구체적인 </a:t>
            </a:r>
            <a:r>
              <a:rPr lang="en-US" altLang="ko-KR" sz="900" dirty="0">
                <a:solidFill>
                  <a:srgbClr val="000000"/>
                </a:solidFill>
                <a:latin typeface="Arial" panose="020B0604020202020204" pitchFamily="34" charset="0"/>
                <a:cs typeface="Arial" panose="020B0604020202020204" pitchFamily="34" charset="0"/>
              </a:rPr>
              <a:t>Retention Plan </a:t>
            </a:r>
            <a:r>
              <a:rPr lang="ko-KR" altLang="en-US" sz="900" dirty="0">
                <a:solidFill>
                  <a:srgbClr val="000000"/>
                </a:solidFill>
                <a:latin typeface="Arial" panose="020B0604020202020204" pitchFamily="34" charset="0"/>
                <a:cs typeface="Arial" panose="020B0604020202020204" pitchFamily="34" charset="0"/>
              </a:rPr>
              <a:t>등을 마련하지는 않은 것으로 파악되는 바</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인수 후 해당 인력에 대한 구체적인 </a:t>
            </a:r>
            <a:r>
              <a:rPr lang="en-US" altLang="ko-KR" sz="900" dirty="0">
                <a:solidFill>
                  <a:srgbClr val="000000"/>
                </a:solidFill>
                <a:latin typeface="Arial" panose="020B0604020202020204" pitchFamily="34" charset="0"/>
                <a:cs typeface="Arial" panose="020B0604020202020204" pitchFamily="34" charset="0"/>
              </a:rPr>
              <a:t>Retention Plan</a:t>
            </a:r>
            <a:r>
              <a:rPr lang="ko-KR" altLang="en-US" sz="900" dirty="0">
                <a:solidFill>
                  <a:srgbClr val="000000"/>
                </a:solidFill>
                <a:latin typeface="Arial" panose="020B0604020202020204" pitchFamily="34" charset="0"/>
                <a:cs typeface="Arial" panose="020B0604020202020204" pitchFamily="34" charset="0"/>
              </a:rPr>
              <a:t>이 필요할 것으로 사료됨</a:t>
            </a:r>
            <a:endParaRPr lang="en-US" altLang="ko-KR" sz="900" dirty="0">
              <a:solidFill>
                <a:srgbClr val="000000"/>
              </a:solidFill>
              <a:latin typeface="Arial" panose="020B0604020202020204" pitchFamily="34" charset="0"/>
              <a:cs typeface="Arial" panose="020B0604020202020204" pitchFamily="34" charset="0"/>
            </a:endParaRPr>
          </a:p>
        </p:txBody>
      </p:sp>
      <p:graphicFrame>
        <p:nvGraphicFramePr>
          <p:cNvPr id="15" name="표 14">
            <a:extLst>
              <a:ext uri="{FF2B5EF4-FFF2-40B4-BE49-F238E27FC236}">
                <a16:creationId xmlns:a16="http://schemas.microsoft.com/office/drawing/2014/main" id="{77D03C9B-8404-4D89-81A9-14E8F06DD44D}"/>
              </a:ext>
            </a:extLst>
          </p:cNvPr>
          <p:cNvGraphicFramePr>
            <a:graphicFrameLocks noGrp="1"/>
          </p:cNvGraphicFramePr>
          <p:nvPr>
            <p:extLst>
              <p:ext uri="{D42A27DB-BD31-4B8C-83A1-F6EECF244321}">
                <p14:modId xmlns:p14="http://schemas.microsoft.com/office/powerpoint/2010/main" val="3753680326"/>
              </p:ext>
            </p:extLst>
          </p:nvPr>
        </p:nvGraphicFramePr>
        <p:xfrm>
          <a:off x="495464" y="1508401"/>
          <a:ext cx="4381198" cy="2468880"/>
        </p:xfrm>
        <a:graphic>
          <a:graphicData uri="http://schemas.openxmlformats.org/drawingml/2006/table">
            <a:tbl>
              <a:tblPr/>
              <a:tblGrid>
                <a:gridCol w="138563">
                  <a:extLst>
                    <a:ext uri="{9D8B030D-6E8A-4147-A177-3AD203B41FA5}">
                      <a16:colId xmlns:a16="http://schemas.microsoft.com/office/drawing/2014/main" val="2168994127"/>
                    </a:ext>
                  </a:extLst>
                </a:gridCol>
                <a:gridCol w="1015277">
                  <a:extLst>
                    <a:ext uri="{9D8B030D-6E8A-4147-A177-3AD203B41FA5}">
                      <a16:colId xmlns:a16="http://schemas.microsoft.com/office/drawing/2014/main" val="3665266433"/>
                    </a:ext>
                  </a:extLst>
                </a:gridCol>
                <a:gridCol w="537893">
                  <a:extLst>
                    <a:ext uri="{9D8B030D-6E8A-4147-A177-3AD203B41FA5}">
                      <a16:colId xmlns:a16="http://schemas.microsoft.com/office/drawing/2014/main" val="3375523106"/>
                    </a:ext>
                  </a:extLst>
                </a:gridCol>
                <a:gridCol w="537893">
                  <a:extLst>
                    <a:ext uri="{9D8B030D-6E8A-4147-A177-3AD203B41FA5}">
                      <a16:colId xmlns:a16="http://schemas.microsoft.com/office/drawing/2014/main" val="4279378391"/>
                    </a:ext>
                  </a:extLst>
                </a:gridCol>
                <a:gridCol w="537893">
                  <a:extLst>
                    <a:ext uri="{9D8B030D-6E8A-4147-A177-3AD203B41FA5}">
                      <a16:colId xmlns:a16="http://schemas.microsoft.com/office/drawing/2014/main" val="2200784786"/>
                    </a:ext>
                  </a:extLst>
                </a:gridCol>
                <a:gridCol w="537893">
                  <a:extLst>
                    <a:ext uri="{9D8B030D-6E8A-4147-A177-3AD203B41FA5}">
                      <a16:colId xmlns:a16="http://schemas.microsoft.com/office/drawing/2014/main" val="1097931319"/>
                    </a:ext>
                  </a:extLst>
                </a:gridCol>
                <a:gridCol w="537893">
                  <a:extLst>
                    <a:ext uri="{9D8B030D-6E8A-4147-A177-3AD203B41FA5}">
                      <a16:colId xmlns:a16="http://schemas.microsoft.com/office/drawing/2014/main" val="1625317397"/>
                    </a:ext>
                  </a:extLst>
                </a:gridCol>
                <a:gridCol w="537893">
                  <a:extLst>
                    <a:ext uri="{9D8B030D-6E8A-4147-A177-3AD203B41FA5}">
                      <a16:colId xmlns:a16="http://schemas.microsoft.com/office/drawing/2014/main" val="696297034"/>
                    </a:ext>
                  </a:extLst>
                </a:gridCol>
              </a:tblGrid>
              <a:tr h="88174">
                <a:tc gridSpan="3">
                  <a:txBody>
                    <a:bodyPr/>
                    <a:lstStyle/>
                    <a:p>
                      <a:pPr algn="l" fontAlgn="ctr"/>
                      <a:r>
                        <a:rPr lang="en-US" altLang="ko-KR" sz="900" b="1"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Per</a:t>
                      </a:r>
                      <a:r>
                        <a:rPr lang="ko-KR" altLang="en-US" sz="900" b="1"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1"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Capita – Key-Man</a:t>
                      </a:r>
                      <a:endParaRPr lang="ko-KR" altLang="en-US" sz="900" b="1" i="0" u="none" strike="noStrike" baseline="30000"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lnL w="12700" cmpd="sng">
                      <a:noFill/>
                      <a:prstDash val="solid"/>
                    </a:lnL>
                  </a:tcPr>
                </a:tc>
                <a:tc hMerge="1">
                  <a:txBody>
                    <a:bodyPr/>
                    <a:lstStyle/>
                    <a:p>
                      <a:pPr algn="l"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459843472"/>
                  </a:ext>
                </a:extLst>
              </a:tr>
              <a:tr h="88174">
                <a:tc gridSpan="2">
                  <a:txBody>
                    <a:bodyPr/>
                    <a:lstStyle/>
                    <a:p>
                      <a:pPr algn="l" fontAlgn="ctr"/>
                      <a:r>
                        <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tcPr>
                </a:tc>
                <a:tc>
                  <a:txBody>
                    <a:bodyPr/>
                    <a:lstStyle/>
                    <a:p>
                      <a:pPr algn="ct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2021.1H</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77833726"/>
                  </a:ext>
                </a:extLst>
              </a:tr>
              <a:tr h="88174">
                <a:tc gridSpan="2">
                  <a:txBody>
                    <a:bodyPr/>
                    <a:lstStyle/>
                    <a:p>
                      <a:pPr algn="l"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KRW m/</a:t>
                      </a:r>
                      <a:r>
                        <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명</a:t>
                      </a: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w="12700" cmpd="sng">
                      <a:noFill/>
                      <a:prstDash val="solid"/>
                    </a:lnL>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67869089"/>
                  </a:ext>
                </a:extLst>
              </a:tr>
              <a:tr h="88174">
                <a:tc gridSpan="2">
                  <a:txBody>
                    <a:bodyPr/>
                    <a:lstStyle/>
                    <a:p>
                      <a:pPr algn="l" fontAlgn="ctr"/>
                      <a:r>
                        <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급여액 </a:t>
                      </a:r>
                      <a:r>
                        <a:rPr lang="en-US" altLang="ko-KR"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(A)</a:t>
                      </a:r>
                      <a:endParaRPr 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dot"/>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637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638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617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640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308</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331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593200093"/>
                  </a:ext>
                </a:extLst>
              </a:tr>
              <a:tr h="88174">
                <a:tc>
                  <a:txBody>
                    <a:bodyPr/>
                    <a:lstStyle/>
                    <a:p>
                      <a:pPr algn="l" fontAlgn="ctr"/>
                      <a:endParaRPr 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w="6350" cap="flat" cmpd="sng" algn="ctr">
                      <a:no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임원</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241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111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100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100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50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677483675"/>
                  </a:ext>
                </a:extLst>
              </a:tr>
              <a:tr h="88174">
                <a:tc>
                  <a:txBody>
                    <a:bodyPr/>
                    <a:lstStyle/>
                    <a:p>
                      <a:pPr algn="l" fontAlgn="ctr"/>
                      <a:endParaRPr 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latinLnBrk="1"/>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직접</a:t>
                      </a:r>
                      <a:endParaRPr lang="ko-KR" altLang="en-US" sz="900" dirty="0">
                        <a:solidFill>
                          <a:schemeClr val="tx1"/>
                        </a:solidFill>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265</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342</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298</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284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152</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138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420359427"/>
                  </a:ext>
                </a:extLst>
              </a:tr>
              <a:tr h="88174">
                <a:tc>
                  <a:txBody>
                    <a:bodyPr/>
                    <a:lstStyle/>
                    <a:p>
                      <a:pPr algn="l" fontAlgn="ctr"/>
                      <a:endParaRPr 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간접</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127</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146</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157</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192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75</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110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834376193"/>
                  </a:ext>
                </a:extLst>
              </a:tr>
              <a:tr h="88174">
                <a:tc>
                  <a:txBody>
                    <a:bodyPr/>
                    <a:lstStyle/>
                    <a:p>
                      <a:pPr algn="l" fontAlgn="ctr"/>
                      <a:endParaRPr 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latinLnBrk="1"/>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관리</a:t>
                      </a:r>
                      <a:endParaRPr lang="ko-KR" altLang="en-US" sz="900" dirty="0">
                        <a:solidFill>
                          <a:schemeClr val="tx1"/>
                        </a:solidFill>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4</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38</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62</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64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31</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mn-cs"/>
                        </a:rPr>
                        <a:t>33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18670043"/>
                  </a:ext>
                </a:extLst>
              </a:tr>
              <a:tr h="88174">
                <a:tc gridSpan="2">
                  <a:txBody>
                    <a:bodyPr/>
                    <a:lstStyle/>
                    <a:p>
                      <a:pPr algn="l" fontAlgn="ctr"/>
                      <a:r>
                        <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연평균 인원수 </a:t>
                      </a:r>
                      <a:r>
                        <a:rPr lang="en-US" altLang="ko-KR"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(B)</a:t>
                      </a:r>
                      <a:endParaRPr 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13.7</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51840814"/>
                  </a:ext>
                </a:extLst>
              </a:tr>
              <a:tr h="88174">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임원</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2.4</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3428553768"/>
                  </a:ext>
                </a:extLst>
              </a:tr>
              <a:tr h="88174">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latinLnBrk="1"/>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직접</a:t>
                      </a:r>
                      <a:endParaRPr lang="ko-KR" altLang="en-US" sz="900" dirty="0">
                        <a:solidFill>
                          <a:schemeClr val="tx1"/>
                        </a:solidFill>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7.0</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7.0</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4073025460"/>
                  </a:ext>
                </a:extLst>
              </a:tr>
              <a:tr h="88174">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간접</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dot"/>
                      <a:round/>
                      <a:headEnd type="none" w="med" len="med"/>
                      <a:tailEnd type="none" w="med" len="med"/>
                    </a:lnT>
                    <a:lnB w="12700" cmpd="sng">
                      <a:noFill/>
                      <a:prstDash val="soli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3.0</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5.5</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2437198853"/>
                  </a:ext>
                </a:extLst>
              </a:tr>
              <a:tr h="88174">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latinLnBrk="1"/>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관리</a:t>
                      </a:r>
                      <a:endParaRPr lang="ko-KR" altLang="en-US" sz="900" dirty="0">
                        <a:solidFill>
                          <a:schemeClr val="tx1"/>
                        </a:solidFill>
                      </a:endParaRP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63368773"/>
                  </a:ext>
                </a:extLst>
              </a:tr>
              <a:tr h="88174">
                <a:tc gridSpan="2">
                  <a:txBody>
                    <a:bodyPr/>
                    <a:lstStyle/>
                    <a:p>
                      <a:pPr algn="l" fontAlgn="ctr"/>
                      <a:r>
                        <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연평균 급여 </a:t>
                      </a:r>
                      <a:r>
                        <a:rPr lang="en-US" altLang="ko-KR"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(C=A/B)</a:t>
                      </a:r>
                      <a:endParaRPr 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lnL w="6350" cap="flat" cmpd="sng" algn="ctr">
                      <a:no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50.6</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52.0</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46.3</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43.9</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45.1</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kern="1200" dirty="0">
                          <a:solidFill>
                            <a:srgbClr val="000000"/>
                          </a:solidFill>
                          <a:effectLst/>
                          <a:latin typeface="Arial" panose="020B0604020202020204" pitchFamily="34" charset="0"/>
                          <a:ea typeface="맑은 고딕" panose="020B0503020000020004" pitchFamily="50" charset="-127"/>
                          <a:cs typeface="+mn-cs"/>
                        </a:rPr>
                        <a:t>42.6</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8696799"/>
                  </a:ext>
                </a:extLst>
              </a:tr>
              <a:tr h="88174">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임원</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99.8</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89.2</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87547900"/>
                  </a:ext>
                </a:extLst>
              </a:tr>
              <a:tr h="88174">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latinLnBrk="1"/>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직접</a:t>
                      </a:r>
                      <a:endParaRPr lang="ko-KR" altLang="en-US" sz="900" dirty="0">
                        <a:solidFill>
                          <a:schemeClr val="tx1"/>
                        </a:solidFill>
                      </a:endParaRP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12700" cmpd="sng">
                      <a:noFill/>
                      <a:prstDash val="soli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37.9</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48.9</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42.6</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40.6</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43.4</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39.4</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4255728916"/>
                  </a:ext>
                </a:extLst>
              </a:tr>
              <a:tr h="88174">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간접</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6350" cap="flat" cmpd="sng" algn="ctr">
                      <a:no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42.4</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47.2</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41.8</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41.2</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39.9</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1773672875"/>
                  </a:ext>
                </a:extLst>
              </a:tr>
              <a:tr h="88174">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latinLnBrk="1"/>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관리</a:t>
                      </a:r>
                      <a:endParaRPr lang="ko-KR" altLang="en-US" sz="900" dirty="0">
                        <a:solidFill>
                          <a:schemeClr val="tx1"/>
                        </a:solidFill>
                      </a:endParaRP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12700" cmpd="sng">
                      <a:noFill/>
                      <a:prstDash val="soli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23.3</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37.6</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30.8</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32.0</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30.7</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32.9</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19926960"/>
                  </a:ext>
                </a:extLst>
              </a:tr>
            </a:tbl>
          </a:graphicData>
        </a:graphic>
      </p:graphicFrame>
      <p:sp>
        <p:nvSpPr>
          <p:cNvPr id="13" name="TextBox 12">
            <a:extLst>
              <a:ext uri="{FF2B5EF4-FFF2-40B4-BE49-F238E27FC236}">
                <a16:creationId xmlns:a16="http://schemas.microsoft.com/office/drawing/2014/main" id="{C972D2D4-E4D3-4A8A-81C1-B28BFFEDC4BD}"/>
              </a:ext>
            </a:extLst>
          </p:cNvPr>
          <p:cNvSpPr txBox="1"/>
          <p:nvPr/>
        </p:nvSpPr>
        <p:spPr>
          <a:xfrm>
            <a:off x="495464" y="3998289"/>
            <a:ext cx="3791020" cy="107722"/>
          </a:xfrm>
          <a:prstGeom prst="rect">
            <a:avLst/>
          </a:prstGeom>
          <a:solidFill>
            <a:schemeClr val="bg1"/>
          </a:solidFill>
        </p:spPr>
        <p:txBody>
          <a:bodyPr wrap="square" lIns="0" tIns="0" rIns="0" bIns="0" rtlCol="0">
            <a:spAutoFit/>
          </a:bodyPr>
          <a:lstStyle/>
          <a:p>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16" name="TextBox 15">
            <a:extLst>
              <a:ext uri="{FF2B5EF4-FFF2-40B4-BE49-F238E27FC236}">
                <a16:creationId xmlns:a16="http://schemas.microsoft.com/office/drawing/2014/main" id="{0E9BEE5F-B7BA-4FA2-AC51-B34A2B944AFE}"/>
              </a:ext>
            </a:extLst>
          </p:cNvPr>
          <p:cNvSpPr txBox="1"/>
          <p:nvPr/>
        </p:nvSpPr>
        <p:spPr>
          <a:xfrm>
            <a:off x="5058561" y="3998287"/>
            <a:ext cx="3791020" cy="107722"/>
          </a:xfrm>
          <a:prstGeom prst="rect">
            <a:avLst/>
          </a:prstGeom>
          <a:solidFill>
            <a:schemeClr val="bg1"/>
          </a:solidFill>
        </p:spPr>
        <p:txBody>
          <a:bodyPr wrap="square" lIns="0" tIns="0" rIns="0" bIns="0" rtlCol="0">
            <a:spAutoFit/>
          </a:bodyPr>
          <a:lstStyle/>
          <a:p>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304285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Payroll</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(3/3)</a:t>
            </a:r>
          </a:p>
        </p:txBody>
      </p:sp>
      <p:sp>
        <p:nvSpPr>
          <p:cNvPr id="9" name="제목 2">
            <a:extLst>
              <a:ext uri="{FF2B5EF4-FFF2-40B4-BE49-F238E27FC236}">
                <a16:creationId xmlns:a16="http://schemas.microsoft.com/office/drawing/2014/main" id="{58FB23E5-64A8-481A-9E87-515695941CB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0" name="Title 1">
            <a:extLst>
              <a:ext uri="{FF2B5EF4-FFF2-40B4-BE49-F238E27FC236}">
                <a16:creationId xmlns:a16="http://schemas.microsoft.com/office/drawing/2014/main" id="{C34C07D5-E9D7-4EEB-AB1B-962910A37528}"/>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대상 사업부의 도급인원은 생산량에 따라 조정되고 있으며</a:t>
            </a:r>
            <a:r>
              <a:rPr lang="en-US" altLang="ko-KR" sz="1000" b="1" dirty="0">
                <a:solidFill>
                  <a:srgbClr val="002997"/>
                </a:solidFill>
                <a:latin typeface="Arial" panose="020B0604020202020204" pitchFamily="34" charset="0"/>
                <a:ea typeface="+mj-ea"/>
                <a:cs typeface="Arial" panose="020B0604020202020204" pitchFamily="34" charset="0"/>
              </a:rPr>
              <a:t>, 2021</a:t>
            </a:r>
            <a:r>
              <a:rPr lang="ko-KR" altLang="en-US" sz="1000" b="1" dirty="0">
                <a:solidFill>
                  <a:srgbClr val="002997"/>
                </a:solidFill>
                <a:latin typeface="Arial" panose="020B0604020202020204" pitchFamily="34" charset="0"/>
                <a:ea typeface="+mj-ea"/>
                <a:cs typeface="Arial" panose="020B0604020202020204" pitchFamily="34" charset="0"/>
              </a:rPr>
              <a:t>년 이후 인당 도급비는 </a:t>
            </a:r>
            <a:r>
              <a:rPr lang="en-US" altLang="ko-KR" sz="1000" b="1" dirty="0">
                <a:solidFill>
                  <a:srgbClr val="002997"/>
                </a:solidFill>
                <a:latin typeface="Arial" panose="020B0604020202020204" pitchFamily="34" charset="0"/>
                <a:ea typeface="+mj-ea"/>
                <a:cs typeface="Arial" panose="020B0604020202020204" pitchFamily="34" charset="0"/>
              </a:rPr>
              <a:t>36~40</a:t>
            </a:r>
            <a:r>
              <a:rPr lang="ko-KR" altLang="en-US" sz="1000" b="1" dirty="0">
                <a:solidFill>
                  <a:srgbClr val="002997"/>
                </a:solidFill>
                <a:latin typeface="Arial" panose="020B0604020202020204" pitchFamily="34" charset="0"/>
                <a:ea typeface="+mj-ea"/>
                <a:cs typeface="Arial" panose="020B0604020202020204" pitchFamily="34" charset="0"/>
              </a:rPr>
              <a:t>백만원 수준임</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15" name="표 14">
            <a:extLst>
              <a:ext uri="{FF2B5EF4-FFF2-40B4-BE49-F238E27FC236}">
                <a16:creationId xmlns:a16="http://schemas.microsoft.com/office/drawing/2014/main" id="{77D03C9B-8404-4D89-81A9-14E8F06DD44D}"/>
              </a:ext>
            </a:extLst>
          </p:cNvPr>
          <p:cNvGraphicFramePr>
            <a:graphicFrameLocks noGrp="1"/>
          </p:cNvGraphicFramePr>
          <p:nvPr>
            <p:extLst>
              <p:ext uri="{D42A27DB-BD31-4B8C-83A1-F6EECF244321}">
                <p14:modId xmlns:p14="http://schemas.microsoft.com/office/powerpoint/2010/main" val="987813028"/>
              </p:ext>
            </p:extLst>
          </p:nvPr>
        </p:nvGraphicFramePr>
        <p:xfrm>
          <a:off x="496800" y="1508400"/>
          <a:ext cx="4485478" cy="2468880"/>
        </p:xfrm>
        <a:graphic>
          <a:graphicData uri="http://schemas.openxmlformats.org/drawingml/2006/table">
            <a:tbl>
              <a:tblPr/>
              <a:tblGrid>
                <a:gridCol w="141860">
                  <a:extLst>
                    <a:ext uri="{9D8B030D-6E8A-4147-A177-3AD203B41FA5}">
                      <a16:colId xmlns:a16="http://schemas.microsoft.com/office/drawing/2014/main" val="2168994127"/>
                    </a:ext>
                  </a:extLst>
                </a:gridCol>
                <a:gridCol w="1028918">
                  <a:extLst>
                    <a:ext uri="{9D8B030D-6E8A-4147-A177-3AD203B41FA5}">
                      <a16:colId xmlns:a16="http://schemas.microsoft.com/office/drawing/2014/main" val="3665266433"/>
                    </a:ext>
                  </a:extLst>
                </a:gridCol>
                <a:gridCol w="552450">
                  <a:extLst>
                    <a:ext uri="{9D8B030D-6E8A-4147-A177-3AD203B41FA5}">
                      <a16:colId xmlns:a16="http://schemas.microsoft.com/office/drawing/2014/main" val="3375523106"/>
                    </a:ext>
                  </a:extLst>
                </a:gridCol>
                <a:gridCol w="552450">
                  <a:extLst>
                    <a:ext uri="{9D8B030D-6E8A-4147-A177-3AD203B41FA5}">
                      <a16:colId xmlns:a16="http://schemas.microsoft.com/office/drawing/2014/main" val="4279378391"/>
                    </a:ext>
                  </a:extLst>
                </a:gridCol>
                <a:gridCol w="552450">
                  <a:extLst>
                    <a:ext uri="{9D8B030D-6E8A-4147-A177-3AD203B41FA5}">
                      <a16:colId xmlns:a16="http://schemas.microsoft.com/office/drawing/2014/main" val="2200784786"/>
                    </a:ext>
                  </a:extLst>
                </a:gridCol>
                <a:gridCol w="552450">
                  <a:extLst>
                    <a:ext uri="{9D8B030D-6E8A-4147-A177-3AD203B41FA5}">
                      <a16:colId xmlns:a16="http://schemas.microsoft.com/office/drawing/2014/main" val="1097931319"/>
                    </a:ext>
                  </a:extLst>
                </a:gridCol>
                <a:gridCol w="552450">
                  <a:extLst>
                    <a:ext uri="{9D8B030D-6E8A-4147-A177-3AD203B41FA5}">
                      <a16:colId xmlns:a16="http://schemas.microsoft.com/office/drawing/2014/main" val="1625317397"/>
                    </a:ext>
                  </a:extLst>
                </a:gridCol>
                <a:gridCol w="552450">
                  <a:extLst>
                    <a:ext uri="{9D8B030D-6E8A-4147-A177-3AD203B41FA5}">
                      <a16:colId xmlns:a16="http://schemas.microsoft.com/office/drawing/2014/main" val="696297034"/>
                    </a:ext>
                  </a:extLst>
                </a:gridCol>
              </a:tblGrid>
              <a:tr h="70879">
                <a:tc gridSpan="3">
                  <a:txBody>
                    <a:bodyPr/>
                    <a:lstStyle/>
                    <a:p>
                      <a:pPr algn="l" fontAlgn="ctr"/>
                      <a:r>
                        <a:rPr lang="ko-KR" altLang="en-US" sz="900" b="1" i="0" u="none" strike="noStrike" dirty="0" err="1">
                          <a:solidFill>
                            <a:schemeClr val="bg1"/>
                          </a:solidFill>
                          <a:effectLst/>
                          <a:latin typeface="Arial" panose="020B0604020202020204" pitchFamily="34" charset="0"/>
                          <a:ea typeface="맑은 고딕" panose="020B0503020000020004" pitchFamily="50" charset="-127"/>
                          <a:cs typeface="Arial" panose="020B0604020202020204" pitchFamily="34" charset="0"/>
                        </a:rPr>
                        <a:t>도급비</a:t>
                      </a:r>
                      <a:endParaRPr lang="ko-KR" altLang="en-US" sz="900" b="1" i="0" u="none" strike="noStrike" baseline="30000"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lnL w="12700" cmpd="sng">
                      <a:noFill/>
                      <a:prstDash val="solid"/>
                    </a:lnL>
                  </a:tcPr>
                </a:tc>
                <a:tc hMerge="1">
                  <a:txBody>
                    <a:bodyPr/>
                    <a:lstStyle/>
                    <a:p>
                      <a:pPr algn="l" fontAlgn="ct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endPar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459843472"/>
                  </a:ext>
                </a:extLst>
              </a:tr>
              <a:tr h="70879">
                <a:tc gridSpan="2">
                  <a:txBody>
                    <a:bodyPr/>
                    <a:lstStyle/>
                    <a:p>
                      <a:pPr algn="l" fontAlgn="ctr"/>
                      <a:r>
                        <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lnL w="12700" cmpd="sng">
                      <a:noFill/>
                      <a:prstDash val="solid"/>
                    </a:lnL>
                  </a:tcPr>
                </a:tc>
                <a:tc>
                  <a:txBody>
                    <a:bodyPr/>
                    <a:lstStyle/>
                    <a:p>
                      <a:pPr algn="ct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2021.1H</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a:noFill/>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77833726"/>
                  </a:ext>
                </a:extLst>
              </a:tr>
              <a:tr h="70879">
                <a:tc gridSpan="2">
                  <a:txBody>
                    <a:bodyPr/>
                    <a:lstStyle/>
                    <a:p>
                      <a:pPr algn="l"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KRW m/</a:t>
                      </a:r>
                      <a:r>
                        <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명</a:t>
                      </a: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w="12700" cmpd="sng">
                      <a:noFill/>
                      <a:prstDash val="solid"/>
                    </a:lnL>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67869089"/>
                  </a:ext>
                </a:extLst>
              </a:tr>
              <a:tr h="70879">
                <a:tc gridSpan="2">
                  <a:txBody>
                    <a:bodyPr/>
                    <a:lstStyle/>
                    <a:p>
                      <a:pPr algn="l" fontAlgn="ctr"/>
                      <a:r>
                        <a:rPr lang="ko-KR" altLang="en-US" sz="900" b="1" i="0" u="none" strike="noStrike" dirty="0" err="1">
                          <a:solidFill>
                            <a:schemeClr val="tx1"/>
                          </a:solidFill>
                          <a:effectLst/>
                          <a:latin typeface="Arial" panose="020B0604020202020204" pitchFamily="34" charset="0"/>
                          <a:ea typeface="맑은 고딕" panose="020B0503020000020004" pitchFamily="50" charset="-127"/>
                          <a:cs typeface="Arial" panose="020B0604020202020204" pitchFamily="34" charset="0"/>
                        </a:rPr>
                        <a:t>도급비</a:t>
                      </a:r>
                      <a:endParaRPr 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577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1,045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786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613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457</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284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38978542"/>
                  </a:ext>
                </a:extLst>
              </a:tr>
              <a:tr h="70879">
                <a:tc gridSpan="2">
                  <a:txBody>
                    <a:bodyPr/>
                    <a:lstStyle/>
                    <a:p>
                      <a:pPr algn="l" fontAlgn="ctr"/>
                      <a:r>
                        <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연평균 인원수</a:t>
                      </a:r>
                      <a:endParaRPr 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lnL w="12700" cmpd="sng">
                      <a:noFill/>
                      <a:prstDash val="solid"/>
                    </a:lnL>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11.2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21.4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19.2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15.5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23.2 </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15.8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51840814"/>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월</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16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7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20 </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13</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20 </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13</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3428553768"/>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latinLnBrk="1"/>
                      <a:r>
                        <a:rPr lang="en-US" altLang="ko-KR" sz="900" dirty="0">
                          <a:solidFill>
                            <a:schemeClr val="tx1"/>
                          </a:solidFill>
                        </a:rPr>
                        <a:t>2</a:t>
                      </a:r>
                      <a:r>
                        <a:rPr lang="ko-KR" altLang="en-US" sz="900" dirty="0">
                          <a:solidFill>
                            <a:schemeClr val="tx1"/>
                          </a:solidFill>
                        </a:rPr>
                        <a:t>월</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12 </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10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21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13</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21 </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13</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4073025460"/>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월</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dot"/>
                      <a:round/>
                      <a:headEnd type="none" w="med" len="med"/>
                      <a:tailEnd type="none" w="med" len="med"/>
                    </a:lnT>
                    <a:lnB w="12700" cmpd="sng">
                      <a:noFill/>
                      <a:prstDash val="solid"/>
                    </a:lnB>
                  </a:tcPr>
                </a:tc>
                <a:tc>
                  <a:txBody>
                    <a:bodyPr/>
                    <a:lstStyle/>
                    <a:p>
                      <a:pPr algn="r"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15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11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25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14</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25 </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14</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2437198853"/>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4</a:t>
                      </a: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월</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dot"/>
                      <a:round/>
                      <a:headEnd type="none" w="med" len="med"/>
                      <a:tailEnd type="none" w="med" len="med"/>
                    </a:lnT>
                    <a:lnB w="12700" cmpd="sng">
                      <a:noFill/>
                      <a:prstDash val="solid"/>
                    </a:lnB>
                  </a:tcPr>
                </a:tc>
                <a:tc>
                  <a:txBody>
                    <a:bodyPr/>
                    <a:lstStyle/>
                    <a:p>
                      <a:pPr algn="r"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9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23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25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18</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25 </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18</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2387706706"/>
                  </a:ext>
                </a:extLst>
              </a:tr>
              <a:tr h="90221">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5</a:t>
                      </a: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월</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dot"/>
                      <a:round/>
                      <a:headEnd type="none" w="med" len="med"/>
                      <a:tailEnd type="none" w="med" len="med"/>
                    </a:lnT>
                    <a:lnB w="12700" cmpd="sng">
                      <a:noFill/>
                      <a:prstDash val="solid"/>
                    </a:lnB>
                  </a:tcPr>
                </a:tc>
                <a:tc>
                  <a:txBody>
                    <a:bodyPr/>
                    <a:lstStyle/>
                    <a:p>
                      <a:pPr algn="r"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3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25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25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19</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25 </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19</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431481036"/>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6</a:t>
                      </a: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월</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dot"/>
                      <a:round/>
                      <a:headEnd type="none" w="med" len="med"/>
                      <a:tailEnd type="none" w="med" len="med"/>
                    </a:lnT>
                    <a:lnB w="12700" cmpd="sng">
                      <a:noFill/>
                      <a:prstDash val="solid"/>
                    </a:lnB>
                  </a:tcPr>
                </a:tc>
                <a:tc>
                  <a:txBody>
                    <a:bodyPr/>
                    <a:lstStyle/>
                    <a:p>
                      <a:pPr algn="r"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15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20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23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18</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23 </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18</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extLst>
                  <a:ext uri="{0D108BD9-81ED-4DB2-BD59-A6C34878D82A}">
                    <a16:rowId xmlns:a16="http://schemas.microsoft.com/office/drawing/2014/main" val="1893599090"/>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7</a:t>
                      </a: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월</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dot"/>
                      <a:round/>
                      <a:headEnd type="none" w="med" len="med"/>
                      <a:tailEnd type="none" w="med" len="med"/>
                    </a:lnT>
                    <a:lnB w="12700" cmpd="sng">
                      <a:noFill/>
                      <a:prstDash val="solid"/>
                    </a:lnB>
                  </a:tcPr>
                </a:tc>
                <a:tc>
                  <a:txBody>
                    <a:bodyPr/>
                    <a:lstStyle/>
                    <a:p>
                      <a:pPr algn="r"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16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25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21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21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endPar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chemeClr val="bg1">
                        <a:lumMod val="75000"/>
                      </a:schemeClr>
                    </a:solidFill>
                  </a:tcPr>
                </a:tc>
                <a:tc>
                  <a:txBody>
                    <a:bodyPr/>
                    <a:lstStyle/>
                    <a:p>
                      <a:pPr algn="r" rtl="0" fontAlgn="ctr"/>
                      <a:endPar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chemeClr val="bg1">
                        <a:lumMod val="75000"/>
                      </a:schemeClr>
                    </a:solidFill>
                  </a:tcPr>
                </a:tc>
                <a:extLst>
                  <a:ext uri="{0D108BD9-81ED-4DB2-BD59-A6C34878D82A}">
                    <a16:rowId xmlns:a16="http://schemas.microsoft.com/office/drawing/2014/main" val="2290887176"/>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8</a:t>
                      </a: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월</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dot"/>
                      <a:round/>
                      <a:headEnd type="none" w="med" len="med"/>
                      <a:tailEnd type="none" w="med" len="med"/>
                    </a:lnT>
                    <a:lnB w="12700" cmpd="sng">
                      <a:noFill/>
                      <a:prstDash val="solid"/>
                    </a:lnB>
                  </a:tcPr>
                </a:tc>
                <a:tc>
                  <a:txBody>
                    <a:bodyPr/>
                    <a:lstStyle/>
                    <a:p>
                      <a:pPr algn="r"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22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27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19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19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endPar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chemeClr val="bg1">
                        <a:lumMod val="75000"/>
                      </a:schemeClr>
                    </a:solidFill>
                  </a:tcPr>
                </a:tc>
                <a:tc>
                  <a:txBody>
                    <a:bodyPr/>
                    <a:lstStyle/>
                    <a:p>
                      <a:pPr algn="r" rtl="0" fontAlgn="ctr"/>
                      <a:endPar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chemeClr val="bg1">
                        <a:lumMod val="75000"/>
                      </a:schemeClr>
                    </a:solidFill>
                  </a:tcPr>
                </a:tc>
                <a:extLst>
                  <a:ext uri="{0D108BD9-81ED-4DB2-BD59-A6C34878D82A}">
                    <a16:rowId xmlns:a16="http://schemas.microsoft.com/office/drawing/2014/main" val="2297619364"/>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9</a:t>
                      </a: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월</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dot"/>
                      <a:round/>
                      <a:headEnd type="none" w="med" len="med"/>
                      <a:tailEnd type="none" w="med" len="med"/>
                    </a:lnT>
                    <a:lnB w="12700" cmpd="sng">
                      <a:noFill/>
                      <a:prstDash val="solid"/>
                    </a:lnB>
                  </a:tcPr>
                </a:tc>
                <a:tc>
                  <a:txBody>
                    <a:bodyPr/>
                    <a:lstStyle/>
                    <a:p>
                      <a:pPr algn="r"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13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26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15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15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endPar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chemeClr val="bg1">
                        <a:lumMod val="75000"/>
                      </a:schemeClr>
                    </a:solidFill>
                  </a:tcPr>
                </a:tc>
                <a:tc>
                  <a:txBody>
                    <a:bodyPr/>
                    <a:lstStyle/>
                    <a:p>
                      <a:pPr algn="r" rtl="0" fontAlgn="ctr"/>
                      <a:endPar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chemeClr val="bg1">
                        <a:lumMod val="75000"/>
                      </a:schemeClr>
                    </a:solidFill>
                  </a:tcPr>
                </a:tc>
                <a:extLst>
                  <a:ext uri="{0D108BD9-81ED-4DB2-BD59-A6C34878D82A}">
                    <a16:rowId xmlns:a16="http://schemas.microsoft.com/office/drawing/2014/main" val="961809209"/>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10</a:t>
                      </a: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월</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dot"/>
                      <a:round/>
                      <a:headEnd type="none" w="med" len="med"/>
                      <a:tailEnd type="none" w="med" len="med"/>
                    </a:lnT>
                    <a:lnB w="12700" cmpd="sng">
                      <a:noFill/>
                      <a:prstDash val="solid"/>
                    </a:lnB>
                  </a:tcPr>
                </a:tc>
                <a:tc>
                  <a:txBody>
                    <a:bodyPr/>
                    <a:lstStyle/>
                    <a:p>
                      <a:pPr algn="r"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5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28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12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12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endPar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chemeClr val="bg1">
                        <a:lumMod val="75000"/>
                      </a:schemeClr>
                    </a:solidFill>
                  </a:tcPr>
                </a:tc>
                <a:tc>
                  <a:txBody>
                    <a:bodyPr/>
                    <a:lstStyle/>
                    <a:p>
                      <a:pPr algn="r" rtl="0" fontAlgn="ctr"/>
                      <a:endPar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chemeClr val="bg1">
                        <a:lumMod val="75000"/>
                      </a:schemeClr>
                    </a:solidFill>
                  </a:tcPr>
                </a:tc>
                <a:extLst>
                  <a:ext uri="{0D108BD9-81ED-4DB2-BD59-A6C34878D82A}">
                    <a16:rowId xmlns:a16="http://schemas.microsoft.com/office/drawing/2014/main" val="3897318267"/>
                  </a:ext>
                </a:extLst>
              </a:tr>
              <a:tr h="110541">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11</a:t>
                      </a: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월</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dot"/>
                      <a:round/>
                      <a:headEnd type="none" w="med" len="med"/>
                      <a:tailEnd type="none" w="med" len="med"/>
                    </a:lnT>
                    <a:lnB w="12700" cmpd="sng">
                      <a:noFill/>
                      <a:prstDash val="soli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2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26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11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11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tcPr>
                </a:tc>
                <a:tc>
                  <a:txBody>
                    <a:bodyPr/>
                    <a:lstStyle/>
                    <a:p>
                      <a:pPr algn="r" rtl="0" fontAlgn="ctr"/>
                      <a:endPar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chemeClr val="bg1">
                        <a:lumMod val="75000"/>
                      </a:schemeClr>
                    </a:solidFill>
                  </a:tcPr>
                </a:tc>
                <a:tc>
                  <a:txBody>
                    <a:bodyPr/>
                    <a:lstStyle/>
                    <a:p>
                      <a:pPr algn="r" rtl="0" fontAlgn="ctr"/>
                      <a:endPar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chemeClr val="bg1">
                        <a:lumMod val="75000"/>
                      </a:schemeClr>
                    </a:solidFill>
                  </a:tcPr>
                </a:tc>
                <a:extLst>
                  <a:ext uri="{0D108BD9-81ED-4DB2-BD59-A6C34878D82A}">
                    <a16:rowId xmlns:a16="http://schemas.microsoft.com/office/drawing/2014/main" val="250796792"/>
                  </a:ext>
                </a:extLst>
              </a:tr>
              <a:tr h="70879">
                <a:tc>
                  <a:txBody>
                    <a:bodyPr/>
                    <a:lstStyle/>
                    <a:p>
                      <a:pPr algn="l" fontAlgn="ctr"/>
                      <a:endParaRPr lang="ko-KR" altLang="en-US"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latinLnBrk="1"/>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12</a:t>
                      </a:r>
                      <a:r>
                        <a:rPr lang="ko-KR" altLang="en-US" sz="900" b="0" i="0" u="none" strike="noStrike" kern="1200"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월</a:t>
                      </a:r>
                    </a:p>
                  </a:txBody>
                  <a:tcPr marL="36000" marR="36000" marT="0" marB="0" anchor="ctr">
                    <a:lnL w="6350" cap="flat" cmpd="sng" algn="ctr">
                      <a:solidFill>
                        <a:srgbClr val="00338D"/>
                      </a:solidFill>
                      <a:prstDash val="dot"/>
                      <a:round/>
                      <a:headEnd type="none" w="med" len="med"/>
                      <a:tailEnd type="none" w="med" len="med"/>
                    </a:lnL>
                    <a:lnR w="12700" cmpd="sng">
                      <a:noFill/>
                      <a:prstDash val="soli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6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kern="1200">
                          <a:solidFill>
                            <a:schemeClr val="tx1"/>
                          </a:solidFill>
                          <a:effectLst/>
                          <a:latin typeface="Arial" panose="020B0604020202020204" pitchFamily="34" charset="0"/>
                          <a:ea typeface="맑은 고딕" panose="020B0503020000020004" pitchFamily="50" charset="-127"/>
                          <a:cs typeface="+mn-cs"/>
                        </a:rPr>
                        <a:t>29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13 </a:t>
                      </a:r>
                    </a:p>
                  </a:txBody>
                  <a:tcPr marL="36000" marR="36000" marT="0" marB="0" anchor="ctr">
                    <a:lnL w="6350" cap="flat" cmpd="sng" algn="ctr">
                      <a:noFill/>
                      <a:prstDash val="dot"/>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rPr>
                        <a:t>13 </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endPar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r" rtl="0" fontAlgn="ctr"/>
                      <a:endParaRPr lang="en-US" altLang="ko-KR" sz="900" b="0" i="0" u="none" strike="noStrike" kern="1200" dirty="0">
                        <a:solidFill>
                          <a:schemeClr val="tx1"/>
                        </a:solidFill>
                        <a:effectLst/>
                        <a:latin typeface="Arial" panose="020B0604020202020204" pitchFamily="34" charset="0"/>
                        <a:ea typeface="맑은 고딕" panose="020B0503020000020004" pitchFamily="50" charset="-127"/>
                        <a:cs typeface="+mn-cs"/>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963368773"/>
                  </a:ext>
                </a:extLst>
              </a:tr>
              <a:tr h="0">
                <a:tc gridSpan="2">
                  <a:txBody>
                    <a:bodyPr/>
                    <a:lstStyle/>
                    <a:p>
                      <a:pPr algn="l" fontAlgn="ctr"/>
                      <a:r>
                        <a:rPr lang="ko-KR" alt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인당 연평균 </a:t>
                      </a:r>
                      <a:r>
                        <a:rPr lang="ko-KR" altLang="en-US" sz="900" b="1" i="0" u="none" strike="noStrike" dirty="0" err="1">
                          <a:solidFill>
                            <a:schemeClr val="tx1"/>
                          </a:solidFill>
                          <a:effectLst/>
                          <a:latin typeface="Arial" panose="020B0604020202020204" pitchFamily="34" charset="0"/>
                          <a:ea typeface="맑은 고딕" panose="020B0503020000020004" pitchFamily="50" charset="-127"/>
                          <a:cs typeface="Arial" panose="020B0604020202020204" pitchFamily="34" charset="0"/>
                        </a:rPr>
                        <a:t>도급비</a:t>
                      </a:r>
                      <a:endParaRPr lang="en-US"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w="6350" cap="flat" cmpd="sng" algn="ctr">
                      <a:no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41</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40</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36</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8696799"/>
                  </a:ext>
                </a:extLst>
              </a:tr>
            </a:tbl>
          </a:graphicData>
        </a:graphic>
      </p:graphicFrame>
      <p:sp>
        <p:nvSpPr>
          <p:cNvPr id="12" name="TextBox 11">
            <a:extLst>
              <a:ext uri="{FF2B5EF4-FFF2-40B4-BE49-F238E27FC236}">
                <a16:creationId xmlns:a16="http://schemas.microsoft.com/office/drawing/2014/main" id="{46311426-62A0-4B98-BDC9-4491E4C8178D}"/>
              </a:ext>
            </a:extLst>
          </p:cNvPr>
          <p:cNvSpPr txBox="1"/>
          <p:nvPr/>
        </p:nvSpPr>
        <p:spPr>
          <a:xfrm>
            <a:off x="4953001" y="1487392"/>
            <a:ext cx="4617720" cy="3465607"/>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Overview</a:t>
            </a: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노무비 중 도급비의 경우 생산량에 따라 도급인원을 유동적으로 조정하고 있음</a:t>
            </a:r>
            <a:r>
              <a:rPr lang="en-US" altLang="ko-KR" sz="900" dirty="0">
                <a:solidFill>
                  <a:srgbClr val="000000"/>
                </a:solidFill>
                <a:latin typeface="Arial" panose="020B0604020202020204" pitchFamily="34" charset="0"/>
                <a:cs typeface="Arial" panose="020B0604020202020204" pitchFamily="34" charset="0"/>
              </a:rPr>
              <a:t> </a:t>
            </a: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2019~2020</a:t>
            </a:r>
            <a:r>
              <a:rPr lang="ko-KR" altLang="en-US" sz="900" dirty="0">
                <a:solidFill>
                  <a:srgbClr val="000000"/>
                </a:solidFill>
                <a:latin typeface="Arial" panose="020B0604020202020204" pitchFamily="34" charset="0"/>
                <a:cs typeface="Arial" panose="020B0604020202020204" pitchFamily="34" charset="0"/>
              </a:rPr>
              <a:t>년의 인당 도급비는 타 연도 대비 높은 것으로 파악됨</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이는 </a:t>
            </a:r>
            <a:r>
              <a:rPr lang="en-US" altLang="ko-KR" sz="900" dirty="0">
                <a:solidFill>
                  <a:srgbClr val="000000"/>
                </a:solidFill>
                <a:latin typeface="Arial" panose="020B0604020202020204" pitchFamily="34" charset="0"/>
                <a:cs typeface="Arial" panose="020B0604020202020204" pitchFamily="34" charset="0"/>
              </a:rPr>
              <a:t>2019</a:t>
            </a:r>
            <a:r>
              <a:rPr lang="ko-KR" altLang="en-US" sz="900" dirty="0">
                <a:solidFill>
                  <a:srgbClr val="000000"/>
                </a:solidFill>
                <a:latin typeface="Arial" panose="020B0604020202020204" pitchFamily="34" charset="0"/>
                <a:cs typeface="Arial" panose="020B0604020202020204" pitchFamily="34" charset="0"/>
              </a:rPr>
              <a:t>년 생산량 감소로 인하여 실질 근무 인원이 적게 산출되었으나 </a:t>
            </a:r>
            <a:r>
              <a:rPr lang="en-US" altLang="ko-KR" sz="900" dirty="0">
                <a:solidFill>
                  <a:srgbClr val="000000"/>
                </a:solidFill>
                <a:latin typeface="Arial" panose="020B0604020202020204" pitchFamily="34" charset="0"/>
                <a:cs typeface="Arial" panose="020B0604020202020204" pitchFamily="34" charset="0"/>
              </a:rPr>
              <a:t>4~5</a:t>
            </a:r>
            <a:r>
              <a:rPr lang="ko-KR" altLang="en-US" sz="900" dirty="0">
                <a:solidFill>
                  <a:srgbClr val="000000"/>
                </a:solidFill>
                <a:latin typeface="Arial" panose="020B0604020202020204" pitchFamily="34" charset="0"/>
                <a:cs typeface="Arial" panose="020B0604020202020204" pitchFamily="34" charset="0"/>
              </a:rPr>
              <a:t>월과</a:t>
            </a:r>
            <a:r>
              <a:rPr lang="en-US" altLang="ko-KR" sz="900" dirty="0">
                <a:solidFill>
                  <a:srgbClr val="000000"/>
                </a:solidFill>
                <a:latin typeface="Arial" panose="020B0604020202020204" pitchFamily="34" charset="0"/>
                <a:cs typeface="Arial" panose="020B0604020202020204" pitchFamily="34" charset="0"/>
              </a:rPr>
              <a:t> 9~12</a:t>
            </a:r>
            <a:r>
              <a:rPr lang="ko-KR" altLang="en-US" sz="900" dirty="0">
                <a:solidFill>
                  <a:srgbClr val="000000"/>
                </a:solidFill>
                <a:latin typeface="Arial" panose="020B0604020202020204" pitchFamily="34" charset="0"/>
                <a:cs typeface="Arial" panose="020B0604020202020204" pitchFamily="34" charset="0"/>
              </a:rPr>
              <a:t>월 급여의 </a:t>
            </a:r>
            <a:r>
              <a:rPr lang="en-US" altLang="ko-KR" sz="900" dirty="0">
                <a:solidFill>
                  <a:srgbClr val="000000"/>
                </a:solidFill>
                <a:latin typeface="Arial" panose="020B0604020202020204" pitchFamily="34" charset="0"/>
                <a:cs typeface="Arial" panose="020B0604020202020204" pitchFamily="34" charset="0"/>
              </a:rPr>
              <a:t>70%</a:t>
            </a:r>
            <a:r>
              <a:rPr lang="ko-KR" altLang="en-US" sz="900" dirty="0">
                <a:solidFill>
                  <a:srgbClr val="000000"/>
                </a:solidFill>
                <a:latin typeface="Arial" panose="020B0604020202020204" pitchFamily="34" charset="0"/>
                <a:cs typeface="Arial" panose="020B0604020202020204" pitchFamily="34" charset="0"/>
              </a:rPr>
              <a:t>를 지급하는 권장휴무를 실시한 것과</a:t>
            </a:r>
            <a:r>
              <a:rPr lang="en-US" altLang="ko-KR" sz="900" dirty="0">
                <a:solidFill>
                  <a:srgbClr val="000000"/>
                </a:solidFill>
                <a:latin typeface="Arial" panose="020B0604020202020204" pitchFamily="34" charset="0"/>
                <a:cs typeface="Arial" panose="020B0604020202020204" pitchFamily="34" charset="0"/>
              </a:rPr>
              <a:t> 2020</a:t>
            </a:r>
            <a:r>
              <a:rPr lang="ko-KR" altLang="en-US" sz="900" dirty="0">
                <a:solidFill>
                  <a:srgbClr val="000000"/>
                </a:solidFill>
                <a:latin typeface="Arial" panose="020B0604020202020204" pitchFamily="34" charset="0"/>
                <a:cs typeface="Arial" panose="020B0604020202020204" pitchFamily="34" charset="0"/>
              </a:rPr>
              <a:t>년 연장근로수당을 지급한 데 기인함</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이후 인당 도급비는 </a:t>
            </a:r>
            <a:r>
              <a:rPr lang="en-US" altLang="ko-KR" sz="900" dirty="0">
                <a:solidFill>
                  <a:srgbClr val="000000"/>
                </a:solidFill>
                <a:latin typeface="Arial" panose="020B0604020202020204" pitchFamily="34" charset="0"/>
                <a:cs typeface="Arial" panose="020B0604020202020204" pitchFamily="34" charset="0"/>
              </a:rPr>
              <a:t>36~40</a:t>
            </a:r>
            <a:r>
              <a:rPr lang="ko-KR" altLang="en-US" sz="900" dirty="0">
                <a:solidFill>
                  <a:srgbClr val="000000"/>
                </a:solidFill>
                <a:latin typeface="Arial" panose="020B0604020202020204" pitchFamily="34" charset="0"/>
                <a:cs typeface="Arial" panose="020B0604020202020204" pitchFamily="34" charset="0"/>
              </a:rPr>
              <a:t>백만원 수준으로</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변동폭이 축소되었음</a:t>
            </a:r>
            <a:endParaRPr lang="en-US" altLang="ko-KR" sz="900" dirty="0">
              <a:solidFill>
                <a:srgbClr val="0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D137C4E-26D6-4323-8A78-76F6399171F4}"/>
              </a:ext>
            </a:extLst>
          </p:cNvPr>
          <p:cNvSpPr txBox="1"/>
          <p:nvPr/>
        </p:nvSpPr>
        <p:spPr>
          <a:xfrm>
            <a:off x="495464" y="3998287"/>
            <a:ext cx="3791020" cy="107722"/>
          </a:xfrm>
          <a:prstGeom prst="rect">
            <a:avLst/>
          </a:prstGeom>
          <a:solidFill>
            <a:schemeClr val="bg1"/>
          </a:solidFill>
        </p:spPr>
        <p:txBody>
          <a:bodyPr wrap="square" lIns="0" tIns="0" rIns="0" bIns="0" rtlCol="0">
            <a:spAutoFit/>
          </a:bodyPr>
          <a:lstStyle/>
          <a:p>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128258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NAV Statement (1/2)</a:t>
            </a:r>
          </a:p>
        </p:txBody>
      </p:sp>
      <p:sp>
        <p:nvSpPr>
          <p:cNvPr id="7" name="제목 2">
            <a:extLst>
              <a:ext uri="{FF2B5EF4-FFF2-40B4-BE49-F238E27FC236}">
                <a16:creationId xmlns:a16="http://schemas.microsoft.com/office/drawing/2014/main" id="{6195F28B-5BC0-49A1-A2F8-156EA142159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9" name="Title 1">
            <a:extLst>
              <a:ext uri="{FF2B5EF4-FFF2-40B4-BE49-F238E27FC236}">
                <a16:creationId xmlns:a16="http://schemas.microsoft.com/office/drawing/2014/main" id="{6CA8F5DE-CD0A-45AE-BD2A-8C586058D6E2}"/>
              </a:ext>
            </a:extLst>
          </p:cNvPr>
          <p:cNvSpPr txBox="1">
            <a:spLocks/>
          </p:cNvSpPr>
          <p:nvPr/>
        </p:nvSpPr>
        <p:spPr>
          <a:xfrm>
            <a:off x="495464" y="1051200"/>
            <a:ext cx="8809336" cy="472714"/>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2022</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6</a:t>
            </a:r>
            <a:r>
              <a:rPr lang="ko-KR" altLang="en-US" sz="1000" b="1" dirty="0">
                <a:solidFill>
                  <a:srgbClr val="002997"/>
                </a:solidFill>
                <a:latin typeface="Arial" panose="020B0604020202020204" pitchFamily="34" charset="0"/>
                <a:ea typeface="+mj-ea"/>
                <a:cs typeface="Arial" panose="020B0604020202020204" pitchFamily="34" charset="0"/>
              </a:rPr>
              <a:t>월말 기준 총자산의 </a:t>
            </a:r>
            <a:r>
              <a:rPr lang="en-US" altLang="ko-KR" sz="1000" b="1" dirty="0">
                <a:solidFill>
                  <a:srgbClr val="002997"/>
                </a:solidFill>
                <a:latin typeface="Arial" panose="020B0604020202020204" pitchFamily="34" charset="0"/>
                <a:ea typeface="+mj-ea"/>
                <a:cs typeface="Arial" panose="020B0604020202020204" pitchFamily="34" charset="0"/>
              </a:rPr>
              <a:t>85%</a:t>
            </a:r>
            <a:r>
              <a:rPr lang="ko-KR" altLang="en-US" sz="1000" b="1" dirty="0">
                <a:solidFill>
                  <a:srgbClr val="002997"/>
                </a:solidFill>
                <a:latin typeface="Arial" panose="020B0604020202020204" pitchFamily="34" charset="0"/>
                <a:ea typeface="+mj-ea"/>
                <a:cs typeface="Arial" panose="020B0604020202020204" pitchFamily="34" charset="0"/>
              </a:rPr>
              <a:t>를 유형자산이 차지하며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대부분 </a:t>
            </a:r>
            <a:r>
              <a:rPr lang="en-US" altLang="ko-KR" sz="1000" b="1" dirty="0">
                <a:solidFill>
                  <a:srgbClr val="002997"/>
                </a:solidFill>
                <a:latin typeface="Arial" panose="020B0604020202020204" pitchFamily="34" charset="0"/>
                <a:ea typeface="+mj-ea"/>
                <a:cs typeface="Arial" panose="020B0604020202020204" pitchFamily="34" charset="0"/>
              </a:rPr>
              <a:t>2019</a:t>
            </a:r>
            <a:r>
              <a:rPr lang="ko-KR" altLang="en-US" sz="1000" b="1" dirty="0">
                <a:solidFill>
                  <a:srgbClr val="002997"/>
                </a:solidFill>
                <a:latin typeface="Arial" panose="020B0604020202020204" pitchFamily="34" charset="0"/>
                <a:ea typeface="+mj-ea"/>
                <a:cs typeface="Arial" panose="020B0604020202020204" pitchFamily="34" charset="0"/>
              </a:rPr>
              <a:t>년 취득한 </a:t>
            </a:r>
            <a:r>
              <a:rPr lang="en-US" altLang="ko-KR" sz="1000" b="1" dirty="0">
                <a:solidFill>
                  <a:srgbClr val="002997"/>
                </a:solidFill>
                <a:latin typeface="Arial" panose="020B0604020202020204" pitchFamily="34" charset="0"/>
                <a:ea typeface="+mj-ea"/>
                <a:cs typeface="Arial" panose="020B0604020202020204" pitchFamily="34" charset="0"/>
              </a:rPr>
              <a:t>3</a:t>
            </a:r>
            <a:r>
              <a:rPr lang="ko-KR" altLang="en-US" sz="1000" b="1" dirty="0">
                <a:solidFill>
                  <a:srgbClr val="002997"/>
                </a:solidFill>
                <a:latin typeface="Arial" panose="020B0604020202020204" pitchFamily="34" charset="0"/>
                <a:ea typeface="+mj-ea"/>
                <a:cs typeface="Arial" panose="020B0604020202020204" pitchFamily="34" charset="0"/>
              </a:rPr>
              <a:t>라인 기계장치에 해당함</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회전기일이 짧은 사업의 특성상 낮은 수준의 운전자본과 현금 잔액을 유지하고 있음</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 </a:t>
            </a:r>
            <a:r>
              <a:rPr lang="en-US" altLang="ko-KR" sz="1000" b="1" dirty="0">
                <a:solidFill>
                  <a:srgbClr val="002997"/>
                </a:solidFill>
                <a:latin typeface="Arial" panose="020B0604020202020204" pitchFamily="34" charset="0"/>
                <a:ea typeface="+mj-ea"/>
                <a:cs typeface="Arial" panose="020B0604020202020204" pitchFamily="34" charset="0"/>
              </a:rPr>
              <a:t>2020</a:t>
            </a:r>
            <a:r>
              <a:rPr lang="ko-KR" altLang="en-US" sz="1000" b="1" dirty="0">
                <a:solidFill>
                  <a:srgbClr val="002997"/>
                </a:solidFill>
                <a:latin typeface="Arial" panose="020B0604020202020204" pitchFamily="34" charset="0"/>
                <a:ea typeface="+mj-ea"/>
                <a:cs typeface="Arial" panose="020B0604020202020204" pitchFamily="34" charset="0"/>
              </a:rPr>
              <a:t>년 이후 발생한 잉여현금흐름으로 부채를 상환하여 </a:t>
            </a:r>
            <a:r>
              <a:rPr lang="en-US" altLang="ko-KR" sz="1000" b="1" dirty="0">
                <a:solidFill>
                  <a:srgbClr val="002997"/>
                </a:solidFill>
                <a:latin typeface="Arial" panose="020B0604020202020204" pitchFamily="34" charset="0"/>
                <a:ea typeface="+mj-ea"/>
                <a:cs typeface="Arial" panose="020B0604020202020204" pitchFamily="34" charset="0"/>
              </a:rPr>
              <a:t>Net Debt</a:t>
            </a:r>
            <a:r>
              <a:rPr lang="ko-KR" altLang="en-US" sz="1000" b="1" dirty="0">
                <a:solidFill>
                  <a:srgbClr val="002997"/>
                </a:solidFill>
                <a:latin typeface="Arial" panose="020B0604020202020204" pitchFamily="34" charset="0"/>
                <a:ea typeface="+mj-ea"/>
                <a:cs typeface="Arial" panose="020B0604020202020204" pitchFamily="34" charset="0"/>
              </a:rPr>
              <a:t> 규모는 </a:t>
            </a:r>
            <a:r>
              <a:rPr lang="en-US" altLang="ko-KR" sz="1000" b="1" dirty="0">
                <a:solidFill>
                  <a:srgbClr val="002997"/>
                </a:solidFill>
                <a:latin typeface="Arial" panose="020B0604020202020204" pitchFamily="34" charset="0"/>
                <a:ea typeface="+mj-ea"/>
                <a:cs typeface="Arial" panose="020B0604020202020204" pitchFamily="34" charset="0"/>
              </a:rPr>
              <a:t>2020</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(-)100</a:t>
            </a:r>
            <a:r>
              <a:rPr lang="ko-KR" altLang="en-US" sz="1000" b="1" dirty="0">
                <a:solidFill>
                  <a:srgbClr val="002997"/>
                </a:solidFill>
                <a:latin typeface="Arial" panose="020B0604020202020204" pitchFamily="34" charset="0"/>
                <a:ea typeface="+mj-ea"/>
                <a:cs typeface="Arial" panose="020B0604020202020204" pitchFamily="34" charset="0"/>
              </a:rPr>
              <a:t>억원에서 </a:t>
            </a:r>
            <a:r>
              <a:rPr lang="en-US" altLang="ko-KR" sz="1000" b="1" dirty="0">
                <a:solidFill>
                  <a:srgbClr val="002997"/>
                </a:solidFill>
                <a:latin typeface="Arial" panose="020B0604020202020204" pitchFamily="34" charset="0"/>
                <a:ea typeface="+mj-ea"/>
                <a:cs typeface="Arial" panose="020B0604020202020204" pitchFamily="34" charset="0"/>
              </a:rPr>
              <a:t>2022</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6</a:t>
            </a:r>
            <a:r>
              <a:rPr lang="ko-KR" altLang="en-US" sz="1000" b="1" dirty="0">
                <a:solidFill>
                  <a:srgbClr val="002997"/>
                </a:solidFill>
                <a:latin typeface="Arial" panose="020B0604020202020204" pitchFamily="34" charset="0"/>
                <a:ea typeface="+mj-ea"/>
                <a:cs typeface="Arial" panose="020B0604020202020204" pitchFamily="34" charset="0"/>
              </a:rPr>
              <a:t>월말 </a:t>
            </a:r>
            <a:r>
              <a:rPr lang="en-US" altLang="ko-KR" sz="1000" b="1" dirty="0">
                <a:solidFill>
                  <a:srgbClr val="002997"/>
                </a:solidFill>
                <a:latin typeface="Arial" panose="020B0604020202020204" pitchFamily="34" charset="0"/>
                <a:ea typeface="+mj-ea"/>
                <a:cs typeface="Arial" panose="020B0604020202020204" pitchFamily="34" charset="0"/>
              </a:rPr>
              <a:t>(-)76</a:t>
            </a:r>
            <a:r>
              <a:rPr lang="ko-KR" altLang="en-US" sz="1000" b="1" dirty="0" err="1">
                <a:solidFill>
                  <a:srgbClr val="002997"/>
                </a:solidFill>
                <a:latin typeface="Arial" panose="020B0604020202020204" pitchFamily="34" charset="0"/>
                <a:ea typeface="+mj-ea"/>
                <a:cs typeface="Arial" panose="020B0604020202020204" pitchFamily="34" charset="0"/>
              </a:rPr>
              <a:t>억원로</a:t>
            </a:r>
            <a:r>
              <a:rPr lang="ko-KR" altLang="en-US" sz="1000" b="1" dirty="0">
                <a:solidFill>
                  <a:srgbClr val="002997"/>
                </a:solidFill>
                <a:latin typeface="Arial" panose="020B0604020202020204" pitchFamily="34" charset="0"/>
                <a:ea typeface="+mj-ea"/>
                <a:cs typeface="Arial" panose="020B0604020202020204" pitchFamily="34" charset="0"/>
              </a:rPr>
              <a:t> 감소하였음</a:t>
            </a:r>
          </a:p>
        </p:txBody>
      </p:sp>
      <p:sp>
        <p:nvSpPr>
          <p:cNvPr id="36" name="TextBox 35">
            <a:extLst>
              <a:ext uri="{FF2B5EF4-FFF2-40B4-BE49-F238E27FC236}">
                <a16:creationId xmlns:a16="http://schemas.microsoft.com/office/drawing/2014/main" id="{1280A531-B3A9-46BF-9EF7-ECFFE212B6AE}"/>
              </a:ext>
            </a:extLst>
          </p:cNvPr>
          <p:cNvSpPr txBox="1"/>
          <p:nvPr/>
        </p:nvSpPr>
        <p:spPr>
          <a:xfrm>
            <a:off x="5035112" y="1523914"/>
            <a:ext cx="4042386" cy="5037307"/>
          </a:xfrm>
          <a:prstGeom prst="rect">
            <a:avLst/>
          </a:prstGeom>
          <a:noFill/>
          <a:ln>
            <a:noFill/>
          </a:ln>
        </p:spPr>
        <p:txBody>
          <a:bodyPr wrap="square" lIns="36000" tIns="108000" rIns="36000" bIns="36000" rtlCol="0">
            <a:noAutofit/>
          </a:bodyPr>
          <a:lstStyle/>
          <a:p>
            <a:pPr>
              <a:lnSpc>
                <a:spcPts val="1200"/>
              </a:lnSpc>
              <a:spcBef>
                <a:spcPts val="600"/>
              </a:spcBef>
              <a:buClr>
                <a:srgbClr val="00338D"/>
              </a:buClr>
              <a:tabLst>
                <a:tab pos="4935538" algn="l"/>
              </a:tabLst>
              <a:defRPr/>
            </a:pPr>
            <a:r>
              <a:rPr lang="en-US" altLang="ko-KR" sz="900" b="1" u="sng" dirty="0">
                <a:latin typeface="Arial" panose="020B0604020202020204" pitchFamily="34" charset="0"/>
                <a:cs typeface="Arial" panose="020B0604020202020204" pitchFamily="34" charset="0"/>
              </a:rPr>
              <a:t>Net Debt</a:t>
            </a:r>
          </a:p>
          <a:p>
            <a:pPr latinLnBrk="1">
              <a:lnSpc>
                <a:spcPts val="1200"/>
              </a:lnSpc>
              <a:buClr>
                <a:srgbClr val="00338D"/>
              </a:buClr>
              <a:tabLst>
                <a:tab pos="180975" algn="l"/>
              </a:tabLst>
              <a:defRPr/>
            </a:pP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6</a:t>
            </a:r>
            <a:r>
              <a:rPr lang="ko-KR" altLang="en-US" sz="900" dirty="0">
                <a:latin typeface="Arial" panose="020B0604020202020204" pitchFamily="34" charset="0"/>
                <a:cs typeface="Arial" panose="020B0604020202020204" pitchFamily="34" charset="0"/>
              </a:rPr>
              <a:t>월말 기준 현금잔액은 </a:t>
            </a:r>
            <a:r>
              <a:rPr lang="en-US" altLang="ko-KR" sz="900" dirty="0">
                <a:latin typeface="Arial" panose="020B0604020202020204" pitchFamily="34" charset="0"/>
                <a:cs typeface="Arial" panose="020B0604020202020204" pitchFamily="34" charset="0"/>
              </a:rPr>
              <a:t>73</a:t>
            </a:r>
            <a:r>
              <a:rPr lang="ko-KR" altLang="en-US" sz="900" dirty="0">
                <a:latin typeface="Arial" panose="020B0604020202020204" pitchFamily="34" charset="0"/>
                <a:cs typeface="Arial" panose="020B0604020202020204" pitchFamily="34" charset="0"/>
              </a:rPr>
              <a:t>만원으로</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대상 사업부는</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낮은 현금 보유 수준을 유지하고 있음</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부채는 금융기관차입금과 </a:t>
            </a:r>
            <a:r>
              <a:rPr lang="ko-KR" altLang="en-US" sz="900" dirty="0" err="1">
                <a:latin typeface="Arial" panose="020B0604020202020204" pitchFamily="34" charset="0"/>
                <a:cs typeface="Arial" panose="020B0604020202020204" pitchFamily="34" charset="0"/>
              </a:rPr>
              <a:t>본지사순채무로</a:t>
            </a:r>
            <a:r>
              <a:rPr lang="ko-KR" altLang="en-US" sz="900" dirty="0">
                <a:latin typeface="Arial" panose="020B0604020202020204" pitchFamily="34" charset="0"/>
                <a:cs typeface="Arial" panose="020B0604020202020204" pitchFamily="34" charset="0"/>
              </a:rPr>
              <a:t> 구성됨</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대상 사업부는</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잉여 영업현금흐름을 부채 상환에 사용하여 왔으며</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이에 따라 </a:t>
            </a:r>
            <a:r>
              <a:rPr lang="en-US" altLang="ko-KR" sz="900" dirty="0">
                <a:latin typeface="Arial" panose="020B0604020202020204" pitchFamily="34" charset="0"/>
                <a:cs typeface="Arial" panose="020B0604020202020204" pitchFamily="34" charset="0"/>
              </a:rPr>
              <a:t>Net Debt </a:t>
            </a:r>
            <a:r>
              <a:rPr lang="ko-KR" altLang="en-US" sz="900" dirty="0">
                <a:latin typeface="Arial" panose="020B0604020202020204" pitchFamily="34" charset="0"/>
                <a:cs typeface="Arial" panose="020B0604020202020204" pitchFamily="34" charset="0"/>
              </a:rPr>
              <a:t>규모는 </a:t>
            </a:r>
            <a:r>
              <a:rPr lang="en-US" altLang="ko-KR" sz="900" dirty="0">
                <a:latin typeface="Arial" panose="020B0604020202020204" pitchFamily="34" charset="0"/>
                <a:cs typeface="Arial" panose="020B0604020202020204" pitchFamily="34" charset="0"/>
              </a:rPr>
              <a:t>2020</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100</a:t>
            </a:r>
            <a:r>
              <a:rPr lang="ko-KR" altLang="en-US" sz="900" dirty="0">
                <a:latin typeface="Arial" panose="020B0604020202020204" pitchFamily="34" charset="0"/>
                <a:cs typeface="Arial" panose="020B0604020202020204" pitchFamily="34" charset="0"/>
              </a:rPr>
              <a:t>억원에서 </a:t>
            </a: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6</a:t>
            </a:r>
            <a:r>
              <a:rPr lang="ko-KR" altLang="en-US" sz="900" dirty="0">
                <a:latin typeface="Arial" panose="020B0604020202020204" pitchFamily="34" charset="0"/>
                <a:cs typeface="Arial" panose="020B0604020202020204" pitchFamily="34" charset="0"/>
              </a:rPr>
              <a:t>월말 기준 </a:t>
            </a:r>
            <a:r>
              <a:rPr lang="en-US" altLang="ko-KR" sz="900" dirty="0">
                <a:latin typeface="Arial" panose="020B0604020202020204" pitchFamily="34" charset="0"/>
                <a:cs typeface="Arial" panose="020B0604020202020204" pitchFamily="34" charset="0"/>
              </a:rPr>
              <a:t>76</a:t>
            </a:r>
            <a:r>
              <a:rPr lang="ko-KR" altLang="en-US" sz="900" dirty="0">
                <a:latin typeface="Arial" panose="020B0604020202020204" pitchFamily="34" charset="0"/>
                <a:cs typeface="Arial" panose="020B0604020202020204" pitchFamily="34" charset="0"/>
              </a:rPr>
              <a:t>억원으로 감소하였음</a:t>
            </a:r>
            <a:endParaRPr lang="en-US" altLang="ko-KR" sz="900" dirty="0">
              <a:latin typeface="Arial" panose="020B0604020202020204" pitchFamily="34" charset="0"/>
              <a:cs typeface="Arial" panose="020B0604020202020204" pitchFamily="34" charset="0"/>
            </a:endParaRPr>
          </a:p>
          <a:p>
            <a:pPr>
              <a:lnSpc>
                <a:spcPts val="1200"/>
              </a:lnSpc>
              <a:spcBef>
                <a:spcPts val="600"/>
              </a:spcBef>
              <a:buClr>
                <a:srgbClr val="00338D"/>
              </a:buClr>
              <a:tabLst>
                <a:tab pos="4935538" algn="l"/>
              </a:tabLst>
              <a:defRPr/>
            </a:pPr>
            <a:r>
              <a:rPr lang="en-US" altLang="ko-KR" sz="900" b="1" u="sng" dirty="0">
                <a:latin typeface="Arial" panose="020B0604020202020204" pitchFamily="34" charset="0"/>
                <a:cs typeface="Arial" panose="020B0604020202020204" pitchFamily="34" charset="0"/>
              </a:rPr>
              <a:t>NWC</a:t>
            </a:r>
          </a:p>
          <a:p>
            <a:pPr lvl="0" defTabSz="914400" latinLnBrk="1">
              <a:lnSpc>
                <a:spcPts val="1200"/>
              </a:lnSpc>
              <a:buClr>
                <a:srgbClr val="00338D"/>
              </a:buClr>
              <a:tabLst>
                <a:tab pos="180975" algn="l"/>
              </a:tabLst>
              <a:defRPr/>
            </a:pPr>
            <a:endParaRPr lang="en-US" altLang="ko-KR" sz="900" b="1"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외상매출금</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외상매입금</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재고자산의 회전기일이 </a:t>
            </a:r>
            <a:r>
              <a:rPr lang="en-US" altLang="ko-KR" sz="900" dirty="0">
                <a:latin typeface="Arial" panose="020B0604020202020204" pitchFamily="34" charset="0"/>
                <a:cs typeface="Arial" panose="020B0604020202020204" pitchFamily="34" charset="0"/>
              </a:rPr>
              <a:t>10~30</a:t>
            </a:r>
            <a:r>
              <a:rPr lang="ko-KR" altLang="en-US" sz="900" dirty="0">
                <a:latin typeface="Arial" panose="020B0604020202020204" pitchFamily="34" charset="0"/>
                <a:cs typeface="Arial" panose="020B0604020202020204" pitchFamily="34" charset="0"/>
              </a:rPr>
              <a:t>일로 짧은 편이며</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순운전자본 잔액은 매출액 대비 </a:t>
            </a:r>
            <a:r>
              <a:rPr lang="en-US" altLang="ko-KR" sz="900" dirty="0">
                <a:latin typeface="Arial" panose="020B0604020202020204" pitchFamily="34" charset="0"/>
                <a:cs typeface="Arial" panose="020B0604020202020204" pitchFamily="34" charset="0"/>
              </a:rPr>
              <a:t>5%</a:t>
            </a:r>
            <a:r>
              <a:rPr lang="ko-KR" altLang="en-US" sz="900" dirty="0">
                <a:latin typeface="Arial" panose="020B0604020202020204" pitchFamily="34" charset="0"/>
                <a:cs typeface="Arial" panose="020B0604020202020204" pitchFamily="34" charset="0"/>
              </a:rPr>
              <a:t> 이내의 적은 수준이 유지되어 옴</a:t>
            </a:r>
            <a:endParaRPr lang="en-US" altLang="ko-KR" sz="900" dirty="0">
              <a:latin typeface="Arial" panose="020B0604020202020204" pitchFamily="34" charset="0"/>
              <a:cs typeface="Arial" panose="020B0604020202020204" pitchFamily="34" charset="0"/>
            </a:endParaRPr>
          </a:p>
          <a:p>
            <a:pPr>
              <a:lnSpc>
                <a:spcPts val="1200"/>
              </a:lnSpc>
              <a:spcBef>
                <a:spcPts val="600"/>
              </a:spcBef>
              <a:buClr>
                <a:srgbClr val="00338D"/>
              </a:buClr>
              <a:tabLst>
                <a:tab pos="4935538" algn="l"/>
              </a:tabLst>
              <a:defRPr/>
            </a:pPr>
            <a:r>
              <a:rPr lang="en-US" altLang="ko-KR" sz="900" b="1" u="sng" dirty="0">
                <a:latin typeface="Arial" panose="020B0604020202020204" pitchFamily="34" charset="0"/>
                <a:cs typeface="Arial" panose="020B0604020202020204" pitchFamily="34" charset="0"/>
              </a:rPr>
              <a:t>PP&amp;E</a:t>
            </a:r>
          </a:p>
          <a:p>
            <a:pPr marL="180975" indent="-180975"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유형자산은 대부분 </a:t>
            </a:r>
            <a:r>
              <a:rPr lang="en-US" altLang="ko-KR" sz="900" dirty="0">
                <a:latin typeface="Arial" panose="020B0604020202020204" pitchFamily="34" charset="0"/>
                <a:cs typeface="Arial" panose="020B0604020202020204" pitchFamily="34" charset="0"/>
              </a:rPr>
              <a:t>3</a:t>
            </a:r>
            <a:r>
              <a:rPr lang="ko-KR" altLang="en-US" sz="900" dirty="0">
                <a:latin typeface="Arial" panose="020B0604020202020204" pitchFamily="34" charset="0"/>
                <a:cs typeface="Arial" panose="020B0604020202020204" pitchFamily="34" charset="0"/>
              </a:rPr>
              <a:t>라인 설비이며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그 외 일부 개발장비</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기계장치</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와</a:t>
            </a:r>
            <a:r>
              <a:rPr lang="en-US" altLang="ko-KR" sz="900" dirty="0">
                <a:latin typeface="Arial" panose="020B0604020202020204" pitchFamily="34" charset="0"/>
                <a:cs typeface="Arial" panose="020B0604020202020204" pitchFamily="34" charset="0"/>
              </a:rPr>
              <a:t>, 1,3</a:t>
            </a:r>
            <a:r>
              <a:rPr lang="ko-KR" altLang="en-US" sz="900" dirty="0">
                <a:latin typeface="Arial" panose="020B0604020202020204" pitchFamily="34" charset="0"/>
                <a:cs typeface="Arial" panose="020B0604020202020204" pitchFamily="34" charset="0"/>
              </a:rPr>
              <a:t>라인 공용 </a:t>
            </a:r>
            <a:r>
              <a:rPr lang="ko-KR" altLang="en-US" sz="900" dirty="0" err="1">
                <a:latin typeface="Arial" panose="020B0604020202020204" pitchFamily="34" charset="0"/>
                <a:cs typeface="Arial" panose="020B0604020202020204" pitchFamily="34" charset="0"/>
              </a:rPr>
              <a:t>분석실</a:t>
            </a:r>
            <a:r>
              <a:rPr lang="ko-KR" altLang="en-US" sz="900" dirty="0">
                <a:latin typeface="Arial" panose="020B0604020202020204" pitchFamily="34" charset="0"/>
                <a:cs typeface="Arial" panose="020B0604020202020204" pitchFamily="34" charset="0"/>
              </a:rPr>
              <a:t> 측정장비</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비품</a:t>
            </a:r>
            <a:r>
              <a:rPr lang="en-US" altLang="ko-KR" sz="900" dirty="0">
                <a:latin typeface="Arial" panose="020B0604020202020204" pitchFamily="34" charset="0"/>
                <a:cs typeface="Arial" panose="020B0604020202020204" pitchFamily="34" charset="0"/>
              </a:rPr>
              <a:t>, </a:t>
            </a:r>
            <a:r>
              <a:rPr lang="ko-KR" altLang="en-US" sz="900" dirty="0" err="1">
                <a:latin typeface="Arial" panose="020B0604020202020204" pitchFamily="34" charset="0"/>
                <a:cs typeface="Arial" panose="020B0604020202020204" pitchFamily="34" charset="0"/>
              </a:rPr>
              <a:t>공구와기구</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를 보유하고 있음</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1</a:t>
            </a:r>
            <a:r>
              <a:rPr lang="ko-KR" altLang="en-US" sz="900" dirty="0">
                <a:latin typeface="Arial" panose="020B0604020202020204" pitchFamily="34" charset="0"/>
                <a:cs typeface="Arial" panose="020B0604020202020204" pitchFamily="34" charset="0"/>
              </a:rPr>
              <a:t>라인 설비는 무상취득한 것으로 이설공사비만 장부가액으로 계상함</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대상 사업부는 해당 유형자산</a:t>
            </a:r>
            <a:r>
              <a:rPr lang="en-US" altLang="ko-KR" sz="900" dirty="0">
                <a:latin typeface="Arial" panose="020B0604020202020204" pitchFamily="34" charset="0"/>
                <a:cs typeface="Arial" panose="020B0604020202020204" pitchFamily="34" charset="0"/>
              </a:rPr>
              <a:t>(1</a:t>
            </a:r>
            <a:r>
              <a:rPr lang="ko-KR" altLang="en-US" sz="900" dirty="0">
                <a:latin typeface="Arial" panose="020B0604020202020204" pitchFamily="34" charset="0"/>
                <a:cs typeface="Arial" panose="020B0604020202020204" pitchFamily="34" charset="0"/>
              </a:rPr>
              <a:t>라인 이설공사비</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을 </a:t>
            </a:r>
            <a:r>
              <a:rPr lang="en-US" altLang="ko-KR" sz="900" dirty="0">
                <a:latin typeface="Arial" panose="020B0604020202020204" pitchFamily="34" charset="0"/>
                <a:cs typeface="Arial" panose="020B0604020202020204" pitchFamily="34" charset="0"/>
              </a:rPr>
              <a:t>2021</a:t>
            </a:r>
            <a:r>
              <a:rPr lang="ko-KR" altLang="en-US" sz="900" dirty="0">
                <a:latin typeface="Arial" panose="020B0604020202020204" pitchFamily="34" charset="0"/>
                <a:cs typeface="Arial" panose="020B0604020202020204" pitchFamily="34" charset="0"/>
              </a:rPr>
              <a:t>년 폐기 처리하고</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처분손실을 인식함</a:t>
            </a:r>
            <a:r>
              <a:rPr lang="en-US" altLang="ko-KR" sz="900" dirty="0">
                <a:latin typeface="Arial" panose="020B0604020202020204" pitchFamily="34" charset="0"/>
                <a:cs typeface="Arial" panose="020B0604020202020204" pitchFamily="34" charset="0"/>
              </a:rPr>
              <a:t>. 2</a:t>
            </a:r>
            <a:r>
              <a:rPr lang="ko-KR" altLang="en-US" sz="900" dirty="0">
                <a:latin typeface="Arial" panose="020B0604020202020204" pitchFamily="34" charset="0"/>
                <a:cs typeface="Arial" panose="020B0604020202020204" pitchFamily="34" charset="0"/>
              </a:rPr>
              <a:t>라인 설비는 </a:t>
            </a: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매각되었음</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3</a:t>
            </a:r>
            <a:r>
              <a:rPr lang="ko-KR" altLang="en-US" sz="900" dirty="0">
                <a:latin typeface="Arial" panose="020B0604020202020204" pitchFamily="34" charset="0"/>
                <a:cs typeface="Arial" panose="020B0604020202020204" pitchFamily="34" charset="0"/>
              </a:rPr>
              <a:t>라인 기계장치는 </a:t>
            </a:r>
            <a:r>
              <a:rPr lang="en-US" altLang="ko-KR" sz="900" dirty="0">
                <a:latin typeface="Arial" panose="020B0604020202020204" pitchFamily="34" charset="0"/>
                <a:cs typeface="Arial" panose="020B0604020202020204" pitchFamily="34" charset="0"/>
              </a:rPr>
              <a:t>2018</a:t>
            </a:r>
            <a:r>
              <a:rPr lang="ko-KR" altLang="en-US" sz="900" dirty="0">
                <a:latin typeface="Arial" panose="020B0604020202020204" pitchFamily="34" charset="0"/>
                <a:cs typeface="Arial" panose="020B0604020202020204" pitchFamily="34" charset="0"/>
              </a:rPr>
              <a:t>년 이후 취득한 것이므로 현재 노후화된 설비는 존재하지 않는 것으로 파악됨</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latinLnBrk="1">
              <a:lnSpc>
                <a:spcPts val="1200"/>
              </a:lnSpc>
              <a:buClr>
                <a:srgbClr val="00338D"/>
              </a:buClr>
              <a:tabLst>
                <a:tab pos="180975" algn="l"/>
              </a:tabLst>
              <a:defRPr/>
            </a:pP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6</a:t>
            </a:r>
            <a:r>
              <a:rPr lang="ko-KR" altLang="en-US" sz="900" dirty="0">
                <a:latin typeface="Arial" panose="020B0604020202020204" pitchFamily="34" charset="0"/>
                <a:cs typeface="Arial" panose="020B0604020202020204" pitchFamily="34" charset="0"/>
              </a:rPr>
              <a:t>월말 기준 </a:t>
            </a:r>
            <a:r>
              <a:rPr lang="ko-KR" altLang="en-US" sz="900" dirty="0" err="1">
                <a:latin typeface="Arial" panose="020B0604020202020204" pitchFamily="34" charset="0"/>
                <a:cs typeface="Arial" panose="020B0604020202020204" pitchFamily="34" charset="0"/>
              </a:rPr>
              <a:t>건설중인자산</a:t>
            </a:r>
            <a:r>
              <a:rPr lang="ko-KR" altLang="en-US" sz="900" dirty="0">
                <a:latin typeface="Arial" panose="020B0604020202020204" pitchFamily="34" charset="0"/>
                <a:cs typeface="Arial" panose="020B0604020202020204" pitchFamily="34" charset="0"/>
              </a:rPr>
              <a:t> </a:t>
            </a:r>
            <a:r>
              <a:rPr lang="en-US" altLang="ko-KR" sz="900" dirty="0">
                <a:latin typeface="Arial" panose="020B0604020202020204" pitchFamily="34" charset="0"/>
                <a:cs typeface="Arial" panose="020B0604020202020204" pitchFamily="34" charset="0"/>
              </a:rPr>
              <a:t>72</a:t>
            </a:r>
            <a:r>
              <a:rPr lang="ko-KR" altLang="en-US" sz="900" dirty="0">
                <a:latin typeface="Arial" panose="020B0604020202020204" pitchFamily="34" charset="0"/>
                <a:cs typeface="Arial" panose="020B0604020202020204" pitchFamily="34" charset="0"/>
              </a:rPr>
              <a:t>백만원은 상생형 스마트공장 구축사업에 관련된 것으로 </a:t>
            </a: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7</a:t>
            </a:r>
            <a:r>
              <a:rPr lang="ko-KR" altLang="en-US" sz="900" dirty="0">
                <a:latin typeface="Arial" panose="020B0604020202020204" pitchFamily="34" charset="0"/>
                <a:cs typeface="Arial" panose="020B0604020202020204" pitchFamily="34" charset="0"/>
              </a:rPr>
              <a:t>월 기준 사업이 완료되어 유형자산으로 대체되었음</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err="1">
                <a:latin typeface="Arial" panose="020B0604020202020204" pitchFamily="34" charset="0"/>
                <a:cs typeface="Arial" panose="020B0604020202020204" pitchFamily="34" charset="0"/>
              </a:rPr>
              <a:t>기타비유동자산은</a:t>
            </a:r>
            <a:r>
              <a:rPr lang="ko-KR" altLang="en-US" sz="900" dirty="0">
                <a:latin typeface="Arial" panose="020B0604020202020204" pitchFamily="34" charset="0"/>
                <a:cs typeface="Arial" panose="020B0604020202020204" pitchFamily="34" charset="0"/>
              </a:rPr>
              <a:t> 삼성</a:t>
            </a:r>
            <a:r>
              <a:rPr lang="en-US" altLang="ko-KR" sz="900" dirty="0">
                <a:latin typeface="Arial" panose="020B0604020202020204" pitchFamily="34" charset="0"/>
                <a:cs typeface="Arial" panose="020B0604020202020204" pitchFamily="34" charset="0"/>
              </a:rPr>
              <a:t>SDI</a:t>
            </a:r>
            <a:r>
              <a:rPr lang="ko-KR" altLang="en-US" sz="900" dirty="0">
                <a:latin typeface="Arial" panose="020B0604020202020204" pitchFamily="34" charset="0"/>
                <a:cs typeface="Arial" panose="020B0604020202020204" pitchFamily="34" charset="0"/>
              </a:rPr>
              <a:t>에 대한 임차보증금에 해당함</a:t>
            </a:r>
            <a:endParaRPr lang="en-US" altLang="ko-KR" sz="900" dirty="0">
              <a:latin typeface="Arial" panose="020B0604020202020204" pitchFamily="34" charset="0"/>
              <a:cs typeface="Arial" panose="020B0604020202020204" pitchFamily="34" charset="0"/>
            </a:endParaRPr>
          </a:p>
          <a:p>
            <a:pPr latinLnBrk="1">
              <a:lnSpc>
                <a:spcPts val="1200"/>
              </a:lnSpc>
              <a:buClr>
                <a:srgbClr val="00338D"/>
              </a:buClr>
              <a:tabLst>
                <a:tab pos="180975"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p:txBody>
      </p:sp>
      <p:graphicFrame>
        <p:nvGraphicFramePr>
          <p:cNvPr id="5" name="표 4">
            <a:extLst>
              <a:ext uri="{FF2B5EF4-FFF2-40B4-BE49-F238E27FC236}">
                <a16:creationId xmlns:a16="http://schemas.microsoft.com/office/drawing/2014/main" id="{72512E3F-6AA0-4BB9-9176-FB72C49E6DD4}"/>
              </a:ext>
            </a:extLst>
          </p:cNvPr>
          <p:cNvGraphicFramePr>
            <a:graphicFrameLocks noGrp="1"/>
          </p:cNvGraphicFramePr>
          <p:nvPr>
            <p:extLst>
              <p:ext uri="{D42A27DB-BD31-4B8C-83A1-F6EECF244321}">
                <p14:modId xmlns:p14="http://schemas.microsoft.com/office/powerpoint/2010/main" val="1561330372"/>
              </p:ext>
            </p:extLst>
          </p:nvPr>
        </p:nvGraphicFramePr>
        <p:xfrm>
          <a:off x="5259099" y="4837118"/>
          <a:ext cx="3456000" cy="853440"/>
        </p:xfrm>
        <a:graphic>
          <a:graphicData uri="http://schemas.openxmlformats.org/drawingml/2006/table">
            <a:tbl>
              <a:tblPr/>
              <a:tblGrid>
                <a:gridCol w="1008000">
                  <a:extLst>
                    <a:ext uri="{9D8B030D-6E8A-4147-A177-3AD203B41FA5}">
                      <a16:colId xmlns:a16="http://schemas.microsoft.com/office/drawing/2014/main" val="2469972665"/>
                    </a:ext>
                  </a:extLst>
                </a:gridCol>
                <a:gridCol w="612000">
                  <a:extLst>
                    <a:ext uri="{9D8B030D-6E8A-4147-A177-3AD203B41FA5}">
                      <a16:colId xmlns:a16="http://schemas.microsoft.com/office/drawing/2014/main" val="211308714"/>
                    </a:ext>
                  </a:extLst>
                </a:gridCol>
                <a:gridCol w="612000">
                  <a:extLst>
                    <a:ext uri="{9D8B030D-6E8A-4147-A177-3AD203B41FA5}">
                      <a16:colId xmlns:a16="http://schemas.microsoft.com/office/drawing/2014/main" val="3800166251"/>
                    </a:ext>
                  </a:extLst>
                </a:gridCol>
                <a:gridCol w="612000">
                  <a:extLst>
                    <a:ext uri="{9D8B030D-6E8A-4147-A177-3AD203B41FA5}">
                      <a16:colId xmlns:a16="http://schemas.microsoft.com/office/drawing/2014/main" val="232429683"/>
                    </a:ext>
                  </a:extLst>
                </a:gridCol>
                <a:gridCol w="612000">
                  <a:extLst>
                    <a:ext uri="{9D8B030D-6E8A-4147-A177-3AD203B41FA5}">
                      <a16:colId xmlns:a16="http://schemas.microsoft.com/office/drawing/2014/main" val="2905980843"/>
                    </a:ext>
                  </a:extLst>
                </a:gridCol>
              </a:tblGrid>
              <a:tr h="108000">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기계장치 상세</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endPar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endPar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Dec-21</a:t>
                      </a:r>
                      <a:endPar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Jun-22</a:t>
                      </a:r>
                      <a:endPar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173270606"/>
                  </a:ext>
                </a:extLst>
              </a:tr>
              <a:tr h="108000">
                <a:tc>
                  <a:txBody>
                    <a:bodyPr/>
                    <a:lstStyle/>
                    <a:p>
                      <a:pPr algn="l"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라인</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038517824"/>
                  </a:ext>
                </a:extLst>
              </a:tr>
              <a:tr h="108000">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라인</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28647411"/>
                  </a:ext>
                </a:extLst>
              </a:tr>
              <a:tr h="108000">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라인</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6,214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7,388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6,061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08884563"/>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개발장비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89652068"/>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91042031"/>
                  </a:ext>
                </a:extLst>
              </a:tr>
              <a:tr h="10800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합계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7,248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8,287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6,969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6,485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95834240"/>
                  </a:ext>
                </a:extLst>
              </a:tr>
            </a:tbl>
          </a:graphicData>
        </a:graphic>
      </p:graphicFrame>
      <p:sp>
        <p:nvSpPr>
          <p:cNvPr id="11" name="TextBox 10">
            <a:extLst>
              <a:ext uri="{FF2B5EF4-FFF2-40B4-BE49-F238E27FC236}">
                <a16:creationId xmlns:a16="http://schemas.microsoft.com/office/drawing/2014/main" id="{7C616E45-9847-437E-965E-4B475D7AB885}"/>
              </a:ext>
            </a:extLst>
          </p:cNvPr>
          <p:cNvSpPr txBox="1"/>
          <p:nvPr/>
        </p:nvSpPr>
        <p:spPr>
          <a:xfrm>
            <a:off x="502020" y="6354261"/>
            <a:ext cx="3791020" cy="107722"/>
          </a:xfrm>
          <a:prstGeom prst="rect">
            <a:avLst/>
          </a:prstGeom>
          <a:solidFill>
            <a:schemeClr val="bg1"/>
          </a:solidFill>
        </p:spPr>
        <p:txBody>
          <a:bodyPr wrap="square" lIns="0" tIns="0" rIns="0" bIns="0" rtlCol="0">
            <a:spAutoFit/>
          </a:bodyPr>
          <a:lstStyle/>
          <a:p>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graphicFrame>
        <p:nvGraphicFramePr>
          <p:cNvPr id="13" name="표 12">
            <a:extLst>
              <a:ext uri="{FF2B5EF4-FFF2-40B4-BE49-F238E27FC236}">
                <a16:creationId xmlns:a16="http://schemas.microsoft.com/office/drawing/2014/main" id="{1515A8C4-B8BD-45C0-8E85-31430E89988B}"/>
              </a:ext>
            </a:extLst>
          </p:cNvPr>
          <p:cNvGraphicFramePr>
            <a:graphicFrameLocks noGrp="1"/>
          </p:cNvGraphicFramePr>
          <p:nvPr>
            <p:extLst>
              <p:ext uri="{D42A27DB-BD31-4B8C-83A1-F6EECF244321}">
                <p14:modId xmlns:p14="http://schemas.microsoft.com/office/powerpoint/2010/main" val="3140568055"/>
              </p:ext>
            </p:extLst>
          </p:nvPr>
        </p:nvGraphicFramePr>
        <p:xfrm>
          <a:off x="500399" y="1537987"/>
          <a:ext cx="4311732" cy="4807440"/>
        </p:xfrm>
        <a:graphic>
          <a:graphicData uri="http://schemas.openxmlformats.org/drawingml/2006/table">
            <a:tbl>
              <a:tblPr/>
              <a:tblGrid>
                <a:gridCol w="194008">
                  <a:extLst>
                    <a:ext uri="{9D8B030D-6E8A-4147-A177-3AD203B41FA5}">
                      <a16:colId xmlns:a16="http://schemas.microsoft.com/office/drawing/2014/main" val="3469789222"/>
                    </a:ext>
                  </a:extLst>
                </a:gridCol>
                <a:gridCol w="194008">
                  <a:extLst>
                    <a:ext uri="{9D8B030D-6E8A-4147-A177-3AD203B41FA5}">
                      <a16:colId xmlns:a16="http://schemas.microsoft.com/office/drawing/2014/main" val="719998865"/>
                    </a:ext>
                  </a:extLst>
                </a:gridCol>
                <a:gridCol w="941692">
                  <a:extLst>
                    <a:ext uri="{9D8B030D-6E8A-4147-A177-3AD203B41FA5}">
                      <a16:colId xmlns:a16="http://schemas.microsoft.com/office/drawing/2014/main" val="2660761325"/>
                    </a:ext>
                  </a:extLst>
                </a:gridCol>
                <a:gridCol w="745506">
                  <a:extLst>
                    <a:ext uri="{9D8B030D-6E8A-4147-A177-3AD203B41FA5}">
                      <a16:colId xmlns:a16="http://schemas.microsoft.com/office/drawing/2014/main" val="1104150909"/>
                    </a:ext>
                  </a:extLst>
                </a:gridCol>
                <a:gridCol w="745506">
                  <a:extLst>
                    <a:ext uri="{9D8B030D-6E8A-4147-A177-3AD203B41FA5}">
                      <a16:colId xmlns:a16="http://schemas.microsoft.com/office/drawing/2014/main" val="1075895929"/>
                    </a:ext>
                  </a:extLst>
                </a:gridCol>
                <a:gridCol w="745506">
                  <a:extLst>
                    <a:ext uri="{9D8B030D-6E8A-4147-A177-3AD203B41FA5}">
                      <a16:colId xmlns:a16="http://schemas.microsoft.com/office/drawing/2014/main" val="1177008418"/>
                    </a:ext>
                  </a:extLst>
                </a:gridCol>
                <a:gridCol w="745506">
                  <a:extLst>
                    <a:ext uri="{9D8B030D-6E8A-4147-A177-3AD203B41FA5}">
                      <a16:colId xmlns:a16="http://schemas.microsoft.com/office/drawing/2014/main" val="1643137125"/>
                    </a:ext>
                  </a:extLst>
                </a:gridCol>
              </a:tblGrid>
              <a:tr h="144000">
                <a:tc gridSpan="3">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NAV Statement</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957130733"/>
                  </a:ext>
                </a:extLst>
              </a:tr>
              <a:tr h="108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555584131"/>
                  </a:ext>
                </a:extLst>
              </a:tr>
              <a:tr h="108000">
                <a:tc gridSpan="3">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Jun-30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06606464"/>
                  </a:ext>
                </a:extLst>
              </a:tr>
              <a:tr h="108000">
                <a:tc gridSpan="3">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(8,862)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(9,992)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(8,581)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(7,636)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902376439"/>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현금및현금성자산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803994427"/>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차입금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(10,213)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(9,297)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(3,938)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(5,763)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61433630"/>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본지사순채무</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(4,646)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44033772"/>
                  </a:ext>
                </a:extLst>
              </a:tr>
              <a:tr h="1080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NWC</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52019932"/>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292400532"/>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72765527"/>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매입채무</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34891812"/>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96904545"/>
                  </a:ext>
                </a:extLst>
              </a:tr>
              <a:tr h="1080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PP&amp;E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8,786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8,295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6,538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508118201"/>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8,735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8,244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6,957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6,487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173124350"/>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7,193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8,179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6,861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6,376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55023757"/>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공구와기구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91185287"/>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82446301"/>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건설중인자산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39093215"/>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기타비유동자산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0533814"/>
                  </a:ext>
                </a:extLst>
              </a:tr>
              <a:tr h="108000">
                <a:tc gridSpan="3">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Others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81694261"/>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기타유동자산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72462070"/>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미수금</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914907756"/>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선급법인세</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35028898"/>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선급비용</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23334627"/>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부가세대급금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20212362"/>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295192530"/>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기타유동부채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64160686"/>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예수금</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63726870"/>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부가세예수금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92541401"/>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35067447"/>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선수금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19223168"/>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미지급비용</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746785506"/>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퇴직급여충당금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91365691"/>
                  </a:ext>
                </a:extLst>
              </a:tr>
              <a:tr h="108000">
                <a:tc gridSpan="3">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NAV</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(2,582)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(2,093)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36200596"/>
                  </a:ext>
                </a:extLst>
              </a:tr>
              <a:tr h="108000">
                <a:tc gridSpan="3">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NAV(Adjusted)</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31414771"/>
                  </a:ext>
                </a:extLst>
              </a:tr>
            </a:tbl>
          </a:graphicData>
        </a:graphic>
      </p:graphicFrame>
    </p:spTree>
    <p:extLst>
      <p:ext uri="{BB962C8B-B14F-4D97-AF65-F5344CB8AC3E}">
        <p14:creationId xmlns:p14="http://schemas.microsoft.com/office/powerpoint/2010/main" val="789924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NAV Statement (2/2)</a:t>
            </a:r>
          </a:p>
        </p:txBody>
      </p:sp>
      <p:sp>
        <p:nvSpPr>
          <p:cNvPr id="7" name="제목 2">
            <a:extLst>
              <a:ext uri="{FF2B5EF4-FFF2-40B4-BE49-F238E27FC236}">
                <a16:creationId xmlns:a16="http://schemas.microsoft.com/office/drawing/2014/main" id="{6195F28B-5BC0-49A1-A2F8-156EA142159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36" name="TextBox 35">
            <a:extLst>
              <a:ext uri="{FF2B5EF4-FFF2-40B4-BE49-F238E27FC236}">
                <a16:creationId xmlns:a16="http://schemas.microsoft.com/office/drawing/2014/main" id="{1280A531-B3A9-46BF-9EF7-ECFFE212B6AE}"/>
              </a:ext>
            </a:extLst>
          </p:cNvPr>
          <p:cNvSpPr txBox="1"/>
          <p:nvPr/>
        </p:nvSpPr>
        <p:spPr>
          <a:xfrm>
            <a:off x="5035111" y="1515601"/>
            <a:ext cx="4012635" cy="5034827"/>
          </a:xfrm>
          <a:prstGeom prst="rect">
            <a:avLst/>
          </a:prstGeom>
          <a:solidFill>
            <a:schemeClr val="bg1"/>
          </a:solidFill>
          <a:ln>
            <a:noFill/>
          </a:ln>
        </p:spPr>
        <p:txBody>
          <a:bodyPr wrap="square" lIns="36000" tIns="108000" rIns="36000" bIns="36000" rtlCol="0">
            <a:noAutofit/>
          </a:bodyPr>
          <a:lstStyle/>
          <a:p>
            <a:pPr>
              <a:lnSpc>
                <a:spcPts val="1200"/>
              </a:lnSpc>
              <a:spcBef>
                <a:spcPts val="600"/>
              </a:spcBef>
              <a:buClr>
                <a:srgbClr val="00338D"/>
              </a:buClr>
              <a:tabLst>
                <a:tab pos="4935538" algn="l"/>
              </a:tabLst>
              <a:defRPr/>
            </a:pPr>
            <a:r>
              <a:rPr lang="ko-KR" altLang="en-US" sz="900" b="1" u="sng" dirty="0" err="1">
                <a:latin typeface="Arial" panose="020B0604020202020204" pitchFamily="34" charset="0"/>
                <a:cs typeface="Arial" panose="020B0604020202020204" pitchFamily="34" charset="0"/>
              </a:rPr>
              <a:t>기타유동자산</a:t>
            </a:r>
            <a:endParaRPr lang="en-US" altLang="ko-KR" sz="900" b="1" u="sng"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b="1"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선급비용</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기계장치</a:t>
            </a:r>
            <a:r>
              <a:rPr lang="en-US" altLang="ko-KR" sz="900" dirty="0">
                <a:latin typeface="Arial" panose="020B0604020202020204" pitchFamily="34" charset="0"/>
                <a:cs typeface="Arial" panose="020B0604020202020204" pitchFamily="34" charset="0"/>
              </a:rPr>
              <a:t>(Cap Assembly </a:t>
            </a:r>
            <a:r>
              <a:rPr lang="ko-KR" altLang="en-US" sz="900" dirty="0">
                <a:latin typeface="Arial" panose="020B0604020202020204" pitchFamily="34" charset="0"/>
                <a:cs typeface="Arial" panose="020B0604020202020204" pitchFamily="34" charset="0"/>
              </a:rPr>
              <a:t>조립라인</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에 대한 한화손해보험 재산종합보험 선급보험료에 해당함</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해당 보험은 본사에서 전사적으로 가입한 것으로</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대상 사업부에 해당하는 금액을 안분하여 인식하고 있음</a:t>
            </a:r>
            <a:r>
              <a:rPr lang="en-US" altLang="ko-KR" sz="900" dirty="0">
                <a:latin typeface="Arial" panose="020B0604020202020204" pitchFamily="34" charset="0"/>
                <a:cs typeface="Arial" panose="020B0604020202020204" pitchFamily="34" charset="0"/>
              </a:rPr>
              <a:t>. </a:t>
            </a:r>
            <a:r>
              <a:rPr lang="ko-KR" altLang="en-US" sz="900" dirty="0" err="1">
                <a:latin typeface="Arial" panose="020B0604020202020204" pitchFamily="34" charset="0"/>
                <a:cs typeface="Arial" panose="020B0604020202020204" pitchFamily="34" charset="0"/>
              </a:rPr>
              <a:t>사업양수도과정에서</a:t>
            </a:r>
            <a:r>
              <a:rPr lang="ko-KR" altLang="en-US" sz="900" dirty="0">
                <a:latin typeface="Arial" panose="020B0604020202020204" pitchFamily="34" charset="0"/>
                <a:cs typeface="Arial" panose="020B0604020202020204" pitchFamily="34" charset="0"/>
              </a:rPr>
              <a:t> 보험의 이전이 이루어지지 않을 경우 별도 보험 가입이 요구될 수 있으나</a:t>
            </a:r>
            <a:r>
              <a:rPr lang="en-US" altLang="ko-KR" sz="900" dirty="0">
                <a:latin typeface="Arial" panose="020B0604020202020204" pitchFamily="34" charset="0"/>
                <a:cs typeface="Arial" panose="020B0604020202020204" pitchFamily="34" charset="0"/>
              </a:rPr>
              <a:t>, </a:t>
            </a:r>
            <a:r>
              <a:rPr lang="ko-KR" altLang="en-US" sz="900" dirty="0" err="1">
                <a:latin typeface="Arial" panose="020B0604020202020204" pitchFamily="34" charset="0"/>
                <a:cs typeface="Arial" panose="020B0604020202020204" pitchFamily="34" charset="0"/>
              </a:rPr>
              <a:t>비용화되는</a:t>
            </a:r>
            <a:r>
              <a:rPr lang="ko-KR" altLang="en-US" sz="900" dirty="0">
                <a:latin typeface="Arial" panose="020B0604020202020204" pitchFamily="34" charset="0"/>
                <a:cs typeface="Arial" panose="020B0604020202020204" pitchFamily="34" charset="0"/>
              </a:rPr>
              <a:t> 금액은 변경되지 않을 것으로 파악됨</a:t>
            </a:r>
            <a:endParaRPr lang="en-US" altLang="ko-KR" sz="900" dirty="0">
              <a:latin typeface="Arial" panose="020B0604020202020204" pitchFamily="34" charset="0"/>
              <a:cs typeface="Arial" panose="020B0604020202020204" pitchFamily="34" charset="0"/>
            </a:endParaRPr>
          </a:p>
          <a:p>
            <a:pPr>
              <a:lnSpc>
                <a:spcPts val="1200"/>
              </a:lnSpc>
              <a:spcBef>
                <a:spcPts val="600"/>
              </a:spcBef>
              <a:buClr>
                <a:srgbClr val="00338D"/>
              </a:buClr>
              <a:tabLst>
                <a:tab pos="4935538" algn="l"/>
              </a:tabLst>
              <a:defRPr/>
            </a:pPr>
            <a:r>
              <a:rPr lang="ko-KR" altLang="en-US" sz="900" b="1" u="sng" dirty="0" err="1">
                <a:latin typeface="Arial" panose="020B0604020202020204" pitchFamily="34" charset="0"/>
                <a:cs typeface="Arial" panose="020B0604020202020204" pitchFamily="34" charset="0"/>
              </a:rPr>
              <a:t>기타유동부채</a:t>
            </a:r>
            <a:endParaRPr lang="en-US" altLang="ko-KR" sz="900" b="1" u="sng"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b="1"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미지급금</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a:t>
            </a:r>
            <a:r>
              <a:rPr lang="ko-KR" altLang="en-US" sz="900" dirty="0" err="1">
                <a:latin typeface="Arial" panose="020B0604020202020204" pitchFamily="34" charset="0"/>
                <a:cs typeface="Arial" panose="020B0604020202020204" pitchFamily="34" charset="0"/>
              </a:rPr>
              <a:t>동울서세무서에</a:t>
            </a:r>
            <a:r>
              <a:rPr lang="ko-KR" altLang="en-US" sz="900" dirty="0">
                <a:latin typeface="Arial" panose="020B0604020202020204" pitchFamily="34" charset="0"/>
                <a:cs typeface="Arial" panose="020B0604020202020204" pitchFamily="34" charset="0"/>
              </a:rPr>
              <a:t> 대한 부가세 예수</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대급차액</a:t>
            </a: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년말 기준 </a:t>
            </a:r>
            <a:r>
              <a:rPr lang="en-US" altLang="ko-KR" sz="900" dirty="0">
                <a:latin typeface="Arial" panose="020B0604020202020204" pitchFamily="34" charset="0"/>
                <a:cs typeface="Arial" panose="020B0604020202020204" pitchFamily="34" charset="0"/>
              </a:rPr>
              <a:t>93</a:t>
            </a:r>
            <a:r>
              <a:rPr lang="ko-KR" altLang="en-US" sz="900" dirty="0">
                <a:latin typeface="Arial" panose="020B0604020202020204" pitchFamily="34" charset="0"/>
                <a:cs typeface="Arial" panose="020B0604020202020204" pitchFamily="34" charset="0"/>
              </a:rPr>
              <a:t>백만원</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을 </a:t>
            </a:r>
            <a:r>
              <a:rPr lang="ko-KR" altLang="en-US" sz="900" dirty="0" err="1">
                <a:latin typeface="Arial" panose="020B0604020202020204" pitchFamily="34" charset="0"/>
                <a:cs typeface="Arial" panose="020B0604020202020204" pitchFamily="34" charset="0"/>
              </a:rPr>
              <a:t>기타유동부채로</a:t>
            </a:r>
            <a:r>
              <a:rPr lang="ko-KR" altLang="en-US" sz="900" dirty="0">
                <a:latin typeface="Arial" panose="020B0604020202020204" pitchFamily="34" charset="0"/>
                <a:cs typeface="Arial" panose="020B0604020202020204" pitchFamily="34" charset="0"/>
              </a:rPr>
              <a:t> 분류함</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미지급비용</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산업은행 차입금에 대해 발생한 이자비용과 법인카드 사용대금으로 구성됨</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a:lnSpc>
                <a:spcPts val="1200"/>
              </a:lnSpc>
              <a:spcBef>
                <a:spcPts val="600"/>
              </a:spcBef>
              <a:buClr>
                <a:srgbClr val="00338D"/>
              </a:buClr>
              <a:tabLst>
                <a:tab pos="4935538" algn="l"/>
              </a:tabLst>
              <a:defRPr/>
            </a:pPr>
            <a:r>
              <a:rPr lang="ko-KR" altLang="en-US" sz="900" b="1" u="sng" dirty="0">
                <a:latin typeface="Arial" panose="020B0604020202020204" pitchFamily="34" charset="0"/>
                <a:cs typeface="Arial" panose="020B0604020202020204" pitchFamily="34" charset="0"/>
              </a:rPr>
              <a:t>퇴직급여충당금</a:t>
            </a:r>
            <a:endParaRPr lang="en-US" altLang="ko-KR" sz="900" b="1" u="sng" dirty="0">
              <a:latin typeface="Arial" panose="020B0604020202020204" pitchFamily="34" charset="0"/>
              <a:cs typeface="Arial" panose="020B0604020202020204" pitchFamily="34" charset="0"/>
            </a:endParaRPr>
          </a:p>
          <a:p>
            <a:pPr>
              <a:lnSpc>
                <a:spcPts val="1200"/>
              </a:lnSpc>
              <a:spcBef>
                <a:spcPts val="600"/>
              </a:spcBef>
              <a:buClr>
                <a:srgbClr val="00338D"/>
              </a:buClr>
              <a:tabLst>
                <a:tab pos="4935538" algn="l"/>
              </a:tabLst>
              <a:defRPr/>
            </a:pP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1</a:t>
            </a:r>
            <a:r>
              <a:rPr lang="ko-KR" altLang="en-US" sz="900" dirty="0">
                <a:latin typeface="Arial" panose="020B0604020202020204" pitchFamily="34" charset="0"/>
                <a:cs typeface="Arial" panose="020B0604020202020204" pitchFamily="34" charset="0"/>
              </a:rPr>
              <a:t>년 이상 근무한 정규직 및 도급직원에 대하여 다음의 기준에 따라 퇴직급여충당금을 설정하고 있음</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퇴직급여충당금의 설정 및</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지급은 본사를 거쳐 이루어짐</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퇴직 시점에 본사 에서 퇴직금을 지급하며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이 때 대상 사업부 귀속 퇴직급여충당금이 본지사채무로 대체되고</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추후 본지사채무를 상환할 때 정산이 이루어짐</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도급직에 대한 퇴직급여는 원칙적으로 퇴직시점에 비용으로 처리하지만</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영업 양수도 이후 도급직이 퇴직할 경우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양수도 이전 근무기간에 대하여도 지급의무가 발생하므로</a:t>
            </a:r>
            <a:r>
              <a:rPr lang="en-US" altLang="ko-KR" sz="900" dirty="0">
                <a:latin typeface="Arial" panose="020B0604020202020204" pitchFamily="34" charset="0"/>
                <a:cs typeface="Arial" panose="020B0604020202020204" pitchFamily="34" charset="0"/>
              </a:rPr>
              <a:t> 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6</a:t>
            </a:r>
            <a:r>
              <a:rPr lang="ko-KR" altLang="en-US" sz="900" dirty="0">
                <a:latin typeface="Arial" panose="020B0604020202020204" pitchFamily="34" charset="0"/>
                <a:cs typeface="Arial" panose="020B0604020202020204" pitchFamily="34" charset="0"/>
              </a:rPr>
              <a:t>월말 기준 약 </a:t>
            </a:r>
            <a:r>
              <a:rPr lang="en-US" altLang="ko-KR" sz="900" dirty="0">
                <a:latin typeface="Arial" panose="020B0604020202020204" pitchFamily="34" charset="0"/>
                <a:cs typeface="Arial" panose="020B0604020202020204" pitchFamily="34" charset="0"/>
              </a:rPr>
              <a:t>23</a:t>
            </a:r>
            <a:r>
              <a:rPr lang="ko-KR" altLang="en-US" sz="900" dirty="0">
                <a:latin typeface="Arial" panose="020B0604020202020204" pitchFamily="34" charset="0"/>
                <a:cs typeface="Arial" panose="020B0604020202020204" pitchFamily="34" charset="0"/>
              </a:rPr>
              <a:t>백만원의 충당금을 설정하고 관련 비용을 인식함</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재무상태표 상의 퇴직급여충당금 잔액은 정규직에 대한 것이며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도급직에 대한 퇴직급여충당금은 본지사채무에 포함되어 있음</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p:txBody>
      </p:sp>
      <p:graphicFrame>
        <p:nvGraphicFramePr>
          <p:cNvPr id="5" name="표 4">
            <a:extLst>
              <a:ext uri="{FF2B5EF4-FFF2-40B4-BE49-F238E27FC236}">
                <a16:creationId xmlns:a16="http://schemas.microsoft.com/office/drawing/2014/main" id="{0C8742A6-5F39-4B76-93F5-DDE63C5E8094}"/>
              </a:ext>
            </a:extLst>
          </p:cNvPr>
          <p:cNvGraphicFramePr>
            <a:graphicFrameLocks noGrp="1"/>
          </p:cNvGraphicFramePr>
          <p:nvPr>
            <p:extLst>
              <p:ext uri="{D42A27DB-BD31-4B8C-83A1-F6EECF244321}">
                <p14:modId xmlns:p14="http://schemas.microsoft.com/office/powerpoint/2010/main" val="3616642297"/>
              </p:ext>
            </p:extLst>
          </p:nvPr>
        </p:nvGraphicFramePr>
        <p:xfrm>
          <a:off x="5287454" y="4602657"/>
          <a:ext cx="3545716" cy="432000"/>
        </p:xfrm>
        <a:graphic>
          <a:graphicData uri="http://schemas.openxmlformats.org/drawingml/2006/table">
            <a:tbl>
              <a:tblPr/>
              <a:tblGrid>
                <a:gridCol w="1025716">
                  <a:extLst>
                    <a:ext uri="{9D8B030D-6E8A-4147-A177-3AD203B41FA5}">
                      <a16:colId xmlns:a16="http://schemas.microsoft.com/office/drawing/2014/main" val="2632565797"/>
                    </a:ext>
                  </a:extLst>
                </a:gridCol>
                <a:gridCol w="2520000">
                  <a:extLst>
                    <a:ext uri="{9D8B030D-6E8A-4147-A177-3AD203B41FA5}">
                      <a16:colId xmlns:a16="http://schemas.microsoft.com/office/drawing/2014/main" val="1419415881"/>
                    </a:ext>
                  </a:extLst>
                </a:gridCol>
              </a:tblGrid>
              <a:tr h="144000">
                <a:tc gridSpan="2">
                  <a:txBody>
                    <a:bodyPr/>
                    <a:lstStyle/>
                    <a:p>
                      <a:pPr algn="l"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퇴직급여충당금 설정 </a:t>
                      </a:r>
                      <a:r>
                        <a:rPr lang="en-US" sz="800" b="1" i="0" u="none" strike="noStrike">
                          <a:solidFill>
                            <a:srgbClr val="FFFFFF"/>
                          </a:solidFill>
                          <a:effectLst/>
                          <a:latin typeface="Arial" panose="020B0604020202020204" pitchFamily="34" charset="0"/>
                          <a:ea typeface="+mj-ea"/>
                          <a:cs typeface="Arial" panose="020B0604020202020204" pitchFamily="34" charset="0"/>
                        </a:rPr>
                        <a:t>Logic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900" b="0" i="0" u="none" strike="noStrike">
                          <a:solidFill>
                            <a:srgbClr val="FFFFFF"/>
                          </a:solidFill>
                          <a:effectLst/>
                          <a:latin typeface="Arial" panose="020B0604020202020204" pitchFamily="34" charset="0"/>
                          <a:ea typeface="돋움" panose="020B0600000101010101"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563724683"/>
                  </a:ext>
                </a:extLst>
              </a:tr>
              <a:tr h="144000">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평균임금</a:t>
                      </a:r>
                      <a:r>
                        <a:rPr lang="en-US" altLang="ko-KR" sz="800" b="0" i="0" u="none" strike="noStrike">
                          <a:effectLst/>
                          <a:latin typeface="Arial" panose="020B0604020202020204" pitchFamily="34" charset="0"/>
                          <a:ea typeface="+mj-ea"/>
                          <a:cs typeface="Arial" panose="020B0604020202020204" pitchFamily="34" charset="0"/>
                        </a:rPr>
                        <a:t>(</a:t>
                      </a:r>
                      <a:r>
                        <a:rPr lang="ko-KR" altLang="en-US" sz="800" b="0" i="0" u="none" strike="noStrike">
                          <a:effectLst/>
                          <a:latin typeface="Arial" panose="020B0604020202020204" pitchFamily="34" charset="0"/>
                          <a:ea typeface="+mj-ea"/>
                          <a:cs typeface="Arial" panose="020B0604020202020204" pitchFamily="34" charset="0"/>
                        </a:rPr>
                        <a:t>일</a:t>
                      </a:r>
                      <a:r>
                        <a:rPr lang="en-US" altLang="ko-KR" sz="800" b="0" i="0" u="none" strike="noStrike">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l" fontAlgn="ctr"/>
                      <a:r>
                        <a:rPr lang="en-US" altLang="ko-KR" sz="800" b="0" i="0" u="none" strike="noStrike">
                          <a:effectLst/>
                          <a:latin typeface="Arial" panose="020B0604020202020204" pitchFamily="34" charset="0"/>
                          <a:ea typeface="+mj-ea"/>
                          <a:cs typeface="Arial" panose="020B0604020202020204" pitchFamily="34" charset="0"/>
                        </a:rPr>
                        <a:t>[3</a:t>
                      </a:r>
                      <a:r>
                        <a:rPr lang="ko-KR" altLang="en-US" sz="800" b="0" i="0" u="none" strike="noStrike">
                          <a:effectLst/>
                          <a:latin typeface="Arial" panose="020B0604020202020204" pitchFamily="34" charset="0"/>
                          <a:ea typeface="+mj-ea"/>
                          <a:cs typeface="Arial" panose="020B0604020202020204" pitchFamily="34" charset="0"/>
                        </a:rPr>
                        <a:t>개월 급여</a:t>
                      </a:r>
                      <a:r>
                        <a:rPr lang="en-US" altLang="ko-KR" sz="800" b="0" i="0" u="none" strike="noStrike">
                          <a:effectLst/>
                          <a:latin typeface="Arial" panose="020B0604020202020204" pitchFamily="34" charset="0"/>
                          <a:ea typeface="+mj-ea"/>
                          <a:cs typeface="Arial" panose="020B0604020202020204" pitchFamily="34" charset="0"/>
                        </a:rPr>
                        <a:t>+{(</a:t>
                      </a:r>
                      <a:r>
                        <a:rPr lang="ko-KR" altLang="en-US" sz="800" b="0" i="0" u="none" strike="noStrike">
                          <a:effectLst/>
                          <a:latin typeface="Arial" panose="020B0604020202020204" pitchFamily="34" charset="0"/>
                          <a:ea typeface="+mj-ea"/>
                          <a:cs typeface="Arial" panose="020B0604020202020204" pitchFamily="34" charset="0"/>
                        </a:rPr>
                        <a:t>상여</a:t>
                      </a:r>
                      <a:r>
                        <a:rPr lang="en-US" altLang="ko-KR" sz="800" b="0" i="0" u="none" strike="noStrike">
                          <a:effectLst/>
                          <a:latin typeface="Arial" panose="020B0604020202020204" pitchFamily="34" charset="0"/>
                          <a:ea typeface="+mj-ea"/>
                          <a:cs typeface="Arial" panose="020B0604020202020204" pitchFamily="34" charset="0"/>
                        </a:rPr>
                        <a:t>+</a:t>
                      </a:r>
                      <a:r>
                        <a:rPr lang="ko-KR" altLang="en-US" sz="800" b="0" i="0" u="none" strike="noStrike">
                          <a:effectLst/>
                          <a:latin typeface="Arial" panose="020B0604020202020204" pitchFamily="34" charset="0"/>
                          <a:ea typeface="+mj-ea"/>
                          <a:cs typeface="Arial" panose="020B0604020202020204" pitchFamily="34" charset="0"/>
                        </a:rPr>
                        <a:t>연차</a:t>
                      </a:r>
                      <a:r>
                        <a:rPr lang="en-US" altLang="ko-KR" sz="800" b="0" i="0" u="none" strike="noStrike">
                          <a:effectLst/>
                          <a:latin typeface="Arial" panose="020B0604020202020204" pitchFamily="34" charset="0"/>
                          <a:ea typeface="+mj-ea"/>
                          <a:cs typeface="Arial" panose="020B0604020202020204" pitchFamily="34" charset="0"/>
                        </a:rPr>
                        <a:t>)/12*3}]/92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328212626"/>
                  </a:ext>
                </a:extLst>
              </a:tr>
              <a:tr h="144000">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퇴직급여추계액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en-US" altLang="ko-KR" sz="800" b="0" i="0" u="none" strike="noStrike" dirty="0">
                          <a:effectLst/>
                          <a:latin typeface="Arial" panose="020B0604020202020204" pitchFamily="34" charset="0"/>
                          <a:ea typeface="+mj-ea"/>
                          <a:cs typeface="Arial" panose="020B0604020202020204" pitchFamily="34" charset="0"/>
                        </a:rPr>
                        <a:t>(</a:t>
                      </a:r>
                      <a:r>
                        <a:rPr lang="ko-KR" altLang="en-US" sz="800" b="0" i="0" u="none" strike="noStrike" dirty="0">
                          <a:effectLst/>
                          <a:latin typeface="Arial" panose="020B0604020202020204" pitchFamily="34" charset="0"/>
                          <a:ea typeface="+mj-ea"/>
                          <a:cs typeface="Arial" panose="020B0604020202020204" pitchFamily="34" charset="0"/>
                        </a:rPr>
                        <a:t>평균임금*</a:t>
                      </a:r>
                      <a:r>
                        <a:rPr lang="en-US" altLang="ko-KR" sz="800" b="0" i="0" u="none" strike="noStrike" dirty="0">
                          <a:effectLst/>
                          <a:latin typeface="Arial" panose="020B0604020202020204" pitchFamily="34" charset="0"/>
                          <a:ea typeface="+mj-ea"/>
                          <a:cs typeface="Arial" panose="020B0604020202020204" pitchFamily="34" charset="0"/>
                        </a:rPr>
                        <a:t>30)*(</a:t>
                      </a:r>
                      <a:r>
                        <a:rPr lang="ko-KR" altLang="en-US" sz="800" b="0" i="0" u="none" strike="noStrike" dirty="0">
                          <a:effectLst/>
                          <a:latin typeface="Arial" panose="020B0604020202020204" pitchFamily="34" charset="0"/>
                          <a:ea typeface="+mj-ea"/>
                          <a:cs typeface="Arial" panose="020B0604020202020204" pitchFamily="34" charset="0"/>
                        </a:rPr>
                        <a:t>근무일수</a:t>
                      </a:r>
                      <a:r>
                        <a:rPr lang="en-US" altLang="ko-KR" sz="800" b="0" i="0" u="none" strike="noStrike" dirty="0">
                          <a:effectLst/>
                          <a:latin typeface="Arial" panose="020B0604020202020204" pitchFamily="34" charset="0"/>
                          <a:ea typeface="+mj-ea"/>
                          <a:cs typeface="Arial" panose="020B0604020202020204" pitchFamily="34" charset="0"/>
                        </a:rPr>
                        <a:t>/365)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842729984"/>
                  </a:ext>
                </a:extLst>
              </a:tr>
            </a:tbl>
          </a:graphicData>
        </a:graphic>
      </p:graphicFrame>
      <p:sp>
        <p:nvSpPr>
          <p:cNvPr id="16" name="Title 1">
            <a:extLst>
              <a:ext uri="{FF2B5EF4-FFF2-40B4-BE49-F238E27FC236}">
                <a16:creationId xmlns:a16="http://schemas.microsoft.com/office/drawing/2014/main" id="{3D95A776-9D34-4B40-8B90-EFDAA6FABDF3}"/>
              </a:ext>
            </a:extLst>
          </p:cNvPr>
          <p:cNvSpPr txBox="1">
            <a:spLocks/>
          </p:cNvSpPr>
          <p:nvPr/>
        </p:nvSpPr>
        <p:spPr>
          <a:xfrm>
            <a:off x="495464" y="1051200"/>
            <a:ext cx="8809336" cy="362490"/>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2022</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6</a:t>
            </a:r>
            <a:r>
              <a:rPr lang="ko-KR" altLang="en-US" sz="1000" b="1" dirty="0">
                <a:solidFill>
                  <a:srgbClr val="002997"/>
                </a:solidFill>
                <a:latin typeface="Arial" panose="020B0604020202020204" pitchFamily="34" charset="0"/>
                <a:ea typeface="+mj-ea"/>
                <a:cs typeface="Arial" panose="020B0604020202020204" pitchFamily="34" charset="0"/>
              </a:rPr>
              <a:t>월말 기준 총자산의 </a:t>
            </a:r>
            <a:r>
              <a:rPr lang="en-US" altLang="ko-KR" sz="1000" b="1" dirty="0">
                <a:solidFill>
                  <a:srgbClr val="002997"/>
                </a:solidFill>
                <a:latin typeface="Arial" panose="020B0604020202020204" pitchFamily="34" charset="0"/>
                <a:ea typeface="+mj-ea"/>
                <a:cs typeface="Arial" panose="020B0604020202020204" pitchFamily="34" charset="0"/>
              </a:rPr>
              <a:t>85%</a:t>
            </a:r>
            <a:r>
              <a:rPr lang="ko-KR" altLang="en-US" sz="1000" b="1" dirty="0">
                <a:solidFill>
                  <a:srgbClr val="002997"/>
                </a:solidFill>
                <a:latin typeface="Arial" panose="020B0604020202020204" pitchFamily="34" charset="0"/>
                <a:ea typeface="+mj-ea"/>
                <a:cs typeface="Arial" panose="020B0604020202020204" pitchFamily="34" charset="0"/>
              </a:rPr>
              <a:t>를 유형자산이 차지하며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대부분 </a:t>
            </a:r>
            <a:r>
              <a:rPr lang="en-US" altLang="ko-KR" sz="1000" b="1" dirty="0">
                <a:solidFill>
                  <a:srgbClr val="002997"/>
                </a:solidFill>
                <a:latin typeface="Arial" panose="020B0604020202020204" pitchFamily="34" charset="0"/>
                <a:ea typeface="+mj-ea"/>
                <a:cs typeface="Arial" panose="020B0604020202020204" pitchFamily="34" charset="0"/>
              </a:rPr>
              <a:t>2019</a:t>
            </a:r>
            <a:r>
              <a:rPr lang="ko-KR" altLang="en-US" sz="1000" b="1" dirty="0">
                <a:solidFill>
                  <a:srgbClr val="002997"/>
                </a:solidFill>
                <a:latin typeface="Arial" panose="020B0604020202020204" pitchFamily="34" charset="0"/>
                <a:ea typeface="+mj-ea"/>
                <a:cs typeface="Arial" panose="020B0604020202020204" pitchFamily="34" charset="0"/>
              </a:rPr>
              <a:t>년 취득한 </a:t>
            </a:r>
            <a:r>
              <a:rPr lang="en-US" altLang="ko-KR" sz="1000" b="1" dirty="0">
                <a:solidFill>
                  <a:srgbClr val="002997"/>
                </a:solidFill>
                <a:latin typeface="Arial" panose="020B0604020202020204" pitchFamily="34" charset="0"/>
                <a:ea typeface="+mj-ea"/>
                <a:cs typeface="Arial" panose="020B0604020202020204" pitchFamily="34" charset="0"/>
              </a:rPr>
              <a:t>3</a:t>
            </a:r>
            <a:r>
              <a:rPr lang="ko-KR" altLang="en-US" sz="1000" b="1" dirty="0">
                <a:solidFill>
                  <a:srgbClr val="002997"/>
                </a:solidFill>
                <a:latin typeface="Arial" panose="020B0604020202020204" pitchFamily="34" charset="0"/>
                <a:ea typeface="+mj-ea"/>
                <a:cs typeface="Arial" panose="020B0604020202020204" pitchFamily="34" charset="0"/>
              </a:rPr>
              <a:t>라인 기계장치에 해당함</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회전기일이 짧은 사업의 특성상 적은 수준의 운전자본과 현금 잔액을 유지하고 있음</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 </a:t>
            </a:r>
            <a:r>
              <a:rPr lang="en-US" altLang="ko-KR" sz="1000" b="1" dirty="0">
                <a:solidFill>
                  <a:srgbClr val="002997"/>
                </a:solidFill>
                <a:latin typeface="Arial" panose="020B0604020202020204" pitchFamily="34" charset="0"/>
                <a:ea typeface="+mj-ea"/>
                <a:cs typeface="Arial" panose="020B0604020202020204" pitchFamily="34" charset="0"/>
              </a:rPr>
              <a:t>2020</a:t>
            </a:r>
            <a:r>
              <a:rPr lang="ko-KR" altLang="en-US" sz="1000" b="1" dirty="0">
                <a:solidFill>
                  <a:srgbClr val="002997"/>
                </a:solidFill>
                <a:latin typeface="Arial" panose="020B0604020202020204" pitchFamily="34" charset="0"/>
                <a:ea typeface="+mj-ea"/>
                <a:cs typeface="Arial" panose="020B0604020202020204" pitchFamily="34" charset="0"/>
              </a:rPr>
              <a:t>년 이후 발생한 잉여현금흐름으로 부채를 상환하여 </a:t>
            </a:r>
            <a:r>
              <a:rPr lang="en-US" altLang="ko-KR" sz="1000" b="1" dirty="0">
                <a:solidFill>
                  <a:srgbClr val="002997"/>
                </a:solidFill>
                <a:latin typeface="Arial" panose="020B0604020202020204" pitchFamily="34" charset="0"/>
                <a:ea typeface="+mj-ea"/>
                <a:cs typeface="Arial" panose="020B0604020202020204" pitchFamily="34" charset="0"/>
              </a:rPr>
              <a:t>Net Debt</a:t>
            </a:r>
            <a:r>
              <a:rPr lang="ko-KR" altLang="en-US" sz="1000" b="1" dirty="0">
                <a:solidFill>
                  <a:srgbClr val="002997"/>
                </a:solidFill>
                <a:latin typeface="Arial" panose="020B0604020202020204" pitchFamily="34" charset="0"/>
                <a:ea typeface="+mj-ea"/>
                <a:cs typeface="Arial" panose="020B0604020202020204" pitchFamily="34" charset="0"/>
              </a:rPr>
              <a:t> 규모는 </a:t>
            </a:r>
            <a:r>
              <a:rPr lang="en-US" altLang="ko-KR" sz="1000" b="1" dirty="0">
                <a:solidFill>
                  <a:srgbClr val="002997"/>
                </a:solidFill>
                <a:latin typeface="Arial" panose="020B0604020202020204" pitchFamily="34" charset="0"/>
                <a:ea typeface="+mj-ea"/>
                <a:cs typeface="Arial" panose="020B0604020202020204" pitchFamily="34" charset="0"/>
              </a:rPr>
              <a:t>2020</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(-)100</a:t>
            </a:r>
            <a:r>
              <a:rPr lang="ko-KR" altLang="en-US" sz="1000" b="1" dirty="0">
                <a:solidFill>
                  <a:srgbClr val="002997"/>
                </a:solidFill>
                <a:latin typeface="Arial" panose="020B0604020202020204" pitchFamily="34" charset="0"/>
                <a:ea typeface="+mj-ea"/>
                <a:cs typeface="Arial" panose="020B0604020202020204" pitchFamily="34" charset="0"/>
              </a:rPr>
              <a:t>억원에서 </a:t>
            </a:r>
            <a:r>
              <a:rPr lang="en-US" altLang="ko-KR" sz="1000" b="1" dirty="0">
                <a:solidFill>
                  <a:srgbClr val="002997"/>
                </a:solidFill>
                <a:latin typeface="Arial" panose="020B0604020202020204" pitchFamily="34" charset="0"/>
                <a:ea typeface="+mj-ea"/>
                <a:cs typeface="Arial" panose="020B0604020202020204" pitchFamily="34" charset="0"/>
              </a:rPr>
              <a:t>2022</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6</a:t>
            </a:r>
            <a:r>
              <a:rPr lang="ko-KR" altLang="en-US" sz="1000" b="1" dirty="0">
                <a:solidFill>
                  <a:srgbClr val="002997"/>
                </a:solidFill>
                <a:latin typeface="Arial" panose="020B0604020202020204" pitchFamily="34" charset="0"/>
                <a:ea typeface="+mj-ea"/>
                <a:cs typeface="Arial" panose="020B0604020202020204" pitchFamily="34" charset="0"/>
              </a:rPr>
              <a:t>월말 </a:t>
            </a:r>
            <a:r>
              <a:rPr lang="en-US" altLang="ko-KR" sz="1000" b="1" dirty="0">
                <a:solidFill>
                  <a:srgbClr val="002997"/>
                </a:solidFill>
                <a:latin typeface="Arial" panose="020B0604020202020204" pitchFamily="34" charset="0"/>
                <a:ea typeface="+mj-ea"/>
                <a:cs typeface="Arial" panose="020B0604020202020204" pitchFamily="34" charset="0"/>
              </a:rPr>
              <a:t>(-)76</a:t>
            </a:r>
            <a:r>
              <a:rPr lang="ko-KR" altLang="en-US" sz="1000" b="1" dirty="0" err="1">
                <a:solidFill>
                  <a:srgbClr val="002997"/>
                </a:solidFill>
                <a:latin typeface="Arial" panose="020B0604020202020204" pitchFamily="34" charset="0"/>
                <a:ea typeface="+mj-ea"/>
                <a:cs typeface="Arial" panose="020B0604020202020204" pitchFamily="34" charset="0"/>
              </a:rPr>
              <a:t>억원로</a:t>
            </a:r>
            <a:r>
              <a:rPr lang="ko-KR" altLang="en-US" sz="1000" b="1" dirty="0">
                <a:solidFill>
                  <a:srgbClr val="002997"/>
                </a:solidFill>
                <a:latin typeface="Arial" panose="020B0604020202020204" pitchFamily="34" charset="0"/>
                <a:ea typeface="+mj-ea"/>
                <a:cs typeface="Arial" panose="020B0604020202020204" pitchFamily="34" charset="0"/>
              </a:rPr>
              <a:t> 감소하였음</a:t>
            </a:r>
          </a:p>
        </p:txBody>
      </p:sp>
      <p:sp>
        <p:nvSpPr>
          <p:cNvPr id="11" name="TextBox 10">
            <a:extLst>
              <a:ext uri="{FF2B5EF4-FFF2-40B4-BE49-F238E27FC236}">
                <a16:creationId xmlns:a16="http://schemas.microsoft.com/office/drawing/2014/main" id="{840298A1-3C9A-4E62-8C30-694241326189}"/>
              </a:ext>
            </a:extLst>
          </p:cNvPr>
          <p:cNvSpPr txBox="1"/>
          <p:nvPr/>
        </p:nvSpPr>
        <p:spPr>
          <a:xfrm>
            <a:off x="502020" y="6354261"/>
            <a:ext cx="3791020" cy="107722"/>
          </a:xfrm>
          <a:prstGeom prst="rect">
            <a:avLst/>
          </a:prstGeom>
          <a:solidFill>
            <a:schemeClr val="bg1"/>
          </a:solidFill>
        </p:spPr>
        <p:txBody>
          <a:bodyPr wrap="square" lIns="0" tIns="0" rIns="0" bIns="0" rtlCol="0">
            <a:spAutoFit/>
          </a:bodyPr>
          <a:lstStyle/>
          <a:p>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graphicFrame>
        <p:nvGraphicFramePr>
          <p:cNvPr id="12" name="표 11">
            <a:extLst>
              <a:ext uri="{FF2B5EF4-FFF2-40B4-BE49-F238E27FC236}">
                <a16:creationId xmlns:a16="http://schemas.microsoft.com/office/drawing/2014/main" id="{F408F470-29CC-4EB2-8C2E-064810E3BA6F}"/>
              </a:ext>
            </a:extLst>
          </p:cNvPr>
          <p:cNvGraphicFramePr>
            <a:graphicFrameLocks noGrp="1"/>
          </p:cNvGraphicFramePr>
          <p:nvPr/>
        </p:nvGraphicFramePr>
        <p:xfrm>
          <a:off x="500399" y="1537987"/>
          <a:ext cx="4311732" cy="4807440"/>
        </p:xfrm>
        <a:graphic>
          <a:graphicData uri="http://schemas.openxmlformats.org/drawingml/2006/table">
            <a:tbl>
              <a:tblPr/>
              <a:tblGrid>
                <a:gridCol w="194008">
                  <a:extLst>
                    <a:ext uri="{9D8B030D-6E8A-4147-A177-3AD203B41FA5}">
                      <a16:colId xmlns:a16="http://schemas.microsoft.com/office/drawing/2014/main" val="3469789222"/>
                    </a:ext>
                  </a:extLst>
                </a:gridCol>
                <a:gridCol w="194008">
                  <a:extLst>
                    <a:ext uri="{9D8B030D-6E8A-4147-A177-3AD203B41FA5}">
                      <a16:colId xmlns:a16="http://schemas.microsoft.com/office/drawing/2014/main" val="719998865"/>
                    </a:ext>
                  </a:extLst>
                </a:gridCol>
                <a:gridCol w="941692">
                  <a:extLst>
                    <a:ext uri="{9D8B030D-6E8A-4147-A177-3AD203B41FA5}">
                      <a16:colId xmlns:a16="http://schemas.microsoft.com/office/drawing/2014/main" val="2660761325"/>
                    </a:ext>
                  </a:extLst>
                </a:gridCol>
                <a:gridCol w="745506">
                  <a:extLst>
                    <a:ext uri="{9D8B030D-6E8A-4147-A177-3AD203B41FA5}">
                      <a16:colId xmlns:a16="http://schemas.microsoft.com/office/drawing/2014/main" val="1104150909"/>
                    </a:ext>
                  </a:extLst>
                </a:gridCol>
                <a:gridCol w="745506">
                  <a:extLst>
                    <a:ext uri="{9D8B030D-6E8A-4147-A177-3AD203B41FA5}">
                      <a16:colId xmlns:a16="http://schemas.microsoft.com/office/drawing/2014/main" val="1075895929"/>
                    </a:ext>
                  </a:extLst>
                </a:gridCol>
                <a:gridCol w="745506">
                  <a:extLst>
                    <a:ext uri="{9D8B030D-6E8A-4147-A177-3AD203B41FA5}">
                      <a16:colId xmlns:a16="http://schemas.microsoft.com/office/drawing/2014/main" val="1177008418"/>
                    </a:ext>
                  </a:extLst>
                </a:gridCol>
                <a:gridCol w="745506">
                  <a:extLst>
                    <a:ext uri="{9D8B030D-6E8A-4147-A177-3AD203B41FA5}">
                      <a16:colId xmlns:a16="http://schemas.microsoft.com/office/drawing/2014/main" val="1643137125"/>
                    </a:ext>
                  </a:extLst>
                </a:gridCol>
              </a:tblGrid>
              <a:tr h="144000">
                <a:tc gridSpan="3">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NAV Statement</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957130733"/>
                  </a:ext>
                </a:extLst>
              </a:tr>
              <a:tr h="108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555584131"/>
                  </a:ext>
                </a:extLst>
              </a:tr>
              <a:tr h="108000">
                <a:tc gridSpan="3">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Jun-30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06606464"/>
                  </a:ext>
                </a:extLst>
              </a:tr>
              <a:tr h="108000">
                <a:tc gridSpan="3">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(8,862)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(9,992)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(8,581)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(7,636)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902376439"/>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현금및현금성자산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803994427"/>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차입금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(10,213)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(9,297)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(3,938)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(5,763)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61433630"/>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본지사순채무</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(4,646)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44033772"/>
                  </a:ext>
                </a:extLst>
              </a:tr>
              <a:tr h="1080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NWC</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52019932"/>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292400532"/>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72765527"/>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매입채무</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34891812"/>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96904545"/>
                  </a:ext>
                </a:extLst>
              </a:tr>
              <a:tr h="1080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PP&amp;E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8,786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8,295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6,538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508118201"/>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8,735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8,244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6,957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6,487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173124350"/>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7,193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8,179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6,861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6,376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55023757"/>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공구와기구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91185287"/>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82446301"/>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건설중인자산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39093215"/>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기타비유동자산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0533814"/>
                  </a:ext>
                </a:extLst>
              </a:tr>
              <a:tr h="108000">
                <a:tc gridSpan="3">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Others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81694261"/>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기타유동자산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72462070"/>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미수금</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914907756"/>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선급법인세</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35028898"/>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선급비용</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23334627"/>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부가세대급금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20212362"/>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295192530"/>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기타유동부채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64160686"/>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예수금</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63726870"/>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부가세예수금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92541401"/>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35067447"/>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선수금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19223168"/>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미지급비용</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746785506"/>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퇴직급여충당금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91365691"/>
                  </a:ext>
                </a:extLst>
              </a:tr>
              <a:tr h="108000">
                <a:tc gridSpan="3">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NAV</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(2,582)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(2,093)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36200596"/>
                  </a:ext>
                </a:extLst>
              </a:tr>
              <a:tr h="108000">
                <a:tc gridSpan="3">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NAV(Adjusted)</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31414771"/>
                  </a:ext>
                </a:extLst>
              </a:tr>
            </a:tbl>
          </a:graphicData>
        </a:graphic>
      </p:graphicFrame>
    </p:spTree>
    <p:extLst>
      <p:ext uri="{BB962C8B-B14F-4D97-AF65-F5344CB8AC3E}">
        <p14:creationId xmlns:p14="http://schemas.microsoft.com/office/powerpoint/2010/main" val="1525854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Net Debt</a:t>
            </a:r>
          </a:p>
        </p:txBody>
      </p:sp>
      <p:sp>
        <p:nvSpPr>
          <p:cNvPr id="7" name="제목 2">
            <a:extLst>
              <a:ext uri="{FF2B5EF4-FFF2-40B4-BE49-F238E27FC236}">
                <a16:creationId xmlns:a16="http://schemas.microsoft.com/office/drawing/2014/main" id="{6195F28B-5BC0-49A1-A2F8-156EA142159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9" name="Title 1">
            <a:extLst>
              <a:ext uri="{FF2B5EF4-FFF2-40B4-BE49-F238E27FC236}">
                <a16:creationId xmlns:a16="http://schemas.microsoft.com/office/drawing/2014/main" id="{6CA8F5DE-CD0A-45AE-BD2A-8C586058D6E2}"/>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Net Debt</a:t>
            </a:r>
            <a:r>
              <a:rPr lang="ko-KR" altLang="en-US" sz="1000" b="1" dirty="0">
                <a:solidFill>
                  <a:srgbClr val="002997"/>
                </a:solidFill>
                <a:latin typeface="Arial" panose="020B0604020202020204" pitchFamily="34" charset="0"/>
                <a:ea typeface="+mj-ea"/>
                <a:cs typeface="Arial" panose="020B0604020202020204" pitchFamily="34" charset="0"/>
              </a:rPr>
              <a:t>은 금융기관차입금과 본지사채무로 구성되며</a:t>
            </a:r>
            <a:r>
              <a:rPr lang="en-US" altLang="ko-KR" sz="1000" b="1" dirty="0">
                <a:solidFill>
                  <a:srgbClr val="002997"/>
                </a:solidFill>
                <a:latin typeface="Arial" panose="020B0604020202020204" pitchFamily="34" charset="0"/>
                <a:ea typeface="+mj-ea"/>
                <a:cs typeface="Arial" panose="020B0604020202020204" pitchFamily="34" charset="0"/>
              </a:rPr>
              <a:t>, 2020</a:t>
            </a:r>
            <a:r>
              <a:rPr lang="ko-KR" altLang="en-US" sz="1000" b="1" dirty="0">
                <a:solidFill>
                  <a:srgbClr val="002997"/>
                </a:solidFill>
                <a:latin typeface="Arial" panose="020B0604020202020204" pitchFamily="34" charset="0"/>
                <a:ea typeface="+mj-ea"/>
                <a:cs typeface="Arial" panose="020B0604020202020204" pitchFamily="34" charset="0"/>
              </a:rPr>
              <a:t>년 이후 발생한 잉여 영업현금으로 부채를 상환하여 </a:t>
            </a:r>
            <a:r>
              <a:rPr lang="en-US" altLang="ko-KR" sz="1000" b="1" dirty="0">
                <a:solidFill>
                  <a:srgbClr val="002997"/>
                </a:solidFill>
                <a:latin typeface="Arial" panose="020B0604020202020204" pitchFamily="34" charset="0"/>
                <a:ea typeface="+mj-ea"/>
                <a:cs typeface="Arial" panose="020B0604020202020204" pitchFamily="34" charset="0"/>
              </a:rPr>
              <a:t>Net Debt </a:t>
            </a:r>
            <a:r>
              <a:rPr lang="ko-KR" altLang="en-US" sz="1000" b="1" dirty="0">
                <a:solidFill>
                  <a:srgbClr val="002997"/>
                </a:solidFill>
                <a:latin typeface="Arial" panose="020B0604020202020204" pitchFamily="34" charset="0"/>
                <a:ea typeface="+mj-ea"/>
                <a:cs typeface="Arial" panose="020B0604020202020204" pitchFamily="34" charset="0"/>
              </a:rPr>
              <a:t>규모</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조정 후 금액 기준</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는</a:t>
            </a:r>
            <a:r>
              <a:rPr lang="en-US" altLang="ko-KR" sz="1000" b="1" dirty="0">
                <a:solidFill>
                  <a:srgbClr val="002997"/>
                </a:solidFill>
                <a:latin typeface="Arial" panose="020B0604020202020204" pitchFamily="34" charset="0"/>
                <a:ea typeface="+mj-ea"/>
                <a:cs typeface="Arial" panose="020B0604020202020204" pitchFamily="34" charset="0"/>
              </a:rPr>
              <a:t> 2020</a:t>
            </a:r>
            <a:r>
              <a:rPr lang="ko-KR" altLang="en-US" sz="1000" b="1" dirty="0">
                <a:solidFill>
                  <a:srgbClr val="002997"/>
                </a:solidFill>
                <a:latin typeface="Arial" panose="020B0604020202020204" pitchFamily="34" charset="0"/>
                <a:ea typeface="+mj-ea"/>
                <a:cs typeface="Arial" panose="020B0604020202020204" pitchFamily="34" charset="0"/>
              </a:rPr>
              <a:t>년말 </a:t>
            </a:r>
            <a:r>
              <a:rPr lang="en-US" altLang="ko-KR" sz="1000" b="1" dirty="0">
                <a:solidFill>
                  <a:srgbClr val="002997"/>
                </a:solidFill>
                <a:latin typeface="Arial" panose="020B0604020202020204" pitchFamily="34" charset="0"/>
                <a:ea typeface="+mj-ea"/>
                <a:cs typeface="Arial" panose="020B0604020202020204" pitchFamily="34" charset="0"/>
              </a:rPr>
              <a:t>95</a:t>
            </a:r>
            <a:r>
              <a:rPr lang="ko-KR" altLang="en-US" sz="1000" b="1" dirty="0">
                <a:solidFill>
                  <a:srgbClr val="002997"/>
                </a:solidFill>
                <a:latin typeface="Arial" panose="020B0604020202020204" pitchFamily="34" charset="0"/>
                <a:ea typeface="+mj-ea"/>
                <a:cs typeface="Arial" panose="020B0604020202020204" pitchFamily="34" charset="0"/>
              </a:rPr>
              <a:t>억원에서 </a:t>
            </a:r>
            <a:r>
              <a:rPr lang="en-US" altLang="ko-KR" sz="1000" b="1" dirty="0">
                <a:solidFill>
                  <a:srgbClr val="002997"/>
                </a:solidFill>
                <a:latin typeface="Arial" panose="020B0604020202020204" pitchFamily="34" charset="0"/>
                <a:ea typeface="+mj-ea"/>
                <a:cs typeface="Arial" panose="020B0604020202020204" pitchFamily="34" charset="0"/>
              </a:rPr>
              <a:t>2022</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6</a:t>
            </a:r>
            <a:r>
              <a:rPr lang="ko-KR" altLang="en-US" sz="1000" b="1" dirty="0">
                <a:solidFill>
                  <a:srgbClr val="002997"/>
                </a:solidFill>
                <a:latin typeface="Arial" panose="020B0604020202020204" pitchFamily="34" charset="0"/>
                <a:ea typeface="+mj-ea"/>
                <a:cs typeface="Arial" panose="020B0604020202020204" pitchFamily="34" charset="0"/>
              </a:rPr>
              <a:t>월말 </a:t>
            </a:r>
            <a:r>
              <a:rPr lang="en-US" altLang="ko-KR" sz="1000" b="1" dirty="0">
                <a:solidFill>
                  <a:srgbClr val="002997"/>
                </a:solidFill>
                <a:latin typeface="Arial" panose="020B0604020202020204" pitchFamily="34" charset="0"/>
                <a:ea typeface="+mj-ea"/>
                <a:cs typeface="Arial" panose="020B0604020202020204" pitchFamily="34" charset="0"/>
              </a:rPr>
              <a:t>65</a:t>
            </a:r>
            <a:r>
              <a:rPr lang="ko-KR" altLang="en-US" sz="1000" b="1" dirty="0">
                <a:solidFill>
                  <a:srgbClr val="002997"/>
                </a:solidFill>
                <a:latin typeface="Arial" panose="020B0604020202020204" pitchFamily="34" charset="0"/>
                <a:ea typeface="+mj-ea"/>
                <a:cs typeface="Arial" panose="020B0604020202020204" pitchFamily="34" charset="0"/>
              </a:rPr>
              <a:t>억원으로 감소하였음</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금융기관차입금은 모두 분할상환 조건으로 </a:t>
            </a:r>
            <a:r>
              <a:rPr lang="en-US" altLang="ko-KR" sz="1000" b="1" dirty="0">
                <a:solidFill>
                  <a:srgbClr val="002997"/>
                </a:solidFill>
                <a:latin typeface="Arial" panose="020B0604020202020204" pitchFamily="34" charset="0"/>
                <a:ea typeface="+mj-ea"/>
                <a:cs typeface="Arial" panose="020B0604020202020204" pitchFamily="34" charset="0"/>
              </a:rPr>
              <a:t>2026</a:t>
            </a:r>
            <a:r>
              <a:rPr lang="ko-KR" altLang="en-US" sz="1000" b="1" dirty="0">
                <a:solidFill>
                  <a:srgbClr val="002997"/>
                </a:solidFill>
                <a:latin typeface="Arial" panose="020B0604020202020204" pitchFamily="34" charset="0"/>
                <a:ea typeface="+mj-ea"/>
                <a:cs typeface="Arial" panose="020B0604020202020204" pitchFamily="34" charset="0"/>
              </a:rPr>
              <a:t>년까지 매년 약 </a:t>
            </a:r>
            <a:r>
              <a:rPr lang="en-US" altLang="ko-KR" sz="1000" b="1" dirty="0">
                <a:solidFill>
                  <a:srgbClr val="002997"/>
                </a:solidFill>
                <a:latin typeface="Arial" panose="020B0604020202020204" pitchFamily="34" charset="0"/>
                <a:ea typeface="+mj-ea"/>
                <a:cs typeface="Arial" panose="020B0604020202020204" pitchFamily="34" charset="0"/>
              </a:rPr>
              <a:t>12</a:t>
            </a:r>
            <a:r>
              <a:rPr lang="ko-KR" altLang="en-US" sz="1000" b="1" dirty="0">
                <a:solidFill>
                  <a:srgbClr val="002997"/>
                </a:solidFill>
                <a:latin typeface="Arial" panose="020B0604020202020204" pitchFamily="34" charset="0"/>
                <a:ea typeface="+mj-ea"/>
                <a:cs typeface="Arial" panose="020B0604020202020204" pitchFamily="34" charset="0"/>
              </a:rPr>
              <a:t>억원의 상환액이 발생함</a:t>
            </a:r>
          </a:p>
        </p:txBody>
      </p:sp>
      <p:sp>
        <p:nvSpPr>
          <p:cNvPr id="36" name="TextBox 35">
            <a:extLst>
              <a:ext uri="{FF2B5EF4-FFF2-40B4-BE49-F238E27FC236}">
                <a16:creationId xmlns:a16="http://schemas.microsoft.com/office/drawing/2014/main" id="{1280A531-B3A9-46BF-9EF7-ECFFE212B6AE}"/>
              </a:ext>
            </a:extLst>
          </p:cNvPr>
          <p:cNvSpPr txBox="1"/>
          <p:nvPr/>
        </p:nvSpPr>
        <p:spPr>
          <a:xfrm>
            <a:off x="4997790" y="1515601"/>
            <a:ext cx="4431960" cy="4716757"/>
          </a:xfrm>
          <a:prstGeom prst="rect">
            <a:avLst/>
          </a:prstGeom>
          <a:noFill/>
          <a:ln>
            <a:noFill/>
          </a:ln>
        </p:spPr>
        <p:txBody>
          <a:bodyPr wrap="square" lIns="36000" tIns="108000" rIns="36000" bIns="36000" rtlCol="0">
            <a:noAutofit/>
          </a:bodyPr>
          <a:lstStyle/>
          <a:p>
            <a:pPr>
              <a:lnSpc>
                <a:spcPts val="1200"/>
              </a:lnSpc>
              <a:spcBef>
                <a:spcPts val="600"/>
              </a:spcBef>
              <a:buClr>
                <a:srgbClr val="00338D"/>
              </a:buClr>
              <a:tabLst>
                <a:tab pos="4935538" algn="l"/>
              </a:tabLst>
              <a:defRPr/>
            </a:pPr>
            <a:r>
              <a:rPr lang="en-US" altLang="ko-KR" sz="900" b="1" u="sng" dirty="0">
                <a:solidFill>
                  <a:srgbClr val="000000"/>
                </a:solidFill>
                <a:latin typeface="Arial" panose="020B0604020202020204" pitchFamily="34" charset="0"/>
                <a:cs typeface="Arial" panose="020B0604020202020204" pitchFamily="34" charset="0"/>
              </a:rPr>
              <a:t>Cash</a:t>
            </a: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b="1" dirty="0">
              <a:solidFill>
                <a:srgbClr val="FF0000"/>
              </a:solidFill>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6</a:t>
            </a:r>
            <a:r>
              <a:rPr lang="ko-KR" altLang="en-US" sz="900" dirty="0">
                <a:latin typeface="Arial" panose="020B0604020202020204" pitchFamily="34" charset="0"/>
                <a:cs typeface="Arial" panose="020B0604020202020204" pitchFamily="34" charset="0"/>
              </a:rPr>
              <a:t>월말 기준 현금은 약 </a:t>
            </a:r>
            <a:r>
              <a:rPr lang="en-US" altLang="ko-KR" sz="900" dirty="0">
                <a:latin typeface="Arial" panose="020B0604020202020204" pitchFamily="34" charset="0"/>
                <a:cs typeface="Arial" panose="020B0604020202020204" pitchFamily="34" charset="0"/>
              </a:rPr>
              <a:t>73</a:t>
            </a:r>
            <a:r>
              <a:rPr lang="ko-KR" altLang="en-US" sz="900" dirty="0">
                <a:latin typeface="Arial" panose="020B0604020202020204" pitchFamily="34" charset="0"/>
                <a:cs typeface="Arial" panose="020B0604020202020204" pitchFamily="34" charset="0"/>
              </a:rPr>
              <a:t>만원으로 매출 대비 적은 규모의 현금 잔액을 보유하고 있음</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운전자본 회전기일이 짧은 편이며 매달 지급과 정산이 완료되고</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인건비 등에 대한 영업비용을 본사에서 우선 지급한 뒤</a:t>
            </a:r>
            <a:r>
              <a:rPr lang="en-US" altLang="ko-KR" sz="900" dirty="0">
                <a:latin typeface="Arial" panose="020B0604020202020204" pitchFamily="34" charset="0"/>
                <a:cs typeface="Arial" panose="020B0604020202020204" pitchFamily="34" charset="0"/>
              </a:rPr>
              <a:t> </a:t>
            </a:r>
            <a:r>
              <a:rPr lang="ko-KR" altLang="en-US" sz="900" dirty="0" err="1">
                <a:latin typeface="Arial" panose="020B0604020202020204" pitchFamily="34" charset="0"/>
                <a:cs typeface="Arial" panose="020B0604020202020204" pitchFamily="34" charset="0"/>
              </a:rPr>
              <a:t>후정산하므로</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그동안 안전 현금에 대한 보유 필요성이 높지 않았음</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기말 현금잔액은 적지만 월평균 현금 증감액은 약 </a:t>
            </a:r>
            <a:r>
              <a:rPr lang="en-US" altLang="ko-KR" sz="900" dirty="0">
                <a:latin typeface="Arial" panose="020B0604020202020204" pitchFamily="34" charset="0"/>
                <a:cs typeface="Arial" panose="020B0604020202020204" pitchFamily="34" charset="0"/>
              </a:rPr>
              <a:t>20~40</a:t>
            </a:r>
            <a:r>
              <a:rPr lang="ko-KR" altLang="en-US" sz="900" dirty="0">
                <a:latin typeface="Arial" panose="020B0604020202020204" pitchFamily="34" charset="0"/>
                <a:cs typeface="Arial" panose="020B0604020202020204" pitchFamily="34" charset="0"/>
              </a:rPr>
              <a:t>억원으로</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활발한 현금흐름이 발생하고 있음</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6</a:t>
            </a:r>
            <a:r>
              <a:rPr lang="ko-KR" altLang="en-US" sz="900" dirty="0">
                <a:latin typeface="Arial" panose="020B0604020202020204" pitchFamily="34" charset="0"/>
                <a:cs typeface="Arial" panose="020B0604020202020204" pitchFamily="34" charset="0"/>
              </a:rPr>
              <a:t>월말 기준 사용이 제한된 현금은 존재하지 않음</a:t>
            </a:r>
            <a:endParaRPr lang="en-US" altLang="ko-KR" sz="900" dirty="0">
              <a:latin typeface="Arial" panose="020B0604020202020204" pitchFamily="34" charset="0"/>
              <a:cs typeface="Arial" panose="020B0604020202020204" pitchFamily="34" charset="0"/>
            </a:endParaRPr>
          </a:p>
          <a:p>
            <a:pPr latinLnBrk="1">
              <a:lnSpc>
                <a:spcPts val="1200"/>
              </a:lnSpc>
              <a:buClr>
                <a:srgbClr val="00338D"/>
              </a:buCl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latinLnBrk="1">
              <a:lnSpc>
                <a:spcPts val="1200"/>
              </a:lnSpc>
              <a:buClr>
                <a:srgbClr val="00338D"/>
              </a:buCl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latinLnBrk="1">
              <a:lnSpc>
                <a:spcPts val="1200"/>
              </a:lnSpc>
              <a:buClr>
                <a:srgbClr val="00338D"/>
              </a:buCl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latinLnBrk="1">
              <a:lnSpc>
                <a:spcPts val="1200"/>
              </a:lnSpc>
              <a:buClr>
                <a:srgbClr val="00338D"/>
              </a:buCl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latinLnBrk="1">
              <a:lnSpc>
                <a:spcPts val="1200"/>
              </a:lnSpc>
              <a:buClr>
                <a:srgbClr val="00338D"/>
              </a:buCl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latinLnBrk="1">
              <a:lnSpc>
                <a:spcPts val="1200"/>
              </a:lnSpc>
              <a:buClr>
                <a:srgbClr val="00338D"/>
              </a:buCl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latinLnBrk="1">
              <a:lnSpc>
                <a:spcPts val="1200"/>
              </a:lnSpc>
              <a:buClr>
                <a:srgbClr val="00338D"/>
              </a:buCl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latinLnBrk="1">
              <a:lnSpc>
                <a:spcPts val="1200"/>
              </a:lnSpc>
              <a:buClr>
                <a:srgbClr val="00338D"/>
              </a:buCl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a:lnSpc>
                <a:spcPts val="1200"/>
              </a:lnSpc>
              <a:spcBef>
                <a:spcPts val="600"/>
              </a:spcBef>
              <a:buClr>
                <a:srgbClr val="00338D"/>
              </a:buClr>
              <a:tabLst>
                <a:tab pos="4935538" algn="l"/>
              </a:tabLst>
              <a:defRPr/>
            </a:pPr>
            <a:r>
              <a:rPr lang="en-US" altLang="ko-KR" sz="900" b="1" u="sng" dirty="0">
                <a:solidFill>
                  <a:srgbClr val="000000"/>
                </a:solidFill>
                <a:latin typeface="Arial" panose="020B0604020202020204" pitchFamily="34" charset="0"/>
                <a:cs typeface="Arial" panose="020B0604020202020204" pitchFamily="34" charset="0"/>
              </a:rPr>
              <a:t>Debt</a:t>
            </a:r>
          </a:p>
          <a:p>
            <a:pPr lvl="0" defTabSz="914400" latinLnBrk="1">
              <a:lnSpc>
                <a:spcPts val="1200"/>
              </a:lnSpc>
              <a:buClr>
                <a:srgbClr val="00338D"/>
              </a:buClr>
              <a:tabLst>
                <a:tab pos="180975" algn="l"/>
              </a:tabLst>
              <a:defRPr/>
            </a:pPr>
            <a:endParaRPr lang="en-US" altLang="ko-KR" sz="900" b="1" dirty="0">
              <a:solidFill>
                <a:srgbClr val="FF0000"/>
              </a:solidFill>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6</a:t>
            </a:r>
            <a:r>
              <a:rPr lang="ko-KR" altLang="en-US" sz="900" dirty="0">
                <a:latin typeface="Arial" panose="020B0604020202020204" pitchFamily="34" charset="0"/>
                <a:cs typeface="Arial" panose="020B0604020202020204" pitchFamily="34" charset="0"/>
              </a:rPr>
              <a:t>월말 기준 금융기관 차입금은 </a:t>
            </a: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3</a:t>
            </a:r>
            <a:r>
              <a:rPr lang="ko-KR" altLang="en-US" sz="900" dirty="0">
                <a:latin typeface="Arial" panose="020B0604020202020204" pitchFamily="34" charset="0"/>
                <a:cs typeface="Arial" panose="020B0604020202020204" pitchFamily="34" charset="0"/>
              </a:rPr>
              <a:t>라인</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설비투자 목적으로 산업은행에서 차입한 </a:t>
            </a:r>
            <a:r>
              <a:rPr lang="en-US" altLang="ko-KR" sz="900" dirty="0">
                <a:latin typeface="Arial" panose="020B0604020202020204" pitchFamily="34" charset="0"/>
                <a:cs typeface="Arial" panose="020B0604020202020204" pitchFamily="34" charset="0"/>
              </a:rPr>
              <a:t>35</a:t>
            </a:r>
            <a:r>
              <a:rPr lang="ko-KR" altLang="en-US" sz="900" dirty="0">
                <a:latin typeface="Arial" panose="020B0604020202020204" pitchFamily="34" charset="0"/>
                <a:cs typeface="Arial" panose="020B0604020202020204" pitchFamily="34" charset="0"/>
              </a:rPr>
              <a:t>억원과 </a:t>
            </a: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초 삼성</a:t>
            </a:r>
            <a:r>
              <a:rPr lang="en-US" altLang="ko-KR" sz="900" dirty="0">
                <a:latin typeface="Arial" panose="020B0604020202020204" pitchFamily="34" charset="0"/>
                <a:cs typeface="Arial" panose="020B0604020202020204" pitchFamily="34" charset="0"/>
              </a:rPr>
              <a:t>SDI</a:t>
            </a:r>
            <a:r>
              <a:rPr lang="ko-KR" altLang="en-US" sz="900" dirty="0">
                <a:latin typeface="Arial" panose="020B0604020202020204" pitchFamily="34" charset="0"/>
                <a:cs typeface="Arial" panose="020B0604020202020204" pitchFamily="34" charset="0"/>
              </a:rPr>
              <a:t>의 협력사 대출 지원 제도를 통해 운영자금 목적으로 우리은행에서 차입한 </a:t>
            </a:r>
            <a:r>
              <a:rPr lang="en-US" altLang="ko-KR" sz="900" dirty="0">
                <a:latin typeface="Arial" panose="020B0604020202020204" pitchFamily="34" charset="0"/>
                <a:cs typeface="Arial" panose="020B0604020202020204" pitchFamily="34" charset="0"/>
              </a:rPr>
              <a:t>22</a:t>
            </a:r>
            <a:r>
              <a:rPr lang="ko-KR" altLang="en-US" sz="900" dirty="0">
                <a:latin typeface="Arial" panose="020B0604020202020204" pitchFamily="34" charset="0"/>
                <a:cs typeface="Arial" panose="020B0604020202020204" pitchFamily="34" charset="0"/>
              </a:rPr>
              <a:t>억원으로 구성됨</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대상 사업부의 금융기관 차입금은 모두 분할상환 조건이며</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산업은행 차입금은 분기마다 </a:t>
            </a:r>
            <a:r>
              <a:rPr lang="en-US" altLang="ko-KR" sz="900" dirty="0">
                <a:latin typeface="Arial" panose="020B0604020202020204" pitchFamily="34" charset="0"/>
                <a:cs typeface="Arial" panose="020B0604020202020204" pitchFamily="34" charset="0"/>
              </a:rPr>
              <a:t>188</a:t>
            </a:r>
            <a:r>
              <a:rPr lang="ko-KR" altLang="en-US" sz="900" dirty="0" err="1">
                <a:latin typeface="Arial" panose="020B0604020202020204" pitchFamily="34" charset="0"/>
                <a:cs typeface="Arial" panose="020B0604020202020204" pitchFamily="34" charset="0"/>
              </a:rPr>
              <a:t>백만원씩</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우리은행 차입금은 반기마다 </a:t>
            </a:r>
            <a:r>
              <a:rPr lang="en-US" altLang="ko-KR" sz="900" dirty="0">
                <a:latin typeface="Arial" panose="020B0604020202020204" pitchFamily="34" charset="0"/>
                <a:cs typeface="Arial" panose="020B0604020202020204" pitchFamily="34" charset="0"/>
              </a:rPr>
              <a:t>220</a:t>
            </a:r>
            <a:r>
              <a:rPr lang="ko-KR" altLang="en-US" sz="900" dirty="0" err="1">
                <a:latin typeface="Arial" panose="020B0604020202020204" pitchFamily="34" charset="0"/>
                <a:cs typeface="Arial" panose="020B0604020202020204" pitchFamily="34" charset="0"/>
              </a:rPr>
              <a:t>백만원씩</a:t>
            </a:r>
            <a:r>
              <a:rPr lang="ko-KR" altLang="en-US" sz="900" dirty="0">
                <a:latin typeface="Arial" panose="020B0604020202020204" pitchFamily="34" charset="0"/>
                <a:cs typeface="Arial" panose="020B0604020202020204" pitchFamily="34" charset="0"/>
              </a:rPr>
              <a:t> 상환해야 하므로</a:t>
            </a:r>
            <a:r>
              <a:rPr lang="en-US" altLang="ko-KR" sz="900" dirty="0">
                <a:latin typeface="Arial" panose="020B0604020202020204" pitchFamily="34" charset="0"/>
                <a:cs typeface="Arial" panose="020B0604020202020204" pitchFamily="34" charset="0"/>
              </a:rPr>
              <a:t>, 2026</a:t>
            </a:r>
            <a:r>
              <a:rPr lang="ko-KR" altLang="en-US" sz="900" dirty="0">
                <a:latin typeface="Arial" panose="020B0604020202020204" pitchFamily="34" charset="0"/>
                <a:cs typeface="Arial" panose="020B0604020202020204" pitchFamily="34" charset="0"/>
              </a:rPr>
              <a:t>년까지 매년 약 </a:t>
            </a:r>
            <a:r>
              <a:rPr lang="en-US" altLang="ko-KR" sz="900" dirty="0">
                <a:latin typeface="Arial" panose="020B0604020202020204" pitchFamily="34" charset="0"/>
                <a:cs typeface="Arial" panose="020B0604020202020204" pitchFamily="34" charset="0"/>
              </a:rPr>
              <a:t>12</a:t>
            </a:r>
            <a:r>
              <a:rPr lang="ko-KR" altLang="en-US" sz="900" dirty="0">
                <a:latin typeface="Arial" panose="020B0604020202020204" pitchFamily="34" charset="0"/>
                <a:cs typeface="Arial" panose="020B0604020202020204" pitchFamily="34" charset="0"/>
              </a:rPr>
              <a:t>억원의 상환액이 발생함</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영업양수도 시 채무 이전을 위해서는 금융기관의 동의가 요구됨</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금융기관이 동의하지 않아 채무가 이전되지 않을 경우 대상 사업부의 명의로 신규 차입이 필요하며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신용등급 등의 변경으로</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이자율 등의 차입 조건이 변경될 수 있음</a:t>
            </a:r>
            <a:endParaRPr lang="en-US" altLang="ko-KR" sz="900" dirty="0">
              <a:latin typeface="Arial" panose="020B0604020202020204" pitchFamily="34" charset="0"/>
              <a:cs typeface="Arial" panose="020B0604020202020204" pitchFamily="34" charset="0"/>
            </a:endParaRPr>
          </a:p>
          <a:p>
            <a:pPr lvl="0" defTabSz="914400" latinLnBrk="1">
              <a:lnSpc>
                <a:spcPts val="1200"/>
              </a:lnSpc>
              <a:buClr>
                <a:srgbClr val="00338D"/>
              </a:buCl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p:txBody>
      </p:sp>
      <p:graphicFrame>
        <p:nvGraphicFramePr>
          <p:cNvPr id="15" name="차트 14">
            <a:extLst>
              <a:ext uri="{FF2B5EF4-FFF2-40B4-BE49-F238E27FC236}">
                <a16:creationId xmlns:a16="http://schemas.microsoft.com/office/drawing/2014/main" id="{B5E2E7C1-12C3-444F-A828-7FB88F07A2AD}"/>
              </a:ext>
            </a:extLst>
          </p:cNvPr>
          <p:cNvGraphicFramePr>
            <a:graphicFrameLocks/>
          </p:cNvGraphicFramePr>
          <p:nvPr/>
        </p:nvGraphicFramePr>
        <p:xfrm>
          <a:off x="4997790" y="3222702"/>
          <a:ext cx="4431960" cy="1326474"/>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021A81F9-E28B-48C8-88F9-A2DF8737EA14}"/>
              </a:ext>
            </a:extLst>
          </p:cNvPr>
          <p:cNvSpPr txBox="1"/>
          <p:nvPr/>
        </p:nvSpPr>
        <p:spPr>
          <a:xfrm>
            <a:off x="506037" y="3998185"/>
            <a:ext cx="2716675" cy="138499"/>
          </a:xfrm>
          <a:prstGeom prst="rect">
            <a:avLst/>
          </a:prstGeom>
          <a:noFill/>
        </p:spPr>
        <p:txBody>
          <a:bodyPr wrap="square" lIns="0" tIns="0" rIns="0" bIns="0" rtlCol="0">
            <a:spAutoFit/>
          </a:bodyPr>
          <a:lstStyle/>
          <a:p>
            <a:pPr>
              <a:spcBef>
                <a:spcPts val="100"/>
              </a:spcBef>
            </a:pPr>
            <a:r>
              <a:rPr lang="en-US" altLang="ko-KR" sz="900" b="1" dirty="0">
                <a:latin typeface="Arial" panose="020B0604020202020204" pitchFamily="34" charset="0"/>
                <a:ea typeface="+mj-ea"/>
                <a:cs typeface="Arial" panose="020B0604020202020204" pitchFamily="34" charset="0"/>
              </a:rPr>
              <a:t>[</a:t>
            </a:r>
            <a:r>
              <a:rPr lang="en-US" altLang="ko-KR" sz="900" b="1">
                <a:latin typeface="Arial" panose="020B0604020202020204" pitchFamily="34" charset="0"/>
                <a:ea typeface="+mj-ea"/>
                <a:cs typeface="Arial" panose="020B0604020202020204" pitchFamily="34" charset="0"/>
              </a:rPr>
              <a:t>Debt Profile (2022</a:t>
            </a:r>
            <a:r>
              <a:rPr lang="ko-KR" altLang="en-US" sz="900" b="1">
                <a:latin typeface="Arial" panose="020B0604020202020204" pitchFamily="34" charset="0"/>
                <a:ea typeface="+mj-ea"/>
                <a:cs typeface="Arial" panose="020B0604020202020204" pitchFamily="34" charset="0"/>
              </a:rPr>
              <a:t>년 </a:t>
            </a:r>
            <a:r>
              <a:rPr lang="en-US" altLang="ko-KR" sz="900" b="1">
                <a:latin typeface="Arial" panose="020B0604020202020204" pitchFamily="34" charset="0"/>
                <a:ea typeface="+mj-ea"/>
                <a:cs typeface="Arial" panose="020B0604020202020204" pitchFamily="34" charset="0"/>
              </a:rPr>
              <a:t>6</a:t>
            </a:r>
            <a:r>
              <a:rPr lang="ko-KR" altLang="en-US" sz="900" b="1">
                <a:latin typeface="Arial" panose="020B0604020202020204" pitchFamily="34" charset="0"/>
                <a:ea typeface="+mj-ea"/>
                <a:cs typeface="Arial" panose="020B0604020202020204" pitchFamily="34" charset="0"/>
              </a:rPr>
              <a:t>월말 기준</a:t>
            </a:r>
            <a:r>
              <a:rPr lang="en-US" altLang="ko-KR" sz="900" b="1">
                <a:latin typeface="Arial" panose="020B0604020202020204" pitchFamily="34" charset="0"/>
                <a:ea typeface="+mj-ea"/>
                <a:cs typeface="Arial" panose="020B0604020202020204" pitchFamily="34" charset="0"/>
              </a:rPr>
              <a:t>)]</a:t>
            </a:r>
            <a:endParaRPr lang="en-US" altLang="ko-KR" sz="900" b="1" dirty="0">
              <a:latin typeface="Arial" panose="020B0604020202020204" pitchFamily="34" charset="0"/>
              <a:ea typeface="+mj-ea"/>
              <a:cs typeface="Arial" panose="020B0604020202020204" pitchFamily="34" charset="0"/>
            </a:endParaRPr>
          </a:p>
        </p:txBody>
      </p:sp>
      <p:graphicFrame>
        <p:nvGraphicFramePr>
          <p:cNvPr id="8" name="표 7">
            <a:extLst>
              <a:ext uri="{FF2B5EF4-FFF2-40B4-BE49-F238E27FC236}">
                <a16:creationId xmlns:a16="http://schemas.microsoft.com/office/drawing/2014/main" id="{E865F903-45FB-4E65-B8CC-B0F9330473E1}"/>
              </a:ext>
            </a:extLst>
          </p:cNvPr>
          <p:cNvGraphicFramePr>
            <a:graphicFrameLocks noGrp="1"/>
          </p:cNvGraphicFramePr>
          <p:nvPr/>
        </p:nvGraphicFramePr>
        <p:xfrm>
          <a:off x="500400" y="5379704"/>
          <a:ext cx="4140002" cy="612000"/>
        </p:xfrm>
        <a:graphic>
          <a:graphicData uri="http://schemas.openxmlformats.org/drawingml/2006/table">
            <a:tbl>
              <a:tblPr/>
              <a:tblGrid>
                <a:gridCol w="662184">
                  <a:extLst>
                    <a:ext uri="{9D8B030D-6E8A-4147-A177-3AD203B41FA5}">
                      <a16:colId xmlns:a16="http://schemas.microsoft.com/office/drawing/2014/main" val="4240112750"/>
                    </a:ext>
                  </a:extLst>
                </a:gridCol>
                <a:gridCol w="510083">
                  <a:extLst>
                    <a:ext uri="{9D8B030D-6E8A-4147-A177-3AD203B41FA5}">
                      <a16:colId xmlns:a16="http://schemas.microsoft.com/office/drawing/2014/main" val="843938512"/>
                    </a:ext>
                  </a:extLst>
                </a:gridCol>
                <a:gridCol w="549320">
                  <a:extLst>
                    <a:ext uri="{9D8B030D-6E8A-4147-A177-3AD203B41FA5}">
                      <a16:colId xmlns:a16="http://schemas.microsoft.com/office/drawing/2014/main" val="1036370083"/>
                    </a:ext>
                  </a:extLst>
                </a:gridCol>
                <a:gridCol w="483683">
                  <a:extLst>
                    <a:ext uri="{9D8B030D-6E8A-4147-A177-3AD203B41FA5}">
                      <a16:colId xmlns:a16="http://schemas.microsoft.com/office/drawing/2014/main" val="4094616979"/>
                    </a:ext>
                  </a:extLst>
                </a:gridCol>
                <a:gridCol w="483683">
                  <a:extLst>
                    <a:ext uri="{9D8B030D-6E8A-4147-A177-3AD203B41FA5}">
                      <a16:colId xmlns:a16="http://schemas.microsoft.com/office/drawing/2014/main" val="1817661226"/>
                    </a:ext>
                  </a:extLst>
                </a:gridCol>
                <a:gridCol w="483683">
                  <a:extLst>
                    <a:ext uri="{9D8B030D-6E8A-4147-A177-3AD203B41FA5}">
                      <a16:colId xmlns:a16="http://schemas.microsoft.com/office/drawing/2014/main" val="2430646161"/>
                    </a:ext>
                  </a:extLst>
                </a:gridCol>
                <a:gridCol w="483683">
                  <a:extLst>
                    <a:ext uri="{9D8B030D-6E8A-4147-A177-3AD203B41FA5}">
                      <a16:colId xmlns:a16="http://schemas.microsoft.com/office/drawing/2014/main" val="1372856096"/>
                    </a:ext>
                  </a:extLst>
                </a:gridCol>
                <a:gridCol w="483683">
                  <a:extLst>
                    <a:ext uri="{9D8B030D-6E8A-4147-A177-3AD203B41FA5}">
                      <a16:colId xmlns:a16="http://schemas.microsoft.com/office/drawing/2014/main" val="2777543414"/>
                    </a:ext>
                  </a:extLst>
                </a:gridCol>
              </a:tblGrid>
              <a:tr h="180000">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‘22</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년 말</a:t>
                      </a:r>
                    </a:p>
                  </a:txBody>
                  <a:tcPr marL="36000" marR="36000" marT="0" marB="0" anchor="ctr">
                    <a:lnL w="12700" cmpd="sng">
                      <a:noFill/>
                      <a:prstDash val="soli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FY22.2H</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148890015"/>
                  </a:ext>
                </a:extLst>
              </a:tr>
              <a:tr h="144000">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산업은행</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3,563</a:t>
                      </a:r>
                    </a:p>
                  </a:txBody>
                  <a:tcPr marL="36000" marR="36000" marT="0" marB="0" anchor="ctr">
                    <a:lnL w="12700" cmpd="sng">
                      <a:noFill/>
                      <a:prstDash val="soli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088812899"/>
                  </a:ext>
                </a:extLst>
              </a:tr>
              <a:tr h="144000">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우리은행</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2,200</a:t>
                      </a:r>
                    </a:p>
                  </a:txBody>
                  <a:tcPr marL="36000" marR="36000" marT="0" marB="0" anchor="ctr">
                    <a:lnL w="12700" cmpd="sng">
                      <a:noFill/>
                      <a:prstDash val="soli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35016695"/>
                  </a:ext>
                </a:extLst>
              </a:tr>
              <a:tr h="144000">
                <a:tc>
                  <a:txBody>
                    <a:bodyPr/>
                    <a:lstStyle/>
                    <a:p>
                      <a:pPr algn="l" fontAlgn="b"/>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합계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5,763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72630804"/>
                  </a:ext>
                </a:extLst>
              </a:tr>
            </a:tbl>
          </a:graphicData>
        </a:graphic>
      </p:graphicFrame>
      <p:sp>
        <p:nvSpPr>
          <p:cNvPr id="19" name="TextBox 18">
            <a:extLst>
              <a:ext uri="{FF2B5EF4-FFF2-40B4-BE49-F238E27FC236}">
                <a16:creationId xmlns:a16="http://schemas.microsoft.com/office/drawing/2014/main" id="{3EA25352-CB0C-424C-947B-697D1178A373}"/>
              </a:ext>
            </a:extLst>
          </p:cNvPr>
          <p:cNvSpPr txBox="1"/>
          <p:nvPr/>
        </p:nvSpPr>
        <p:spPr>
          <a:xfrm>
            <a:off x="497724" y="5216713"/>
            <a:ext cx="2716675" cy="138499"/>
          </a:xfrm>
          <a:prstGeom prst="rect">
            <a:avLst/>
          </a:prstGeom>
          <a:noFill/>
        </p:spPr>
        <p:txBody>
          <a:bodyPr wrap="square" lIns="0" tIns="0" rIns="0" bIns="0" rtlCol="0">
            <a:spAutoFit/>
          </a:bodyPr>
          <a:lstStyle/>
          <a:p>
            <a:pPr>
              <a:spcBef>
                <a:spcPts val="100"/>
              </a:spcBef>
            </a:pPr>
            <a:r>
              <a:rPr lang="en-US" altLang="ko-KR" sz="900" b="1">
                <a:latin typeface="Arial" panose="020B0604020202020204" pitchFamily="34" charset="0"/>
                <a:ea typeface="+mj-ea"/>
                <a:cs typeface="Arial" panose="020B0604020202020204" pitchFamily="34" charset="0"/>
              </a:rPr>
              <a:t>[</a:t>
            </a:r>
            <a:r>
              <a:rPr lang="ko-KR" altLang="en-US" sz="900" b="1">
                <a:latin typeface="Arial" panose="020B0604020202020204" pitchFamily="34" charset="0"/>
                <a:ea typeface="+mj-ea"/>
                <a:cs typeface="Arial" panose="020B0604020202020204" pitchFamily="34" charset="0"/>
              </a:rPr>
              <a:t>상환스케줄</a:t>
            </a:r>
            <a:r>
              <a:rPr lang="en-US" altLang="ko-KR" sz="900" b="1">
                <a:latin typeface="Arial" panose="020B0604020202020204" pitchFamily="34" charset="0"/>
                <a:ea typeface="+mj-ea"/>
                <a:cs typeface="Arial" panose="020B0604020202020204" pitchFamily="34" charset="0"/>
              </a:rPr>
              <a:t>]</a:t>
            </a:r>
            <a:endParaRPr lang="en-US" altLang="ko-KR" sz="900" b="1" dirty="0">
              <a:latin typeface="Arial" panose="020B0604020202020204" pitchFamily="34" charset="0"/>
              <a:ea typeface="+mj-ea"/>
              <a:cs typeface="Arial" panose="020B0604020202020204" pitchFamily="34" charset="0"/>
            </a:endParaRPr>
          </a:p>
        </p:txBody>
      </p:sp>
      <p:graphicFrame>
        <p:nvGraphicFramePr>
          <p:cNvPr id="10" name="표 9">
            <a:extLst>
              <a:ext uri="{FF2B5EF4-FFF2-40B4-BE49-F238E27FC236}">
                <a16:creationId xmlns:a16="http://schemas.microsoft.com/office/drawing/2014/main" id="{CE85D867-B803-4D86-9F9F-F8D7CDC01408}"/>
              </a:ext>
            </a:extLst>
          </p:cNvPr>
          <p:cNvGraphicFramePr>
            <a:graphicFrameLocks noGrp="1"/>
          </p:cNvGraphicFramePr>
          <p:nvPr>
            <p:extLst>
              <p:ext uri="{D42A27DB-BD31-4B8C-83A1-F6EECF244321}">
                <p14:modId xmlns:p14="http://schemas.microsoft.com/office/powerpoint/2010/main" val="2528024026"/>
              </p:ext>
            </p:extLst>
          </p:nvPr>
        </p:nvGraphicFramePr>
        <p:xfrm>
          <a:off x="500400" y="1504800"/>
          <a:ext cx="4139998" cy="2160000"/>
        </p:xfrm>
        <a:graphic>
          <a:graphicData uri="http://schemas.openxmlformats.org/drawingml/2006/table">
            <a:tbl>
              <a:tblPr/>
              <a:tblGrid>
                <a:gridCol w="184400">
                  <a:extLst>
                    <a:ext uri="{9D8B030D-6E8A-4147-A177-3AD203B41FA5}">
                      <a16:colId xmlns:a16="http://schemas.microsoft.com/office/drawing/2014/main" val="3674906469"/>
                    </a:ext>
                  </a:extLst>
                </a:gridCol>
                <a:gridCol w="141271">
                  <a:extLst>
                    <a:ext uri="{9D8B030D-6E8A-4147-A177-3AD203B41FA5}">
                      <a16:colId xmlns:a16="http://schemas.microsoft.com/office/drawing/2014/main" val="3189697158"/>
                    </a:ext>
                  </a:extLst>
                </a:gridCol>
                <a:gridCol w="1130171">
                  <a:extLst>
                    <a:ext uri="{9D8B030D-6E8A-4147-A177-3AD203B41FA5}">
                      <a16:colId xmlns:a16="http://schemas.microsoft.com/office/drawing/2014/main" val="3921005692"/>
                    </a:ext>
                  </a:extLst>
                </a:gridCol>
                <a:gridCol w="671039">
                  <a:extLst>
                    <a:ext uri="{9D8B030D-6E8A-4147-A177-3AD203B41FA5}">
                      <a16:colId xmlns:a16="http://schemas.microsoft.com/office/drawing/2014/main" val="3748190325"/>
                    </a:ext>
                  </a:extLst>
                </a:gridCol>
                <a:gridCol w="671039">
                  <a:extLst>
                    <a:ext uri="{9D8B030D-6E8A-4147-A177-3AD203B41FA5}">
                      <a16:colId xmlns:a16="http://schemas.microsoft.com/office/drawing/2014/main" val="1069265559"/>
                    </a:ext>
                  </a:extLst>
                </a:gridCol>
                <a:gridCol w="671039">
                  <a:extLst>
                    <a:ext uri="{9D8B030D-6E8A-4147-A177-3AD203B41FA5}">
                      <a16:colId xmlns:a16="http://schemas.microsoft.com/office/drawing/2014/main" val="1182998382"/>
                    </a:ext>
                  </a:extLst>
                </a:gridCol>
                <a:gridCol w="671039">
                  <a:extLst>
                    <a:ext uri="{9D8B030D-6E8A-4147-A177-3AD203B41FA5}">
                      <a16:colId xmlns:a16="http://schemas.microsoft.com/office/drawing/2014/main" val="1156528620"/>
                    </a:ext>
                  </a:extLst>
                </a:gridCol>
              </a:tblGrid>
              <a:tr h="144000">
                <a:tc gridSpan="3">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Net 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182990397"/>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997759608"/>
                  </a:ext>
                </a:extLst>
              </a:tr>
              <a:tr h="144000">
                <a:tc gridSpan="3">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Jun-30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69001092"/>
                  </a:ext>
                </a:extLst>
              </a:tr>
              <a:tr h="144000">
                <a:tc gridSpan="3">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926444596"/>
                  </a:ext>
                </a:extLst>
              </a:tr>
              <a:tr h="1440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현금및현금성자산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29163830"/>
                  </a:ext>
                </a:extLst>
              </a:tr>
              <a:tr h="144000">
                <a:tc gridSpan="3">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Debt(B)</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(8,863)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(10,015)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(8,584)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(7,637)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95468509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단기차입금</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5401307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장기차입금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(5,713)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(4,947)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(3,938)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(5,763)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896349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국민은행</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74097951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산업은행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(4,500)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(4,500)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(3,938)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(3,563)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1924601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우리은행</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399710880"/>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본지사순채무</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(4,646)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28142067"/>
                  </a:ext>
                </a:extLst>
              </a:tr>
              <a:tr h="144000">
                <a:tc gridSpan="3">
                  <a:txBody>
                    <a:bodyPr/>
                    <a:lstStyle/>
                    <a:p>
                      <a:pPr algn="l" fontAlgn="ctr"/>
                      <a:r>
                        <a:rPr lang="nl-NL"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Debt(C=A+B)</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(8,862)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(9,992)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(8,581)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(7,636)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1027319"/>
                  </a:ext>
                </a:extLst>
              </a:tr>
              <a:tr h="144000">
                <a:tc gridSpan="3">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본지사순채무</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(Adjusted)</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(3,549)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375648525"/>
                  </a:ext>
                </a:extLst>
              </a:tr>
              <a:tr h="144000">
                <a:tc gridSpan="3">
                  <a:txBody>
                    <a:bodyPr/>
                    <a:lstStyle/>
                    <a:p>
                      <a:pPr algn="l" fontAlgn="ctr"/>
                      <a:r>
                        <a:rPr lang="nl-NL"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Debt(Adjusted)</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(8,862)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(9,525)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(7,484)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(6,539)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33098858"/>
                  </a:ext>
                </a:extLst>
              </a:tr>
            </a:tbl>
          </a:graphicData>
        </a:graphic>
      </p:graphicFrame>
      <p:sp>
        <p:nvSpPr>
          <p:cNvPr id="17" name="TextBox 16">
            <a:extLst>
              <a:ext uri="{FF2B5EF4-FFF2-40B4-BE49-F238E27FC236}">
                <a16:creationId xmlns:a16="http://schemas.microsoft.com/office/drawing/2014/main" id="{D52091E5-4DCF-45D7-8B2C-2E285EEDA07C}"/>
              </a:ext>
            </a:extLst>
          </p:cNvPr>
          <p:cNvSpPr txBox="1"/>
          <p:nvPr/>
        </p:nvSpPr>
        <p:spPr>
          <a:xfrm>
            <a:off x="497791" y="6003840"/>
            <a:ext cx="3791020" cy="215444"/>
          </a:xfrm>
          <a:prstGeom prst="rect">
            <a:avLst/>
          </a:prstGeom>
          <a:noFill/>
        </p:spPr>
        <p:txBody>
          <a:bodyPr wrap="square" lIns="0" tIns="0" rIns="0" bIns="0" rtlCol="0">
            <a:spAutoFit/>
          </a:bodyPr>
          <a:lstStyle/>
          <a:p>
            <a:r>
              <a:rPr lang="ko-KR" altLang="en-US" sz="700" dirty="0">
                <a:solidFill>
                  <a:prstClr val="black"/>
                </a:solidFill>
                <a:latin typeface="Arial" panose="020B0604020202020204" pitchFamily="34" charset="0"/>
                <a:ea typeface="+mj-ea"/>
                <a:cs typeface="Arial" panose="020B0604020202020204" pitchFamily="34" charset="0"/>
              </a:rPr>
              <a:t>단위</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백만원</a:t>
            </a:r>
            <a:endParaRPr lang="en-US" altLang="ko-KR" sz="700" dirty="0">
              <a:solidFill>
                <a:prstClr val="black"/>
              </a:solidFill>
              <a:latin typeface="Arial" panose="020B0604020202020204" pitchFamily="34" charset="0"/>
              <a:ea typeface="+mj-ea"/>
              <a:cs typeface="Arial" panose="020B0604020202020204" pitchFamily="34" charset="0"/>
            </a:endParaRPr>
          </a:p>
          <a:p>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20" name="TextBox 19">
            <a:extLst>
              <a:ext uri="{FF2B5EF4-FFF2-40B4-BE49-F238E27FC236}">
                <a16:creationId xmlns:a16="http://schemas.microsoft.com/office/drawing/2014/main" id="{944BF553-9E44-4AF8-9541-A62E67790308}"/>
              </a:ext>
            </a:extLst>
          </p:cNvPr>
          <p:cNvSpPr txBox="1"/>
          <p:nvPr/>
        </p:nvSpPr>
        <p:spPr>
          <a:xfrm>
            <a:off x="497791" y="3678298"/>
            <a:ext cx="3791020" cy="107722"/>
          </a:xfrm>
          <a:prstGeom prst="rect">
            <a:avLst/>
          </a:prstGeom>
          <a:noFill/>
        </p:spPr>
        <p:txBody>
          <a:bodyPr wrap="square" lIns="0" tIns="0" rIns="0" bIns="0" rtlCol="0">
            <a:spAutoFit/>
          </a:bodyPr>
          <a:lstStyle/>
          <a:p>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graphicFrame>
        <p:nvGraphicFramePr>
          <p:cNvPr id="21" name="표 20">
            <a:extLst>
              <a:ext uri="{FF2B5EF4-FFF2-40B4-BE49-F238E27FC236}">
                <a16:creationId xmlns:a16="http://schemas.microsoft.com/office/drawing/2014/main" id="{DB39C746-13CC-4A5E-A6C9-9E74372B0284}"/>
              </a:ext>
            </a:extLst>
          </p:cNvPr>
          <p:cNvGraphicFramePr>
            <a:graphicFrameLocks noGrp="1"/>
          </p:cNvGraphicFramePr>
          <p:nvPr/>
        </p:nvGraphicFramePr>
        <p:xfrm>
          <a:off x="500400" y="4159697"/>
          <a:ext cx="4140000" cy="756000"/>
        </p:xfrm>
        <a:graphic>
          <a:graphicData uri="http://schemas.openxmlformats.org/drawingml/2006/table">
            <a:tbl>
              <a:tblPr/>
              <a:tblGrid>
                <a:gridCol w="528300">
                  <a:extLst>
                    <a:ext uri="{9D8B030D-6E8A-4147-A177-3AD203B41FA5}">
                      <a16:colId xmlns:a16="http://schemas.microsoft.com/office/drawing/2014/main" val="1347911827"/>
                    </a:ext>
                  </a:extLst>
                </a:gridCol>
                <a:gridCol w="1107831">
                  <a:extLst>
                    <a:ext uri="{9D8B030D-6E8A-4147-A177-3AD203B41FA5}">
                      <a16:colId xmlns:a16="http://schemas.microsoft.com/office/drawing/2014/main" val="2759299370"/>
                    </a:ext>
                  </a:extLst>
                </a:gridCol>
                <a:gridCol w="549519">
                  <a:extLst>
                    <a:ext uri="{9D8B030D-6E8A-4147-A177-3AD203B41FA5}">
                      <a16:colId xmlns:a16="http://schemas.microsoft.com/office/drawing/2014/main" val="2874001628"/>
                    </a:ext>
                  </a:extLst>
                </a:gridCol>
                <a:gridCol w="549519">
                  <a:extLst>
                    <a:ext uri="{9D8B030D-6E8A-4147-A177-3AD203B41FA5}">
                      <a16:colId xmlns:a16="http://schemas.microsoft.com/office/drawing/2014/main" val="3727911645"/>
                    </a:ext>
                  </a:extLst>
                </a:gridCol>
                <a:gridCol w="760831">
                  <a:extLst>
                    <a:ext uri="{9D8B030D-6E8A-4147-A177-3AD203B41FA5}">
                      <a16:colId xmlns:a16="http://schemas.microsoft.com/office/drawing/2014/main" val="700273187"/>
                    </a:ext>
                  </a:extLst>
                </a:gridCol>
                <a:gridCol w="644000">
                  <a:extLst>
                    <a:ext uri="{9D8B030D-6E8A-4147-A177-3AD203B41FA5}">
                      <a16:colId xmlns:a16="http://schemas.microsoft.com/office/drawing/2014/main" val="804064883"/>
                    </a:ext>
                  </a:extLst>
                </a:gridCol>
              </a:tblGrid>
              <a:tr h="180000">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대출일</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만기일</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이자율</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상환조건</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234854489"/>
                  </a:ext>
                </a:extLst>
              </a:tr>
              <a:tr h="288000">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산업은행</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산업시설자금출</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2027-02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산금채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개월</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분할상환</a:t>
                      </a:r>
                      <a:endPar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p>
                      <a:pPr algn="ct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회</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74868814"/>
                  </a:ext>
                </a:extLst>
              </a:tr>
              <a:tr h="288000">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우리은행</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b"/>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기업운전분할상환대출</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2026-12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CD 3</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개월</a:t>
                      </a:r>
                      <a:endPar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p>
                      <a:pPr algn="ct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b"/>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분할상환</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p>
                      <a:pPr algn="ct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회</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7507609"/>
                  </a:ext>
                </a:extLst>
              </a:tr>
            </a:tbl>
          </a:graphicData>
        </a:graphic>
      </p:graphicFrame>
      <p:sp>
        <p:nvSpPr>
          <p:cNvPr id="23" name="TextBox 22">
            <a:extLst>
              <a:ext uri="{FF2B5EF4-FFF2-40B4-BE49-F238E27FC236}">
                <a16:creationId xmlns:a16="http://schemas.microsoft.com/office/drawing/2014/main" id="{57A277D7-E472-4B30-A442-2573A706BB76}"/>
              </a:ext>
            </a:extLst>
          </p:cNvPr>
          <p:cNvSpPr txBox="1"/>
          <p:nvPr/>
        </p:nvSpPr>
        <p:spPr>
          <a:xfrm>
            <a:off x="497791" y="4924086"/>
            <a:ext cx="3791020" cy="107722"/>
          </a:xfrm>
          <a:prstGeom prst="rect">
            <a:avLst/>
          </a:prstGeom>
          <a:noFill/>
        </p:spPr>
        <p:txBody>
          <a:bodyPr wrap="square" lIns="0" tIns="0" rIns="0" bIns="0" rtlCol="0">
            <a:spAutoFit/>
          </a:bodyPr>
          <a:lstStyle/>
          <a:p>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168526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NWC (1/2)</a:t>
            </a:r>
          </a:p>
        </p:txBody>
      </p:sp>
      <p:sp>
        <p:nvSpPr>
          <p:cNvPr id="7" name="제목 2">
            <a:extLst>
              <a:ext uri="{FF2B5EF4-FFF2-40B4-BE49-F238E27FC236}">
                <a16:creationId xmlns:a16="http://schemas.microsoft.com/office/drawing/2014/main" id="{6195F28B-5BC0-49A1-A2F8-156EA142159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9" name="Title 1">
            <a:extLst>
              <a:ext uri="{FF2B5EF4-FFF2-40B4-BE49-F238E27FC236}">
                <a16:creationId xmlns:a16="http://schemas.microsoft.com/office/drawing/2014/main" id="{6CA8F5DE-CD0A-45AE-BD2A-8C586058D6E2}"/>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운전자본 회전기일이 짧은 편이며 매출 규모 대비 적은 수준을 보유하고 있음</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삼성</a:t>
            </a:r>
            <a:r>
              <a:rPr lang="en-US" altLang="ko-KR" sz="1000" b="1" dirty="0">
                <a:solidFill>
                  <a:srgbClr val="002997"/>
                </a:solidFill>
                <a:latin typeface="Arial" panose="020B0604020202020204" pitchFamily="34" charset="0"/>
                <a:ea typeface="+mj-ea"/>
                <a:cs typeface="Arial" panose="020B0604020202020204" pitchFamily="34" charset="0"/>
              </a:rPr>
              <a:t>SDI </a:t>
            </a:r>
            <a:r>
              <a:rPr lang="ko-KR" altLang="en-US" sz="1000" b="1" dirty="0">
                <a:solidFill>
                  <a:srgbClr val="002997"/>
                </a:solidFill>
                <a:latin typeface="Arial" panose="020B0604020202020204" pitchFamily="34" charset="0"/>
                <a:ea typeface="+mj-ea"/>
                <a:cs typeface="Arial" panose="020B0604020202020204" pitchFamily="34" charset="0"/>
              </a:rPr>
              <a:t>화재로 인하여 </a:t>
            </a:r>
            <a:r>
              <a:rPr lang="ko-KR" altLang="en-US" sz="1000" b="1" dirty="0" err="1">
                <a:solidFill>
                  <a:srgbClr val="002997"/>
                </a:solidFill>
                <a:latin typeface="Arial" panose="020B0604020202020204" pitchFamily="34" charset="0"/>
                <a:ea typeface="+mj-ea"/>
                <a:cs typeface="Arial" panose="020B0604020202020204" pitchFamily="34" charset="0"/>
              </a:rPr>
              <a:t>비경상적으로</a:t>
            </a:r>
            <a:r>
              <a:rPr lang="ko-KR" altLang="en-US" sz="1000" b="1" dirty="0">
                <a:solidFill>
                  <a:srgbClr val="002997"/>
                </a:solidFill>
                <a:latin typeface="Arial" panose="020B0604020202020204" pitchFamily="34" charset="0"/>
                <a:ea typeface="+mj-ea"/>
                <a:cs typeface="Arial" panose="020B0604020202020204" pitchFamily="34" charset="0"/>
              </a:rPr>
              <a:t> 증가하였던 </a:t>
            </a:r>
            <a:r>
              <a:rPr lang="en-US" altLang="ko-KR" sz="1000" b="1" dirty="0">
                <a:solidFill>
                  <a:srgbClr val="002997"/>
                </a:solidFill>
                <a:latin typeface="Arial" panose="020B0604020202020204" pitchFamily="34" charset="0"/>
                <a:ea typeface="+mj-ea"/>
                <a:cs typeface="Arial" panose="020B0604020202020204" pitchFamily="34" charset="0"/>
              </a:rPr>
              <a:t>2019</a:t>
            </a:r>
            <a:r>
              <a:rPr lang="ko-KR" altLang="en-US" sz="1000" b="1" dirty="0">
                <a:solidFill>
                  <a:srgbClr val="002997"/>
                </a:solidFill>
                <a:latin typeface="Arial" panose="020B0604020202020204" pitchFamily="34" charset="0"/>
                <a:ea typeface="+mj-ea"/>
                <a:cs typeface="Arial" panose="020B0604020202020204" pitchFamily="34" charset="0"/>
              </a:rPr>
              <a:t>년 이후에는 일정한 수준이 유지되고 있으며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음의 현금전환주기</a:t>
            </a:r>
            <a:r>
              <a:rPr lang="en-US" altLang="ko-KR" sz="1000" b="1" dirty="0">
                <a:solidFill>
                  <a:srgbClr val="002997"/>
                </a:solidFill>
                <a:latin typeface="Arial" panose="020B0604020202020204" pitchFamily="34" charset="0"/>
                <a:ea typeface="+mj-ea"/>
                <a:cs typeface="Arial" panose="020B0604020202020204" pitchFamily="34" charset="0"/>
              </a:rPr>
              <a:t>(Cash Conversion Cycle)</a:t>
            </a:r>
            <a:r>
              <a:rPr lang="ko-KR" altLang="en-US" sz="1000" b="1" dirty="0">
                <a:solidFill>
                  <a:srgbClr val="002997"/>
                </a:solidFill>
                <a:latin typeface="Arial" panose="020B0604020202020204" pitchFamily="34" charset="0"/>
                <a:ea typeface="+mj-ea"/>
                <a:cs typeface="Arial" panose="020B0604020202020204" pitchFamily="34" charset="0"/>
              </a:rPr>
              <a:t>를 가지므로 운전자본 현금흐름이 대상 사업부에 유리한 구조임</a:t>
            </a:r>
          </a:p>
        </p:txBody>
      </p:sp>
      <p:sp>
        <p:nvSpPr>
          <p:cNvPr id="36" name="TextBox 35">
            <a:extLst>
              <a:ext uri="{FF2B5EF4-FFF2-40B4-BE49-F238E27FC236}">
                <a16:creationId xmlns:a16="http://schemas.microsoft.com/office/drawing/2014/main" id="{1280A531-B3A9-46BF-9EF7-ECFFE212B6AE}"/>
              </a:ext>
            </a:extLst>
          </p:cNvPr>
          <p:cNvSpPr txBox="1"/>
          <p:nvPr/>
        </p:nvSpPr>
        <p:spPr>
          <a:xfrm>
            <a:off x="5237019" y="1504951"/>
            <a:ext cx="3915294" cy="4669346"/>
          </a:xfrm>
          <a:prstGeom prst="rect">
            <a:avLst/>
          </a:prstGeom>
          <a:noFill/>
          <a:ln>
            <a:noFill/>
          </a:ln>
        </p:spPr>
        <p:txBody>
          <a:bodyPr wrap="square" lIns="36000" tIns="108000" rIns="36000" bIns="36000" rtlCol="0">
            <a:noAutofit/>
          </a:bodyPr>
          <a:lstStyle/>
          <a:p>
            <a:pPr marR="0" lvl="0" algn="l" defTabSz="914400" rtl="0" eaLnBrk="1" fontAlgn="auto" latinLnBrk="0" hangingPunct="1">
              <a:spcBef>
                <a:spcPts val="600"/>
              </a:spcBef>
              <a:spcAft>
                <a:spcPts val="0"/>
              </a:spcAft>
              <a:buClr>
                <a:srgbClr val="00338D"/>
              </a:buClr>
              <a:buSzTx/>
              <a:tabLst>
                <a:tab pos="4935538" algn="l"/>
              </a:tabLst>
              <a:defRPr/>
            </a:pPr>
            <a:r>
              <a:rPr lang="en-US" altLang="ko-KR" sz="900" b="1" u="sng" dirty="0">
                <a:solidFill>
                  <a:srgbClr val="000000"/>
                </a:solidFill>
                <a:latin typeface="Arial" panose="020B0604020202020204" pitchFamily="34" charset="0"/>
                <a:cs typeface="Arial" panose="020B0604020202020204" pitchFamily="34" charset="0"/>
              </a:rPr>
              <a:t>NWC</a:t>
            </a:r>
            <a:endParaRPr lang="en-US" altLang="ko-KR" sz="800" b="1" u="sng"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spcBef>
                <a:spcPts val="600"/>
              </a:spcBef>
              <a:spcAft>
                <a:spcPts val="0"/>
              </a:spcAft>
              <a:buClr>
                <a:srgbClr val="00338D"/>
              </a:buClr>
              <a:buSzTx/>
              <a:buFont typeface="Wingdings" panose="05000000000000000000" pitchFamily="2" charset="2"/>
              <a:buChar char="§"/>
              <a:tabLst>
                <a:tab pos="4935538"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순운전자본은 외상매출금</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재고자산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외상매입금</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미지급금으로 구성됨</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운전자본 회전기일은 외상매출금</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재고자산은 </a:t>
            </a:r>
            <a:r>
              <a:rPr lang="en-US" altLang="ko-KR" sz="900" dirty="0">
                <a:latin typeface="Arial" panose="020B0604020202020204" pitchFamily="34" charset="0"/>
                <a:cs typeface="Arial" panose="020B0604020202020204" pitchFamily="34" charset="0"/>
              </a:rPr>
              <a:t>10</a:t>
            </a:r>
            <a:r>
              <a:rPr lang="ko-KR" altLang="en-US" sz="900" dirty="0">
                <a:latin typeface="Arial" panose="020B0604020202020204" pitchFamily="34" charset="0"/>
                <a:cs typeface="Arial" panose="020B0604020202020204" pitchFamily="34" charset="0"/>
              </a:rPr>
              <a:t>일 이내</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외상매입금은 한달 이내로 짧은 편에 해당하여 순운전자본 기말잔액이 매출액 대비 </a:t>
            </a:r>
            <a:r>
              <a:rPr lang="en-US" altLang="ko-KR" sz="900" dirty="0">
                <a:latin typeface="Arial" panose="020B0604020202020204" pitchFamily="34" charset="0"/>
                <a:cs typeface="Arial" panose="020B0604020202020204" pitchFamily="34" charset="0"/>
              </a:rPr>
              <a:t>5%</a:t>
            </a:r>
            <a:r>
              <a:rPr lang="ko-KR" altLang="en-US" sz="900" dirty="0">
                <a:latin typeface="Arial" panose="020B0604020202020204" pitchFamily="34" charset="0"/>
                <a:cs typeface="Arial" panose="020B0604020202020204" pitchFamily="34" charset="0"/>
              </a:rPr>
              <a:t> 이내의 적은 규모로 유지되어 옴</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외상매출금</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재고자산의 회전기일이 매입채무보다 짧아 음</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의 현금전환주기</a:t>
            </a:r>
            <a:r>
              <a:rPr lang="en-US" altLang="ko-KR" sz="900" dirty="0">
                <a:latin typeface="Arial" panose="020B0604020202020204" pitchFamily="34" charset="0"/>
                <a:cs typeface="Arial" panose="020B0604020202020204" pitchFamily="34" charset="0"/>
              </a:rPr>
              <a:t>(Cash Conversion Cycle)</a:t>
            </a:r>
            <a:r>
              <a:rPr lang="ko-KR" altLang="en-US" sz="900" dirty="0">
                <a:latin typeface="Arial" panose="020B0604020202020204" pitchFamily="34" charset="0"/>
                <a:cs typeface="Arial" panose="020B0604020202020204" pitchFamily="34" charset="0"/>
              </a:rPr>
              <a:t>를 가지므로 운전자본 운용이 대상 사업부에 유리한 편임</a:t>
            </a: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년에는 삼성</a:t>
            </a:r>
            <a:r>
              <a:rPr lang="en-US" altLang="ko-KR" sz="900" dirty="0">
                <a:latin typeface="Arial" panose="020B0604020202020204" pitchFamily="34" charset="0"/>
                <a:cs typeface="Arial" panose="020B0604020202020204" pitchFamily="34" charset="0"/>
              </a:rPr>
              <a:t>SDI</a:t>
            </a:r>
            <a:r>
              <a:rPr lang="ko-KR" altLang="en-US" sz="900" dirty="0">
                <a:latin typeface="Arial" panose="020B0604020202020204" pitchFamily="34" charset="0"/>
                <a:cs typeface="Arial" panose="020B0604020202020204" pitchFamily="34" charset="0"/>
              </a:rPr>
              <a:t>에서 발생한</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화재로 실적이 악화되어 외상매출금과 외상매입금의 회수 및 지급이 일시적으로 지연되었음</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이 때</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외상매출금은 </a:t>
            </a:r>
            <a:r>
              <a:rPr lang="en-US" altLang="ko-KR" sz="900" dirty="0">
                <a:latin typeface="Arial" panose="020B0604020202020204" pitchFamily="34" charset="0"/>
                <a:cs typeface="Arial" panose="020B0604020202020204" pitchFamily="34" charset="0"/>
              </a:rPr>
              <a:t>15</a:t>
            </a:r>
            <a:r>
              <a:rPr lang="ko-KR" altLang="en-US" sz="900" dirty="0">
                <a:latin typeface="Arial" panose="020B0604020202020204" pitchFamily="34" charset="0"/>
                <a:cs typeface="Arial" panose="020B0604020202020204" pitchFamily="34" charset="0"/>
              </a:rPr>
              <a:t>일 이내에 회수하였으나</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외상매입금은 정상적인 지급기일의 </a:t>
            </a:r>
            <a:r>
              <a:rPr lang="en-US" altLang="ko-KR" sz="900" dirty="0">
                <a:latin typeface="Arial" panose="020B0604020202020204" pitchFamily="34" charset="0"/>
                <a:cs typeface="Arial" panose="020B0604020202020204" pitchFamily="34" charset="0"/>
              </a:rPr>
              <a:t>2</a:t>
            </a:r>
            <a:r>
              <a:rPr lang="ko-KR" altLang="en-US" sz="900" dirty="0">
                <a:latin typeface="Arial" panose="020B0604020202020204" pitchFamily="34" charset="0"/>
                <a:cs typeface="Arial" panose="020B0604020202020204" pitchFamily="34" charset="0"/>
              </a:rPr>
              <a:t>배 수준인 </a:t>
            </a:r>
            <a:r>
              <a:rPr lang="en-US" altLang="ko-KR" sz="900" dirty="0">
                <a:latin typeface="Arial" panose="020B0604020202020204" pitchFamily="34" charset="0"/>
                <a:cs typeface="Arial" panose="020B0604020202020204" pitchFamily="34" charset="0"/>
              </a:rPr>
              <a:t>69</a:t>
            </a:r>
            <a:r>
              <a:rPr lang="ko-KR" altLang="en-US" sz="900" dirty="0">
                <a:latin typeface="Arial" panose="020B0604020202020204" pitchFamily="34" charset="0"/>
                <a:cs typeface="Arial" panose="020B0604020202020204" pitchFamily="34" charset="0"/>
              </a:rPr>
              <a:t>일까지 지연하여 지급할 수 있었음</a:t>
            </a:r>
            <a:endParaRPr lang="en-US" altLang="ko-KR" sz="900" dirty="0">
              <a:solidFill>
                <a:srgbClr val="FF0000"/>
              </a:solidFill>
              <a:latin typeface="Arial" panose="020B0604020202020204" pitchFamily="34" charset="0"/>
              <a:cs typeface="Arial" panose="020B0604020202020204" pitchFamily="34" charset="0"/>
            </a:endParaRPr>
          </a:p>
          <a:p>
            <a:pPr marR="0" lvl="0" algn="l" defTabSz="914400" rtl="0" eaLnBrk="1" fontAlgn="auto" latinLnBrk="0" hangingPunct="1">
              <a:spcBef>
                <a:spcPts val="600"/>
              </a:spcBef>
              <a:spcAft>
                <a:spcPts val="0"/>
              </a:spcAft>
              <a:buClr>
                <a:srgbClr val="00338D"/>
              </a:buClr>
              <a:buSzTx/>
              <a:tabLst>
                <a:tab pos="4935538" algn="l"/>
              </a:tabLst>
              <a:defRPr/>
            </a:pPr>
            <a:r>
              <a:rPr lang="ko-KR" altLang="en-US" sz="900" b="1" u="sng" dirty="0">
                <a:solidFill>
                  <a:srgbClr val="000000"/>
                </a:solidFill>
                <a:latin typeface="Arial" panose="020B0604020202020204" pitchFamily="34" charset="0"/>
                <a:cs typeface="Arial" panose="020B0604020202020204" pitchFamily="34" charset="0"/>
              </a:rPr>
              <a:t>외상매출금</a:t>
            </a:r>
            <a:endParaRPr lang="en-US" altLang="ko-KR" sz="800" b="1" u="sng"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spcBef>
                <a:spcPts val="600"/>
              </a:spcBef>
              <a:spcAft>
                <a:spcPts val="0"/>
              </a:spcAft>
              <a:buClr>
                <a:srgbClr val="00338D"/>
              </a:buClr>
              <a:buSzTx/>
              <a:buFont typeface="Wingdings" panose="05000000000000000000" pitchFamily="2" charset="2"/>
              <a:buChar char="§"/>
              <a:tabLst>
                <a:tab pos="4935538"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매출은 대부분 삼성</a:t>
            </a:r>
            <a:r>
              <a:rPr lang="en-US" altLang="ko-KR" sz="900" dirty="0">
                <a:latin typeface="Arial" panose="020B0604020202020204" pitchFamily="34" charset="0"/>
                <a:cs typeface="Arial" panose="020B0604020202020204" pitchFamily="34" charset="0"/>
              </a:rPr>
              <a:t>SDI</a:t>
            </a:r>
            <a:r>
              <a:rPr lang="ko-KR" altLang="en-US" sz="900" dirty="0">
                <a:latin typeface="Arial" panose="020B0604020202020204" pitchFamily="34" charset="0"/>
                <a:cs typeface="Arial" panose="020B0604020202020204" pitchFamily="34" charset="0"/>
              </a:rPr>
              <a:t>로부터 발생하며</a:t>
            </a:r>
            <a:r>
              <a:rPr lang="en-US" altLang="ko-KR" sz="900" dirty="0">
                <a:latin typeface="Arial" panose="020B0604020202020204" pitchFamily="34" charset="0"/>
                <a:cs typeface="Arial" panose="020B0604020202020204" pitchFamily="34" charset="0"/>
              </a:rPr>
              <a:t>, 10</a:t>
            </a:r>
            <a:r>
              <a:rPr lang="ko-KR" altLang="en-US" sz="900" dirty="0">
                <a:latin typeface="Arial" panose="020B0604020202020204" pitchFamily="34" charset="0"/>
                <a:cs typeface="Arial" panose="020B0604020202020204" pitchFamily="34" charset="0"/>
              </a:rPr>
              <a:t>일 단위로 집계 및 회수하는 정책을 집행하고 있음</a:t>
            </a:r>
            <a:r>
              <a:rPr lang="en-US" altLang="ko-KR" sz="900" dirty="0">
                <a:latin typeface="Arial" panose="020B0604020202020204" pitchFamily="34" charset="0"/>
                <a:cs typeface="Arial" panose="020B0604020202020204" pitchFamily="34" charset="0"/>
              </a:rPr>
              <a:t>. 2020~2022</a:t>
            </a:r>
            <a:r>
              <a:rPr lang="ko-KR" altLang="en-US" sz="900" dirty="0">
                <a:latin typeface="Arial" panose="020B0604020202020204" pitchFamily="34" charset="0"/>
                <a:cs typeface="Arial" panose="020B0604020202020204" pitchFamily="34" charset="0"/>
              </a:rPr>
              <a:t>년 반기 동안의 회전기일 역시 </a:t>
            </a:r>
            <a:r>
              <a:rPr lang="en-US" altLang="ko-KR" sz="900" dirty="0">
                <a:latin typeface="Arial" panose="020B0604020202020204" pitchFamily="34" charset="0"/>
                <a:cs typeface="Arial" panose="020B0604020202020204" pitchFamily="34" charset="0"/>
              </a:rPr>
              <a:t>10</a:t>
            </a:r>
            <a:r>
              <a:rPr lang="ko-KR" altLang="en-US" sz="900" dirty="0">
                <a:latin typeface="Arial" panose="020B0604020202020204" pitchFamily="34" charset="0"/>
                <a:cs typeface="Arial" panose="020B0604020202020204" pitchFamily="34" charset="0"/>
              </a:rPr>
              <a:t>일 이내로 일정하게 나타남</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현진상사로부터 연 </a:t>
            </a:r>
            <a:r>
              <a:rPr lang="en-US" altLang="ko-KR" sz="900" dirty="0">
                <a:latin typeface="Arial" panose="020B0604020202020204" pitchFamily="34" charset="0"/>
                <a:cs typeface="Arial" panose="020B0604020202020204" pitchFamily="34" charset="0"/>
              </a:rPr>
              <a:t>13</a:t>
            </a:r>
            <a:r>
              <a:rPr lang="ko-KR" altLang="en-US" sz="900" dirty="0">
                <a:latin typeface="Arial" panose="020B0604020202020204" pitchFamily="34" charset="0"/>
                <a:cs typeface="Arial" panose="020B0604020202020204" pitchFamily="34" charset="0"/>
              </a:rPr>
              <a:t>백만원 수준의 기타매출 발생하지만</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일반적으로 발생한 달에 수금이 완료되어 외상매출금 기말잔액은 존재하지 않음</a:t>
            </a:r>
            <a:r>
              <a:rPr lang="en-US" altLang="ko-KR" sz="900" dirty="0">
                <a:latin typeface="Arial" panose="020B0604020202020204" pitchFamily="34" charset="0"/>
                <a:cs typeface="Arial" panose="020B0604020202020204" pitchFamily="34" charset="0"/>
              </a:rPr>
              <a:t> </a:t>
            </a: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lvl="0" defTabSz="914400" latinLnBrk="1">
              <a:lnSpc>
                <a:spcPts val="1200"/>
              </a:lnSpc>
              <a:buClr>
                <a:srgbClr val="00338D"/>
              </a:buCl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lvl="0" defTabSz="914400" latinLnBrk="1">
              <a:lnSpc>
                <a:spcPts val="1200"/>
              </a:lnSpc>
              <a:buClr>
                <a:srgbClr val="00338D"/>
              </a:buCl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R="0" lvl="0" algn="l" defTabSz="914400" rtl="0" eaLnBrk="1" fontAlgn="auto" latinLnBrk="0" hangingPunct="1">
              <a:spcBef>
                <a:spcPts val="600"/>
              </a:spcBef>
              <a:spcAft>
                <a:spcPts val="0"/>
              </a:spcAft>
              <a:buClr>
                <a:srgbClr val="00338D"/>
              </a:buClr>
              <a:buSzTx/>
              <a:tabLst>
                <a:tab pos="4935538" algn="l"/>
              </a:tabLst>
              <a:defRPr/>
            </a:pPr>
            <a:r>
              <a:rPr lang="ko-KR" altLang="en-US" sz="900" b="1" u="sng" dirty="0">
                <a:solidFill>
                  <a:srgbClr val="000000"/>
                </a:solidFill>
                <a:latin typeface="Arial" panose="020B0604020202020204" pitchFamily="34" charset="0"/>
                <a:cs typeface="Arial" panose="020B0604020202020204" pitchFamily="34" charset="0"/>
              </a:rPr>
              <a:t>재고자산</a:t>
            </a: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삼성</a:t>
            </a:r>
            <a:r>
              <a:rPr lang="en-US" altLang="ko-KR" sz="900" dirty="0">
                <a:latin typeface="Arial" panose="020B0604020202020204" pitchFamily="34" charset="0"/>
                <a:cs typeface="Arial" panose="020B0604020202020204" pitchFamily="34" charset="0"/>
              </a:rPr>
              <a:t>SDI </a:t>
            </a:r>
            <a:r>
              <a:rPr lang="ko-KR" altLang="en-US" sz="900" dirty="0">
                <a:latin typeface="Arial" panose="020B0604020202020204" pitchFamily="34" charset="0"/>
                <a:cs typeface="Arial" panose="020B0604020202020204" pitchFamily="34" charset="0"/>
              </a:rPr>
              <a:t>내 인라인 생산공정에서 생산이 이루어지므로 안전재고 보유량이 많지 않으며</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재고 보유기간은 </a:t>
            </a:r>
            <a:r>
              <a:rPr lang="en-US" altLang="ko-KR" sz="900" dirty="0">
                <a:latin typeface="Arial" panose="020B0604020202020204" pitchFamily="34" charset="0"/>
                <a:cs typeface="Arial" panose="020B0604020202020204" pitchFamily="34" charset="0"/>
              </a:rPr>
              <a:t>10</a:t>
            </a:r>
            <a:r>
              <a:rPr lang="ko-KR" altLang="en-US" sz="900" dirty="0">
                <a:latin typeface="Arial" panose="020B0604020202020204" pitchFamily="34" charset="0"/>
                <a:cs typeface="Arial" panose="020B0604020202020204" pitchFamily="34" charset="0"/>
              </a:rPr>
              <a:t>일 전후로 나타남</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p:txBody>
      </p:sp>
      <p:sp>
        <p:nvSpPr>
          <p:cNvPr id="11" name="직사각형 119">
            <a:extLst>
              <a:ext uri="{FF2B5EF4-FFF2-40B4-BE49-F238E27FC236}">
                <a16:creationId xmlns:a16="http://schemas.microsoft.com/office/drawing/2014/main" id="{E01D9D47-9D08-483B-B01D-3BB068019B4F}"/>
              </a:ext>
            </a:extLst>
          </p:cNvPr>
          <p:cNvSpPr/>
          <p:nvPr/>
        </p:nvSpPr>
        <p:spPr bwMode="auto">
          <a:xfrm>
            <a:off x="502377" y="3505339"/>
            <a:ext cx="4332513" cy="538609"/>
          </a:xfrm>
          <a:prstGeom prst="rect">
            <a:avLst/>
          </a:prstGeom>
          <a:noFill/>
          <a:ln w="9525" cap="flat" cmpd="sng" algn="ctr">
            <a:noFill/>
            <a:prstDash val="solid"/>
            <a:round/>
            <a:headEnd type="none" w="med" len="med"/>
            <a:tailEnd type="none" w="med" len="med"/>
          </a:ln>
          <a:effectLst/>
        </p:spPr>
        <p:txBody>
          <a:bodyPr wrap="square" lIns="0" tIns="0" rIns="0" bIns="0" rtlCol="0" anchor="t" anchorCtr="0">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Note 1: CCC(Cash Conversion Cycle)</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DSO</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DIO</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DPO</a:t>
            </a:r>
          </a:p>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Note</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2:</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DSO = </a:t>
            </a:r>
            <a:r>
              <a:rPr lang="ko-KR" altLang="en-US" sz="700" dirty="0">
                <a:solidFill>
                  <a:prstClr val="black"/>
                </a:solidFill>
                <a:latin typeface="Arial" panose="020B0604020202020204" pitchFamily="34" charset="0"/>
                <a:cs typeface="Arial" panose="020B0604020202020204" pitchFamily="34" charset="0"/>
              </a:rPr>
              <a:t>일수 </a:t>
            </a:r>
            <a:r>
              <a:rPr lang="en-US" altLang="ko-KR" sz="700" dirty="0">
                <a:solidFill>
                  <a:prstClr val="black"/>
                </a:solidFill>
                <a:latin typeface="Arial" panose="020B0604020202020204" pitchFamily="34" charset="0"/>
                <a:cs typeface="Arial" panose="020B0604020202020204" pitchFamily="34" charset="0"/>
              </a:rPr>
              <a:t>/ (</a:t>
            </a:r>
            <a:r>
              <a:rPr lang="ko-KR" altLang="en-US" sz="700" dirty="0">
                <a:solidFill>
                  <a:prstClr val="black"/>
                </a:solidFill>
                <a:latin typeface="Arial" panose="020B0604020202020204" pitchFamily="34" charset="0"/>
                <a:cs typeface="Arial" panose="020B0604020202020204" pitchFamily="34" charset="0"/>
              </a:rPr>
              <a:t>매출액 </a:t>
            </a:r>
            <a:r>
              <a:rPr lang="en-US" altLang="ko-KR" sz="700" dirty="0">
                <a:solidFill>
                  <a:prstClr val="black"/>
                </a:solidFill>
                <a:latin typeface="Arial" panose="020B0604020202020204" pitchFamily="34" charset="0"/>
                <a:cs typeface="Arial" panose="020B0604020202020204" pitchFamily="34" charset="0"/>
              </a:rPr>
              <a:t>/ </a:t>
            </a:r>
            <a:r>
              <a:rPr lang="ko-KR" altLang="en-US" sz="700" dirty="0">
                <a:solidFill>
                  <a:prstClr val="black"/>
                </a:solidFill>
                <a:latin typeface="Arial" panose="020B0604020202020204" pitchFamily="34" charset="0"/>
                <a:cs typeface="Arial" panose="020B0604020202020204" pitchFamily="34" charset="0"/>
              </a:rPr>
              <a:t>매출채권 </a:t>
            </a:r>
            <a:r>
              <a:rPr lang="ko-KR" altLang="en-US" sz="700" dirty="0" err="1">
                <a:solidFill>
                  <a:prstClr val="black"/>
                </a:solidFill>
                <a:latin typeface="Arial" panose="020B0604020202020204" pitchFamily="34" charset="0"/>
                <a:cs typeface="Arial" panose="020B0604020202020204" pitchFamily="34" charset="0"/>
              </a:rPr>
              <a:t>월잔액</a:t>
            </a:r>
            <a:r>
              <a:rPr lang="ko-KR" altLang="en-US" sz="700" dirty="0">
                <a:solidFill>
                  <a:prstClr val="black"/>
                </a:solidFill>
                <a:latin typeface="Arial" panose="020B0604020202020204" pitchFamily="34" charset="0"/>
                <a:cs typeface="Arial" panose="020B0604020202020204" pitchFamily="34" charset="0"/>
              </a:rPr>
              <a:t> 평균</a:t>
            </a:r>
            <a:r>
              <a:rPr lang="en-US" altLang="ko-KR" sz="700" dirty="0">
                <a:solidFill>
                  <a:prstClr val="black"/>
                </a:solidFill>
                <a:latin typeface="Arial" panose="020B0604020202020204" pitchFamily="34" charset="0"/>
                <a:cs typeface="Arial" panose="020B0604020202020204" pitchFamily="34" charset="0"/>
              </a:rPr>
              <a:t>)</a:t>
            </a:r>
          </a:p>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Note</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3:</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DIO = </a:t>
            </a:r>
            <a:r>
              <a:rPr lang="ko-KR" altLang="en-US" sz="700" dirty="0">
                <a:solidFill>
                  <a:prstClr val="black"/>
                </a:solidFill>
                <a:latin typeface="Arial" panose="020B0604020202020204" pitchFamily="34" charset="0"/>
                <a:cs typeface="Arial" panose="020B0604020202020204" pitchFamily="34" charset="0"/>
              </a:rPr>
              <a:t>일수 </a:t>
            </a:r>
            <a:r>
              <a:rPr lang="en-US" altLang="ko-KR" sz="700" dirty="0">
                <a:solidFill>
                  <a:prstClr val="black"/>
                </a:solidFill>
                <a:latin typeface="Arial" panose="020B0604020202020204" pitchFamily="34" charset="0"/>
                <a:cs typeface="Arial" panose="020B0604020202020204" pitchFamily="34" charset="0"/>
              </a:rPr>
              <a:t>/ (</a:t>
            </a:r>
            <a:r>
              <a:rPr lang="ko-KR" altLang="en-US" sz="700" dirty="0">
                <a:solidFill>
                  <a:prstClr val="black"/>
                </a:solidFill>
                <a:latin typeface="Arial" panose="020B0604020202020204" pitchFamily="34" charset="0"/>
                <a:cs typeface="Arial" panose="020B0604020202020204" pitchFamily="34" charset="0"/>
              </a:rPr>
              <a:t>매출원가 </a:t>
            </a:r>
            <a:r>
              <a:rPr lang="en-US" altLang="ko-KR" sz="700" dirty="0">
                <a:solidFill>
                  <a:prstClr val="black"/>
                </a:solidFill>
                <a:latin typeface="Arial" panose="020B0604020202020204" pitchFamily="34" charset="0"/>
                <a:cs typeface="Arial" panose="020B0604020202020204" pitchFamily="34" charset="0"/>
              </a:rPr>
              <a:t>/ </a:t>
            </a:r>
            <a:r>
              <a:rPr lang="ko-KR" altLang="en-US" sz="700" dirty="0">
                <a:solidFill>
                  <a:prstClr val="black"/>
                </a:solidFill>
                <a:latin typeface="Arial" panose="020B0604020202020204" pitchFamily="34" charset="0"/>
                <a:cs typeface="Arial" panose="020B0604020202020204" pitchFamily="34" charset="0"/>
              </a:rPr>
              <a:t>재고자산 기초기말 평균</a:t>
            </a:r>
            <a:r>
              <a:rPr lang="en-US" altLang="ko-KR" sz="700" dirty="0">
                <a:solidFill>
                  <a:prstClr val="black"/>
                </a:solidFill>
                <a:latin typeface="Arial" panose="020B0604020202020204" pitchFamily="34" charset="0"/>
                <a:cs typeface="Arial" panose="020B0604020202020204" pitchFamily="34" charset="0"/>
              </a:rPr>
              <a:t>)</a:t>
            </a:r>
          </a:p>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Note</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4:</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DPO = </a:t>
            </a:r>
            <a:r>
              <a:rPr lang="ko-KR" altLang="en-US" sz="700" dirty="0">
                <a:solidFill>
                  <a:prstClr val="black"/>
                </a:solidFill>
                <a:latin typeface="Arial" panose="020B0604020202020204" pitchFamily="34" charset="0"/>
                <a:cs typeface="Arial" panose="020B0604020202020204" pitchFamily="34" charset="0"/>
              </a:rPr>
              <a:t>일수 </a:t>
            </a:r>
            <a:r>
              <a:rPr lang="en-US" altLang="ko-KR" sz="700" dirty="0">
                <a:solidFill>
                  <a:prstClr val="black"/>
                </a:solidFill>
                <a:latin typeface="Arial" panose="020B0604020202020204" pitchFamily="34" charset="0"/>
                <a:cs typeface="Arial" panose="020B0604020202020204" pitchFamily="34" charset="0"/>
              </a:rPr>
              <a:t>/ (</a:t>
            </a:r>
            <a:r>
              <a:rPr lang="ko-KR" altLang="en-US" sz="700" dirty="0">
                <a:solidFill>
                  <a:prstClr val="black"/>
                </a:solidFill>
                <a:latin typeface="Arial" panose="020B0604020202020204" pitchFamily="34" charset="0"/>
                <a:cs typeface="Arial" panose="020B0604020202020204" pitchFamily="34" charset="0"/>
              </a:rPr>
              <a:t>매입액 </a:t>
            </a:r>
            <a:r>
              <a:rPr lang="en-US" altLang="ko-KR" sz="700" dirty="0">
                <a:solidFill>
                  <a:prstClr val="black"/>
                </a:solidFill>
                <a:latin typeface="Arial" panose="020B0604020202020204" pitchFamily="34" charset="0"/>
                <a:cs typeface="Arial" panose="020B0604020202020204" pitchFamily="34" charset="0"/>
              </a:rPr>
              <a:t>/ </a:t>
            </a:r>
            <a:r>
              <a:rPr lang="ko-KR" altLang="en-US" sz="700" dirty="0">
                <a:solidFill>
                  <a:prstClr val="black"/>
                </a:solidFill>
                <a:latin typeface="Arial" panose="020B0604020202020204" pitchFamily="34" charset="0"/>
                <a:cs typeface="Arial" panose="020B0604020202020204" pitchFamily="34" charset="0"/>
              </a:rPr>
              <a:t>매입채무 </a:t>
            </a:r>
            <a:r>
              <a:rPr lang="ko-KR" altLang="en-US" sz="700" dirty="0" err="1">
                <a:solidFill>
                  <a:prstClr val="black"/>
                </a:solidFill>
                <a:latin typeface="Arial" panose="020B0604020202020204" pitchFamily="34" charset="0"/>
                <a:cs typeface="Arial" panose="020B0604020202020204" pitchFamily="34" charset="0"/>
              </a:rPr>
              <a:t>월잔액</a:t>
            </a:r>
            <a:r>
              <a:rPr lang="ko-KR" altLang="en-US" sz="700" dirty="0">
                <a:solidFill>
                  <a:prstClr val="black"/>
                </a:solidFill>
                <a:latin typeface="Arial" panose="020B0604020202020204" pitchFamily="34" charset="0"/>
                <a:cs typeface="Arial" panose="020B0604020202020204" pitchFamily="34" charset="0"/>
              </a:rPr>
              <a:t> 평균</a:t>
            </a:r>
            <a:r>
              <a:rPr lang="en-US" altLang="ko-KR" sz="700" dirty="0">
                <a:solidFill>
                  <a:prstClr val="black"/>
                </a:solidFill>
                <a:latin typeface="Arial" panose="020B0604020202020204" pitchFamily="34" charset="0"/>
                <a:cs typeface="Arial" panose="020B0604020202020204" pitchFamily="34" charset="0"/>
              </a:rPr>
              <a:t>)</a:t>
            </a:r>
          </a:p>
        </p:txBody>
      </p:sp>
      <p:graphicFrame>
        <p:nvGraphicFramePr>
          <p:cNvPr id="3" name="표 2">
            <a:extLst>
              <a:ext uri="{FF2B5EF4-FFF2-40B4-BE49-F238E27FC236}">
                <a16:creationId xmlns:a16="http://schemas.microsoft.com/office/drawing/2014/main" id="{A7896281-BCE3-4ED7-A480-4E51A3DEBE2F}"/>
              </a:ext>
            </a:extLst>
          </p:cNvPr>
          <p:cNvGraphicFramePr>
            <a:graphicFrameLocks noGrp="1"/>
          </p:cNvGraphicFramePr>
          <p:nvPr>
            <p:extLst>
              <p:ext uri="{D42A27DB-BD31-4B8C-83A1-F6EECF244321}">
                <p14:modId xmlns:p14="http://schemas.microsoft.com/office/powerpoint/2010/main" val="3384160328"/>
              </p:ext>
            </p:extLst>
          </p:nvPr>
        </p:nvGraphicFramePr>
        <p:xfrm>
          <a:off x="500400" y="1504800"/>
          <a:ext cx="4376301" cy="1981200"/>
        </p:xfrm>
        <a:graphic>
          <a:graphicData uri="http://schemas.openxmlformats.org/drawingml/2006/table">
            <a:tbl>
              <a:tblPr/>
              <a:tblGrid>
                <a:gridCol w="200301">
                  <a:extLst>
                    <a:ext uri="{9D8B030D-6E8A-4147-A177-3AD203B41FA5}">
                      <a16:colId xmlns:a16="http://schemas.microsoft.com/office/drawing/2014/main" val="3098225620"/>
                    </a:ext>
                  </a:extLst>
                </a:gridCol>
                <a:gridCol w="720000">
                  <a:extLst>
                    <a:ext uri="{9D8B030D-6E8A-4147-A177-3AD203B41FA5}">
                      <a16:colId xmlns:a16="http://schemas.microsoft.com/office/drawing/2014/main" val="2402985073"/>
                    </a:ext>
                  </a:extLst>
                </a:gridCol>
                <a:gridCol w="720000">
                  <a:extLst>
                    <a:ext uri="{9D8B030D-6E8A-4147-A177-3AD203B41FA5}">
                      <a16:colId xmlns:a16="http://schemas.microsoft.com/office/drawing/2014/main" val="715630281"/>
                    </a:ext>
                  </a:extLst>
                </a:gridCol>
                <a:gridCol w="684000">
                  <a:extLst>
                    <a:ext uri="{9D8B030D-6E8A-4147-A177-3AD203B41FA5}">
                      <a16:colId xmlns:a16="http://schemas.microsoft.com/office/drawing/2014/main" val="2394680952"/>
                    </a:ext>
                  </a:extLst>
                </a:gridCol>
                <a:gridCol w="684000">
                  <a:extLst>
                    <a:ext uri="{9D8B030D-6E8A-4147-A177-3AD203B41FA5}">
                      <a16:colId xmlns:a16="http://schemas.microsoft.com/office/drawing/2014/main" val="3334387628"/>
                    </a:ext>
                  </a:extLst>
                </a:gridCol>
                <a:gridCol w="684000">
                  <a:extLst>
                    <a:ext uri="{9D8B030D-6E8A-4147-A177-3AD203B41FA5}">
                      <a16:colId xmlns:a16="http://schemas.microsoft.com/office/drawing/2014/main" val="1665790983"/>
                    </a:ext>
                  </a:extLst>
                </a:gridCol>
                <a:gridCol w="684000">
                  <a:extLst>
                    <a:ext uri="{9D8B030D-6E8A-4147-A177-3AD203B41FA5}">
                      <a16:colId xmlns:a16="http://schemas.microsoft.com/office/drawing/2014/main" val="940063869"/>
                    </a:ext>
                  </a:extLst>
                </a:gridCol>
              </a:tblGrid>
              <a:tr h="152400">
                <a:tc gridSpan="2">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순운전자본</a:t>
                      </a:r>
                      <a:endPar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719242869"/>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693768954"/>
                  </a:ext>
                </a:extLst>
              </a:tr>
              <a:tr h="152400">
                <a:tc gridSpan="3">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Jun-30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69495062"/>
                  </a:ext>
                </a:extLst>
              </a:tr>
              <a:tr h="152400">
                <a:tc gridSpan="2">
                  <a:txBody>
                    <a:bodyPr/>
                    <a:lstStyle/>
                    <a:p>
                      <a:pPr algn="l" fontAlgn="b"/>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NWC</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b"/>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(418)</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(430)</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445525990"/>
                  </a:ext>
                </a:extLst>
              </a:tr>
              <a:tr h="152400">
                <a:tc gridSpan="3">
                  <a:txBody>
                    <a:bodyPr/>
                    <a:lstStyle/>
                    <a:p>
                      <a:pPr algn="l"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NWC of Sales</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(0.6%)</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00299426"/>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외상매출금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902</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676</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540</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51575667"/>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466</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557</a:t>
                      </a:r>
                    </a:p>
                  </a:txBody>
                  <a:tcPr marL="36000" marR="36000" marT="0" marB="0" anchor="b">
                    <a:lnL>
                      <a:noFill/>
                    </a:lnL>
                    <a:lnR>
                      <a:noFill/>
                    </a:lnR>
                    <a:lnT>
                      <a:noFill/>
                    </a:lnT>
                    <a:lnB>
                      <a:noFill/>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563</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74183551"/>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외상매입금</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(871)</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(1,692)</a:t>
                      </a:r>
                    </a:p>
                  </a:txBody>
                  <a:tcPr marL="36000" marR="36000" marT="0" marB="0" anchor="b">
                    <a:lnL>
                      <a:noFill/>
                    </a:lnL>
                    <a:lnR>
                      <a:noFill/>
                    </a:lnR>
                    <a:lnT>
                      <a:noFill/>
                    </a:lnT>
                    <a:lnB>
                      <a:noFill/>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(1,204)</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(1,236)</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02771707"/>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(99)</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31839576"/>
                  </a:ext>
                </a:extLst>
              </a:tr>
              <a:tr h="152400">
                <a:tc gridSpan="2">
                  <a:txBody>
                    <a:bodyPr/>
                    <a:lstStyle/>
                    <a:p>
                      <a:pPr algn="l" fontAlgn="b"/>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CCC</a:t>
                      </a:r>
                      <a:r>
                        <a:rPr lang="en-US" sz="900" b="1"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b"/>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sz="9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-46.3 days</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sz="9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 days</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sz="9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-9.9 days</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 days</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078112166"/>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DSO</a:t>
                      </a:r>
                      <a:r>
                        <a:rPr lang="en-US" sz="9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 days</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 days</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 days</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 days</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862588519"/>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DIO</a:t>
                      </a:r>
                      <a:r>
                        <a:rPr lang="en-US" sz="9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 days</a:t>
                      </a:r>
                    </a:p>
                  </a:txBody>
                  <a:tcPr marL="36000" marR="36000" marT="0" marB="0" anchor="b">
                    <a:lnL>
                      <a:noFill/>
                    </a:lnL>
                    <a:lnR>
                      <a:noFill/>
                    </a:lnR>
                    <a:lnT>
                      <a:noFill/>
                    </a:lnT>
                    <a:lnB>
                      <a:noFill/>
                    </a:lnB>
                  </a:tcPr>
                </a:tc>
                <a:tc>
                  <a:txBody>
                    <a:bodyPr/>
                    <a:lstStyle/>
                    <a:p>
                      <a:pPr algn="r"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 days</a:t>
                      </a:r>
                    </a:p>
                  </a:txBody>
                  <a:tcPr marL="36000" marR="36000" marT="0" marB="0" anchor="b">
                    <a:lnL>
                      <a:noFill/>
                    </a:lnL>
                    <a:lnR>
                      <a:noFill/>
                    </a:lnR>
                    <a:lnT>
                      <a:noFill/>
                    </a:lnT>
                    <a:lnB>
                      <a:noFill/>
                    </a:lnB>
                  </a:tcPr>
                </a:tc>
                <a:tc>
                  <a:txBody>
                    <a:bodyPr/>
                    <a:lstStyle/>
                    <a:p>
                      <a:pPr algn="r"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 days</a:t>
                      </a:r>
                    </a:p>
                  </a:txBody>
                  <a:tcPr marL="36000" marR="36000" marT="0" marB="0" anchor="b">
                    <a:lnL>
                      <a:noFill/>
                    </a:lnL>
                    <a:lnR>
                      <a:noFill/>
                    </a:lnR>
                    <a:lnT>
                      <a:noFill/>
                    </a:lnT>
                    <a:lnB>
                      <a:noFill/>
                    </a:lnB>
                  </a:tcPr>
                </a:tc>
                <a:tc>
                  <a:txBody>
                    <a:bodyPr/>
                    <a:lstStyle/>
                    <a:p>
                      <a:pPr algn="r"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 days</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64315619"/>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b"/>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DPO</a:t>
                      </a:r>
                      <a:r>
                        <a:rPr lang="en-US" sz="9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68.8 days</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 days</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31.2 days</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 days</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78224090"/>
                  </a:ext>
                </a:extLst>
              </a:tr>
            </a:tbl>
          </a:graphicData>
        </a:graphic>
      </p:graphicFrame>
      <p:graphicFrame>
        <p:nvGraphicFramePr>
          <p:cNvPr id="4" name="표 3">
            <a:extLst>
              <a:ext uri="{FF2B5EF4-FFF2-40B4-BE49-F238E27FC236}">
                <a16:creationId xmlns:a16="http://schemas.microsoft.com/office/drawing/2014/main" id="{5135B956-CAE6-44F1-849C-40D30583E146}"/>
              </a:ext>
            </a:extLst>
          </p:cNvPr>
          <p:cNvGraphicFramePr>
            <a:graphicFrameLocks noGrp="1"/>
          </p:cNvGraphicFramePr>
          <p:nvPr>
            <p:extLst>
              <p:ext uri="{D42A27DB-BD31-4B8C-83A1-F6EECF244321}">
                <p14:modId xmlns:p14="http://schemas.microsoft.com/office/powerpoint/2010/main" val="1698506945"/>
              </p:ext>
            </p:extLst>
          </p:nvPr>
        </p:nvGraphicFramePr>
        <p:xfrm>
          <a:off x="5500091" y="4865961"/>
          <a:ext cx="3517901" cy="432000"/>
        </p:xfrm>
        <a:graphic>
          <a:graphicData uri="http://schemas.openxmlformats.org/drawingml/2006/table">
            <a:tbl>
              <a:tblPr/>
              <a:tblGrid>
                <a:gridCol w="886625">
                  <a:extLst>
                    <a:ext uri="{9D8B030D-6E8A-4147-A177-3AD203B41FA5}">
                      <a16:colId xmlns:a16="http://schemas.microsoft.com/office/drawing/2014/main" val="709316067"/>
                    </a:ext>
                  </a:extLst>
                </a:gridCol>
                <a:gridCol w="877092">
                  <a:extLst>
                    <a:ext uri="{9D8B030D-6E8A-4147-A177-3AD203B41FA5}">
                      <a16:colId xmlns:a16="http://schemas.microsoft.com/office/drawing/2014/main" val="2101023436"/>
                    </a:ext>
                  </a:extLst>
                </a:gridCol>
                <a:gridCol w="877092">
                  <a:extLst>
                    <a:ext uri="{9D8B030D-6E8A-4147-A177-3AD203B41FA5}">
                      <a16:colId xmlns:a16="http://schemas.microsoft.com/office/drawing/2014/main" val="1697745611"/>
                    </a:ext>
                  </a:extLst>
                </a:gridCol>
                <a:gridCol w="877092">
                  <a:extLst>
                    <a:ext uri="{9D8B030D-6E8A-4147-A177-3AD203B41FA5}">
                      <a16:colId xmlns:a16="http://schemas.microsoft.com/office/drawing/2014/main" val="1950779692"/>
                    </a:ext>
                  </a:extLst>
                </a:gridCol>
              </a:tblGrid>
              <a:tr h="144000">
                <a:tc gridSpan="2">
                  <a:txBody>
                    <a:bodyPr/>
                    <a:lstStyle/>
                    <a:p>
                      <a:pPr algn="l" fontAlgn="b"/>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외상매출금 회수정책</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l" fontAlgn="b"/>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b"/>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241908582"/>
                  </a:ext>
                </a:extLst>
              </a:tr>
              <a:tr h="144000">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매출발생일</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말일</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193722349"/>
                  </a:ext>
                </a:extLst>
              </a:tr>
              <a:tr h="144000">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수금</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b"/>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익월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18000480"/>
                  </a:ext>
                </a:extLst>
              </a:tr>
            </a:tbl>
          </a:graphicData>
        </a:graphic>
      </p:graphicFrame>
      <p:grpSp>
        <p:nvGrpSpPr>
          <p:cNvPr id="5" name="그룹 4">
            <a:extLst>
              <a:ext uri="{FF2B5EF4-FFF2-40B4-BE49-F238E27FC236}">
                <a16:creationId xmlns:a16="http://schemas.microsoft.com/office/drawing/2014/main" id="{E4A37195-3F85-4D4A-AE6E-55C05AD55E07}"/>
              </a:ext>
            </a:extLst>
          </p:cNvPr>
          <p:cNvGrpSpPr/>
          <p:nvPr/>
        </p:nvGrpSpPr>
        <p:grpSpPr>
          <a:xfrm>
            <a:off x="495464" y="3992880"/>
            <a:ext cx="4356000" cy="2095500"/>
            <a:chOff x="495464" y="3992880"/>
            <a:chExt cx="4356000" cy="2095500"/>
          </a:xfrm>
        </p:grpSpPr>
        <p:graphicFrame>
          <p:nvGraphicFramePr>
            <p:cNvPr id="10" name="차트 9">
              <a:extLst>
                <a:ext uri="{FF2B5EF4-FFF2-40B4-BE49-F238E27FC236}">
                  <a16:creationId xmlns:a16="http://schemas.microsoft.com/office/drawing/2014/main" id="{F9A8DAE5-A030-45BD-8FA4-A97753C2EA06}"/>
                </a:ext>
              </a:extLst>
            </p:cNvPr>
            <p:cNvGraphicFramePr>
              <a:graphicFrameLocks/>
            </p:cNvGraphicFramePr>
            <p:nvPr/>
          </p:nvGraphicFramePr>
          <p:xfrm>
            <a:off x="495464" y="3992880"/>
            <a:ext cx="4356000" cy="2095500"/>
          </p:xfrm>
          <a:graphic>
            <a:graphicData uri="http://schemas.openxmlformats.org/drawingml/2006/chart">
              <c:chart xmlns:c="http://schemas.openxmlformats.org/drawingml/2006/chart" xmlns:r="http://schemas.openxmlformats.org/officeDocument/2006/relationships" r:id="rId3"/>
            </a:graphicData>
          </a:graphic>
        </p:graphicFrame>
        <p:sp>
          <p:nvSpPr>
            <p:cNvPr id="2" name="직사각형 1">
              <a:extLst>
                <a:ext uri="{FF2B5EF4-FFF2-40B4-BE49-F238E27FC236}">
                  <a16:creationId xmlns:a16="http://schemas.microsoft.com/office/drawing/2014/main" id="{DE65C73E-1D0E-444C-9438-53697237FAC0}"/>
                </a:ext>
              </a:extLst>
            </p:cNvPr>
            <p:cNvSpPr/>
            <p:nvPr/>
          </p:nvSpPr>
          <p:spPr>
            <a:xfrm>
              <a:off x="3759688" y="5686777"/>
              <a:ext cx="571012" cy="128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a:solidFill>
                    <a:schemeClr val="tx1"/>
                  </a:solidFill>
                  <a:latin typeface="Arial" panose="020B0604020202020204" pitchFamily="34" charset="0"/>
                  <a:cs typeface="Arial" panose="020B0604020202020204" pitchFamily="34" charset="0"/>
                </a:rPr>
                <a:t>2022.1H</a:t>
              </a:r>
              <a:endParaRPr lang="ko-KR" altLang="en-US" sz="900" dirty="0" err="1">
                <a:solidFill>
                  <a:schemeClr val="tx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327712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제목 2">
            <a:extLst>
              <a:ext uri="{FF2B5EF4-FFF2-40B4-BE49-F238E27FC236}">
                <a16:creationId xmlns:a16="http://schemas.microsoft.com/office/drawing/2014/main" id="{D5CC0388-8169-4FE9-98CD-0809A2736CC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Business Breakdown</a:t>
            </a:r>
          </a:p>
        </p:txBody>
      </p:sp>
      <p:sp>
        <p:nvSpPr>
          <p:cNvPr id="83" name="제목 2">
            <a:extLst>
              <a:ext uri="{FF2B5EF4-FFF2-40B4-BE49-F238E27FC236}">
                <a16:creationId xmlns:a16="http://schemas.microsoft.com/office/drawing/2014/main" id="{3AD7705A-186A-40DD-86C0-121D8913363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sp>
        <p:nvSpPr>
          <p:cNvPr id="273" name="직사각형 153">
            <a:extLst>
              <a:ext uri="{FF2B5EF4-FFF2-40B4-BE49-F238E27FC236}">
                <a16:creationId xmlns:a16="http://schemas.microsoft.com/office/drawing/2014/main" id="{8BFDA9B4-D9A5-4E54-8C8D-3965AA2CF085}"/>
              </a:ext>
            </a:extLst>
          </p:cNvPr>
          <p:cNvSpPr/>
          <p:nvPr/>
        </p:nvSpPr>
        <p:spPr bwMode="auto">
          <a:xfrm>
            <a:off x="2277195" y="1241205"/>
            <a:ext cx="1655971" cy="107984"/>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cs typeface="Arial" panose="020B0604020202020204" pitchFamily="34" charset="0"/>
              </a:rPr>
              <a:t>By Industry</a:t>
            </a:r>
            <a:endParaRPr lang="ko-KR" altLang="en-US" sz="900" b="1" dirty="0">
              <a:solidFill>
                <a:srgbClr val="012169"/>
              </a:solidFill>
              <a:latin typeface="Arial" panose="020B0604020202020204" pitchFamily="34" charset="0"/>
              <a:cs typeface="Arial" panose="020B0604020202020204" pitchFamily="34" charset="0"/>
            </a:endParaRPr>
          </a:p>
        </p:txBody>
      </p:sp>
      <p:cxnSp>
        <p:nvCxnSpPr>
          <p:cNvPr id="275" name="직선 연결선 328">
            <a:extLst>
              <a:ext uri="{FF2B5EF4-FFF2-40B4-BE49-F238E27FC236}">
                <a16:creationId xmlns:a16="http://schemas.microsoft.com/office/drawing/2014/main" id="{7854CD74-8FB2-46FF-8097-E83A1C527421}"/>
              </a:ext>
            </a:extLst>
          </p:cNvPr>
          <p:cNvCxnSpPr>
            <a:cxnSpLocks/>
          </p:cNvCxnSpPr>
          <p:nvPr/>
        </p:nvCxnSpPr>
        <p:spPr>
          <a:xfrm>
            <a:off x="2277196" y="1364759"/>
            <a:ext cx="1655972"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95" name="모서리가 둥근 직사각형 303">
            <a:extLst>
              <a:ext uri="{FF2B5EF4-FFF2-40B4-BE49-F238E27FC236}">
                <a16:creationId xmlns:a16="http://schemas.microsoft.com/office/drawing/2014/main" id="{08360C57-6053-4FCF-9144-0D0F7CB90E36}"/>
              </a:ext>
            </a:extLst>
          </p:cNvPr>
          <p:cNvSpPr>
            <a:spLocks noChangeArrowheads="1"/>
          </p:cNvSpPr>
          <p:nvPr/>
        </p:nvSpPr>
        <p:spPr bwMode="auto">
          <a:xfrm>
            <a:off x="510136" y="1423240"/>
            <a:ext cx="1655972" cy="4704263"/>
          </a:xfrm>
          <a:prstGeom prst="roundRect">
            <a:avLst>
              <a:gd name="adj" fmla="val 0"/>
            </a:avLst>
          </a:prstGeom>
          <a:solidFill>
            <a:srgbClr val="470A68"/>
          </a:solidFill>
          <a:ln w="9525" algn="ctr">
            <a:solidFill>
              <a:srgbClr val="470A68"/>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매출액</a:t>
            </a:r>
            <a:endParaRPr lang="en-US" altLang="ko-KR" sz="800" b="1" kern="0" baseline="30000" dirty="0">
              <a:solidFill>
                <a:prstClr val="white"/>
              </a:solidFill>
              <a:latin typeface="Arial" panose="020B0604020202020204" pitchFamily="34" charset="0"/>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18,179</a:t>
            </a:r>
            <a:endParaRPr lang="en-US" altLang="ko-KR" sz="800" b="1" kern="0" baseline="30000" dirty="0">
              <a:solidFill>
                <a:prstClr val="white"/>
              </a:solidFill>
              <a:latin typeface="Arial" panose="020B0604020202020204" pitchFamily="34" charset="0"/>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(100.0%)</a:t>
            </a:r>
          </a:p>
        </p:txBody>
      </p:sp>
      <p:sp>
        <p:nvSpPr>
          <p:cNvPr id="99" name="직사각형 152">
            <a:extLst>
              <a:ext uri="{FF2B5EF4-FFF2-40B4-BE49-F238E27FC236}">
                <a16:creationId xmlns:a16="http://schemas.microsoft.com/office/drawing/2014/main" id="{2C292373-0322-431E-B23A-235D3CC2067B}"/>
              </a:ext>
            </a:extLst>
          </p:cNvPr>
          <p:cNvSpPr/>
          <p:nvPr/>
        </p:nvSpPr>
        <p:spPr bwMode="auto">
          <a:xfrm>
            <a:off x="510136" y="1241205"/>
            <a:ext cx="1658206" cy="123554"/>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cs typeface="Arial" panose="020B0604020202020204" pitchFamily="34" charset="0"/>
              </a:rPr>
              <a:t>Revenue</a:t>
            </a:r>
            <a:r>
              <a:rPr lang="en-US" altLang="ko-KR" sz="900" b="1" baseline="30000" dirty="0">
                <a:solidFill>
                  <a:srgbClr val="012169"/>
                </a:solidFill>
                <a:latin typeface="Arial" panose="020B0604020202020204" pitchFamily="34" charset="0"/>
                <a:cs typeface="Arial" panose="020B0604020202020204" pitchFamily="34" charset="0"/>
              </a:rPr>
              <a:t>1</a:t>
            </a:r>
            <a:endParaRPr lang="ko-KR" altLang="en-US" sz="900" b="1" baseline="30000" dirty="0">
              <a:solidFill>
                <a:srgbClr val="012169"/>
              </a:solidFill>
              <a:latin typeface="Arial" panose="020B0604020202020204" pitchFamily="34" charset="0"/>
              <a:cs typeface="Arial" panose="020B0604020202020204" pitchFamily="34" charset="0"/>
            </a:endParaRPr>
          </a:p>
        </p:txBody>
      </p:sp>
      <p:cxnSp>
        <p:nvCxnSpPr>
          <p:cNvPr id="100" name="직선 연결선 327">
            <a:extLst>
              <a:ext uri="{FF2B5EF4-FFF2-40B4-BE49-F238E27FC236}">
                <a16:creationId xmlns:a16="http://schemas.microsoft.com/office/drawing/2014/main" id="{E77CD770-7558-443E-9E60-C48C223FC6DD}"/>
              </a:ext>
            </a:extLst>
          </p:cNvPr>
          <p:cNvCxnSpPr>
            <a:cxnSpLocks/>
          </p:cNvCxnSpPr>
          <p:nvPr/>
        </p:nvCxnSpPr>
        <p:spPr>
          <a:xfrm>
            <a:off x="510136" y="1364759"/>
            <a:ext cx="1655972"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128" name="직사각형 17">
            <a:extLst>
              <a:ext uri="{FF2B5EF4-FFF2-40B4-BE49-F238E27FC236}">
                <a16:creationId xmlns:a16="http://schemas.microsoft.com/office/drawing/2014/main" id="{748E3BBF-95BA-4078-BE94-E87A99E46BB9}"/>
              </a:ext>
            </a:extLst>
          </p:cNvPr>
          <p:cNvSpPr>
            <a:spLocks noChangeArrowheads="1"/>
          </p:cNvSpPr>
          <p:nvPr/>
        </p:nvSpPr>
        <p:spPr bwMode="auto">
          <a:xfrm>
            <a:off x="2277196" y="1426213"/>
            <a:ext cx="1655972" cy="428400"/>
          </a:xfrm>
          <a:prstGeom prst="rect">
            <a:avLst/>
          </a:prstGeom>
          <a:solidFill>
            <a:schemeClr val="accent2"/>
          </a:solidFill>
          <a:ln w="9525" algn="ctr">
            <a:solidFill>
              <a:schemeClr val="accent2"/>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err="1">
                <a:solidFill>
                  <a:prstClr val="white"/>
                </a:solidFill>
                <a:latin typeface="Arial" panose="020B0604020202020204" pitchFamily="34" charset="0"/>
                <a:cs typeface="Arial" panose="020B0604020202020204" pitchFamily="34" charset="0"/>
              </a:rPr>
              <a:t>xEV</a:t>
            </a:r>
            <a:endParaRPr lang="en-US" altLang="ko-KR" sz="800" b="1" kern="0" baseline="30000" dirty="0">
              <a:solidFill>
                <a:prstClr val="white"/>
              </a:solidFill>
              <a:latin typeface="Arial" panose="020B0604020202020204" pitchFamily="34" charset="0"/>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340</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(1.9%) </a:t>
            </a:r>
          </a:p>
        </p:txBody>
      </p:sp>
      <p:sp>
        <p:nvSpPr>
          <p:cNvPr id="147" name="직사각형 17">
            <a:extLst>
              <a:ext uri="{FF2B5EF4-FFF2-40B4-BE49-F238E27FC236}">
                <a16:creationId xmlns:a16="http://schemas.microsoft.com/office/drawing/2014/main" id="{07149E6E-304F-44B0-8A3F-AE71CB56A725}"/>
              </a:ext>
            </a:extLst>
          </p:cNvPr>
          <p:cNvSpPr>
            <a:spLocks noChangeArrowheads="1"/>
          </p:cNvSpPr>
          <p:nvPr/>
        </p:nvSpPr>
        <p:spPr bwMode="auto">
          <a:xfrm>
            <a:off x="4050971" y="1423240"/>
            <a:ext cx="1655969" cy="428397"/>
          </a:xfrm>
          <a:prstGeom prst="rect">
            <a:avLst/>
          </a:prstGeom>
          <a:solidFill>
            <a:srgbClr val="005EB8"/>
          </a:solidFill>
          <a:ln w="9525" algn="ctr">
            <a:solidFill>
              <a:srgbClr val="005EB8"/>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28Ah Cap </a:t>
            </a:r>
            <a:r>
              <a:rPr lang="en-US" altLang="ko-KR" sz="800" b="1" kern="0" dirty="0" err="1">
                <a:solidFill>
                  <a:prstClr val="white"/>
                </a:solidFill>
                <a:latin typeface="Arial" panose="020B0604020202020204" pitchFamily="34" charset="0"/>
                <a:cs typeface="Arial" panose="020B0604020202020204" pitchFamily="34" charset="0"/>
              </a:rPr>
              <a:t>Ass’y</a:t>
            </a:r>
            <a:endParaRPr lang="en-US" altLang="ko-KR" sz="800" b="1" kern="0" baseline="30000" dirty="0">
              <a:solidFill>
                <a:prstClr val="white"/>
              </a:solidFill>
              <a:latin typeface="Arial" panose="020B0604020202020204" pitchFamily="34" charset="0"/>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340</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(1.9%)</a:t>
            </a:r>
          </a:p>
        </p:txBody>
      </p:sp>
      <p:sp>
        <p:nvSpPr>
          <p:cNvPr id="86" name="직사각형 17">
            <a:extLst>
              <a:ext uri="{FF2B5EF4-FFF2-40B4-BE49-F238E27FC236}">
                <a16:creationId xmlns:a16="http://schemas.microsoft.com/office/drawing/2014/main" id="{2661CBC3-F42B-448B-BB5D-E3AA0D032CC9}"/>
              </a:ext>
            </a:extLst>
          </p:cNvPr>
          <p:cNvSpPr>
            <a:spLocks noChangeArrowheads="1"/>
          </p:cNvSpPr>
          <p:nvPr/>
        </p:nvSpPr>
        <p:spPr bwMode="auto">
          <a:xfrm>
            <a:off x="2277196" y="1901398"/>
            <a:ext cx="1655972" cy="3743175"/>
          </a:xfrm>
          <a:prstGeom prst="rect">
            <a:avLst/>
          </a:prstGeom>
          <a:solidFill>
            <a:schemeClr val="accent2"/>
          </a:solidFill>
          <a:ln w="9525" algn="ctr">
            <a:solidFill>
              <a:schemeClr val="accent2"/>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ESS</a:t>
            </a:r>
            <a:endParaRPr lang="en-US" altLang="ko-KR" sz="800" b="1" kern="0" baseline="30000" dirty="0">
              <a:solidFill>
                <a:prstClr val="white"/>
              </a:solidFill>
              <a:latin typeface="Arial" panose="020B0604020202020204" pitchFamily="34" charset="0"/>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17,500</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(96.3%) </a:t>
            </a:r>
          </a:p>
        </p:txBody>
      </p:sp>
      <p:sp>
        <p:nvSpPr>
          <p:cNvPr id="52" name="직사각형 153">
            <a:extLst>
              <a:ext uri="{FF2B5EF4-FFF2-40B4-BE49-F238E27FC236}">
                <a16:creationId xmlns:a16="http://schemas.microsoft.com/office/drawing/2014/main" id="{B595B93C-5302-44D9-8A95-81341FD44CD3}"/>
              </a:ext>
            </a:extLst>
          </p:cNvPr>
          <p:cNvSpPr/>
          <p:nvPr/>
        </p:nvSpPr>
        <p:spPr bwMode="auto">
          <a:xfrm>
            <a:off x="4050972" y="1241205"/>
            <a:ext cx="1655968" cy="10797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cs typeface="Arial" panose="020B0604020202020204" pitchFamily="34" charset="0"/>
              </a:rPr>
              <a:t>By Product</a:t>
            </a:r>
            <a:endParaRPr lang="ko-KR" altLang="en-US" sz="900" b="1" dirty="0">
              <a:solidFill>
                <a:srgbClr val="012169"/>
              </a:solidFill>
              <a:latin typeface="Arial" panose="020B0604020202020204" pitchFamily="34" charset="0"/>
              <a:cs typeface="Arial" panose="020B0604020202020204" pitchFamily="34" charset="0"/>
            </a:endParaRPr>
          </a:p>
        </p:txBody>
      </p:sp>
      <p:cxnSp>
        <p:nvCxnSpPr>
          <p:cNvPr id="55" name="직선 연결선 328">
            <a:extLst>
              <a:ext uri="{FF2B5EF4-FFF2-40B4-BE49-F238E27FC236}">
                <a16:creationId xmlns:a16="http://schemas.microsoft.com/office/drawing/2014/main" id="{01090D3F-7A5E-429C-B3B1-407FE67F82B3}"/>
              </a:ext>
            </a:extLst>
          </p:cNvPr>
          <p:cNvCxnSpPr>
            <a:cxnSpLocks/>
          </p:cNvCxnSpPr>
          <p:nvPr/>
        </p:nvCxnSpPr>
        <p:spPr>
          <a:xfrm>
            <a:off x="4050972" y="1364759"/>
            <a:ext cx="1655972"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66" name="직사각형 17">
            <a:extLst>
              <a:ext uri="{FF2B5EF4-FFF2-40B4-BE49-F238E27FC236}">
                <a16:creationId xmlns:a16="http://schemas.microsoft.com/office/drawing/2014/main" id="{6F2838BB-8077-4D6E-85FE-B1525E982A50}"/>
              </a:ext>
            </a:extLst>
          </p:cNvPr>
          <p:cNvSpPr>
            <a:spLocks noChangeArrowheads="1"/>
          </p:cNvSpPr>
          <p:nvPr/>
        </p:nvSpPr>
        <p:spPr bwMode="auto">
          <a:xfrm>
            <a:off x="4050972" y="1908353"/>
            <a:ext cx="1655972" cy="740839"/>
          </a:xfrm>
          <a:prstGeom prst="rect">
            <a:avLst/>
          </a:prstGeom>
          <a:solidFill>
            <a:srgbClr val="005EB8"/>
          </a:solidFill>
          <a:ln w="9525" algn="ctr">
            <a:solidFill>
              <a:srgbClr val="005EB8"/>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94Ah Cap </a:t>
            </a:r>
            <a:r>
              <a:rPr lang="en-US" altLang="ko-KR" sz="800" b="1" kern="0" dirty="0" err="1">
                <a:solidFill>
                  <a:prstClr val="white"/>
                </a:solidFill>
                <a:latin typeface="Arial" panose="020B0604020202020204" pitchFamily="34" charset="0"/>
                <a:cs typeface="Arial" panose="020B0604020202020204" pitchFamily="34" charset="0"/>
              </a:rPr>
              <a:t>Ass’y</a:t>
            </a:r>
            <a:endParaRPr lang="en-US" altLang="ko-KR" sz="800" b="1" kern="0" dirty="0">
              <a:solidFill>
                <a:prstClr val="white"/>
              </a:solidFill>
              <a:latin typeface="Arial" panose="020B0604020202020204" pitchFamily="34" charset="0"/>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1,222</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(6.7%)</a:t>
            </a:r>
          </a:p>
        </p:txBody>
      </p:sp>
      <p:sp>
        <p:nvSpPr>
          <p:cNvPr id="32" name="직사각형 153">
            <a:extLst>
              <a:ext uri="{FF2B5EF4-FFF2-40B4-BE49-F238E27FC236}">
                <a16:creationId xmlns:a16="http://schemas.microsoft.com/office/drawing/2014/main" id="{C9125446-A250-4660-8F8F-2647A660EC14}"/>
              </a:ext>
            </a:extLst>
          </p:cNvPr>
          <p:cNvSpPr/>
          <p:nvPr/>
        </p:nvSpPr>
        <p:spPr bwMode="auto">
          <a:xfrm>
            <a:off x="5820270" y="1241204"/>
            <a:ext cx="1655967" cy="123553"/>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cs typeface="Arial" panose="020B0604020202020204" pitchFamily="34" charset="0"/>
              </a:rPr>
              <a:t>By Detail</a:t>
            </a:r>
            <a:endParaRPr lang="ko-KR" altLang="en-US" sz="900" b="1" baseline="30000" dirty="0">
              <a:solidFill>
                <a:srgbClr val="012169"/>
              </a:solidFill>
              <a:latin typeface="Arial" panose="020B0604020202020204" pitchFamily="34" charset="0"/>
              <a:cs typeface="Arial" panose="020B0604020202020204" pitchFamily="34" charset="0"/>
            </a:endParaRPr>
          </a:p>
        </p:txBody>
      </p:sp>
      <p:cxnSp>
        <p:nvCxnSpPr>
          <p:cNvPr id="34" name="직선 연결선 328">
            <a:extLst>
              <a:ext uri="{FF2B5EF4-FFF2-40B4-BE49-F238E27FC236}">
                <a16:creationId xmlns:a16="http://schemas.microsoft.com/office/drawing/2014/main" id="{4887794D-D425-497B-939D-B1D3962F97CE}"/>
              </a:ext>
            </a:extLst>
          </p:cNvPr>
          <p:cNvCxnSpPr>
            <a:cxnSpLocks/>
          </p:cNvCxnSpPr>
          <p:nvPr/>
        </p:nvCxnSpPr>
        <p:spPr>
          <a:xfrm>
            <a:off x="5820271" y="1364759"/>
            <a:ext cx="1655972"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36" name="직사각형 17">
            <a:extLst>
              <a:ext uri="{FF2B5EF4-FFF2-40B4-BE49-F238E27FC236}">
                <a16:creationId xmlns:a16="http://schemas.microsoft.com/office/drawing/2014/main" id="{235B9E56-0C23-41D3-A130-726005177586}"/>
              </a:ext>
            </a:extLst>
          </p:cNvPr>
          <p:cNvSpPr>
            <a:spLocks noChangeArrowheads="1"/>
          </p:cNvSpPr>
          <p:nvPr/>
        </p:nvSpPr>
        <p:spPr bwMode="auto">
          <a:xfrm>
            <a:off x="2277196" y="5706433"/>
            <a:ext cx="1655972" cy="427666"/>
          </a:xfrm>
          <a:prstGeom prst="rect">
            <a:avLst/>
          </a:prstGeom>
          <a:solidFill>
            <a:schemeClr val="accent2"/>
          </a:solidFill>
          <a:ln w="9525" algn="ctr">
            <a:solidFill>
              <a:schemeClr val="accent2"/>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기타</a:t>
            </a:r>
            <a:endParaRPr lang="en-US" altLang="ko-KR" sz="800" b="1" kern="0" dirty="0">
              <a:solidFill>
                <a:prstClr val="white"/>
              </a:solidFill>
              <a:latin typeface="Arial" panose="020B0604020202020204" pitchFamily="34" charset="0"/>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340</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(1.9%) </a:t>
            </a:r>
          </a:p>
        </p:txBody>
      </p:sp>
      <p:sp>
        <p:nvSpPr>
          <p:cNvPr id="39" name="직사각형 17">
            <a:extLst>
              <a:ext uri="{FF2B5EF4-FFF2-40B4-BE49-F238E27FC236}">
                <a16:creationId xmlns:a16="http://schemas.microsoft.com/office/drawing/2014/main" id="{46B57706-51D8-4684-A6F8-9CBF06C6621A}"/>
              </a:ext>
            </a:extLst>
          </p:cNvPr>
          <p:cNvSpPr>
            <a:spLocks noChangeArrowheads="1"/>
          </p:cNvSpPr>
          <p:nvPr/>
        </p:nvSpPr>
        <p:spPr bwMode="auto">
          <a:xfrm>
            <a:off x="5820271" y="1419805"/>
            <a:ext cx="1655972" cy="434805"/>
          </a:xfrm>
          <a:prstGeom prst="rect">
            <a:avLst/>
          </a:prstGeom>
          <a:solidFill>
            <a:srgbClr val="00A3A1"/>
          </a:solidFill>
          <a:ln w="9525" algn="ctr">
            <a:solidFill>
              <a:srgbClr val="00A3A1"/>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V/W</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340</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(1.9%)</a:t>
            </a:r>
          </a:p>
        </p:txBody>
      </p:sp>
      <p:sp>
        <p:nvSpPr>
          <p:cNvPr id="45" name="직사각형 17">
            <a:extLst>
              <a:ext uri="{FF2B5EF4-FFF2-40B4-BE49-F238E27FC236}">
                <a16:creationId xmlns:a16="http://schemas.microsoft.com/office/drawing/2014/main" id="{FE608B9A-B0C0-41A0-9879-8860D3DF9F70}"/>
              </a:ext>
            </a:extLst>
          </p:cNvPr>
          <p:cNvSpPr>
            <a:spLocks noChangeArrowheads="1"/>
          </p:cNvSpPr>
          <p:nvPr/>
        </p:nvSpPr>
        <p:spPr bwMode="auto">
          <a:xfrm>
            <a:off x="4050972" y="2705842"/>
            <a:ext cx="1655972" cy="2938732"/>
          </a:xfrm>
          <a:prstGeom prst="rect">
            <a:avLst/>
          </a:prstGeom>
          <a:solidFill>
            <a:srgbClr val="005EB8"/>
          </a:solidFill>
          <a:ln w="9525" algn="ctr">
            <a:solidFill>
              <a:srgbClr val="005EB8"/>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112Ah Cap </a:t>
            </a:r>
            <a:r>
              <a:rPr lang="en-US" altLang="ko-KR" sz="800" b="1" kern="0" dirty="0" err="1">
                <a:solidFill>
                  <a:prstClr val="white"/>
                </a:solidFill>
                <a:latin typeface="Arial" panose="020B0604020202020204" pitchFamily="34" charset="0"/>
                <a:cs typeface="Arial" panose="020B0604020202020204" pitchFamily="34" charset="0"/>
              </a:rPr>
              <a:t>Ass’y</a:t>
            </a:r>
            <a:endParaRPr lang="en-US" altLang="ko-KR" sz="800" b="1" kern="0" dirty="0">
              <a:solidFill>
                <a:prstClr val="white"/>
              </a:solidFill>
              <a:latin typeface="Arial" panose="020B0604020202020204" pitchFamily="34" charset="0"/>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16,277</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(89.5%)</a:t>
            </a:r>
          </a:p>
        </p:txBody>
      </p:sp>
      <p:sp>
        <p:nvSpPr>
          <p:cNvPr id="50" name="직사각형 17">
            <a:extLst>
              <a:ext uri="{FF2B5EF4-FFF2-40B4-BE49-F238E27FC236}">
                <a16:creationId xmlns:a16="http://schemas.microsoft.com/office/drawing/2014/main" id="{FE7A4D28-9107-4F78-8738-3F0E02727918}"/>
              </a:ext>
            </a:extLst>
          </p:cNvPr>
          <p:cNvSpPr>
            <a:spLocks noChangeArrowheads="1"/>
          </p:cNvSpPr>
          <p:nvPr/>
        </p:nvSpPr>
        <p:spPr bwMode="auto">
          <a:xfrm>
            <a:off x="4050972" y="5706433"/>
            <a:ext cx="1655972" cy="248237"/>
          </a:xfrm>
          <a:prstGeom prst="rect">
            <a:avLst/>
          </a:prstGeom>
          <a:solidFill>
            <a:srgbClr val="005EB8"/>
          </a:solidFill>
          <a:ln w="9525" algn="ctr">
            <a:solidFill>
              <a:srgbClr val="005EB8"/>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세정</a:t>
            </a:r>
            <a:r>
              <a:rPr lang="en-US" altLang="ko-KR" sz="800" b="1" kern="0" dirty="0">
                <a:solidFill>
                  <a:prstClr val="white"/>
                </a:solidFill>
                <a:latin typeface="Arial" panose="020B0604020202020204" pitchFamily="34" charset="0"/>
                <a:cs typeface="Arial" panose="020B0604020202020204" pitchFamily="34" charset="0"/>
              </a:rPr>
              <a:t> 326 (1.8%)</a:t>
            </a:r>
          </a:p>
        </p:txBody>
      </p:sp>
      <p:sp>
        <p:nvSpPr>
          <p:cNvPr id="53" name="직사각형 153">
            <a:extLst>
              <a:ext uri="{FF2B5EF4-FFF2-40B4-BE49-F238E27FC236}">
                <a16:creationId xmlns:a16="http://schemas.microsoft.com/office/drawing/2014/main" id="{7E32D2FF-A4BA-4C47-830A-D3C953CC1876}"/>
              </a:ext>
            </a:extLst>
          </p:cNvPr>
          <p:cNvSpPr/>
          <p:nvPr/>
        </p:nvSpPr>
        <p:spPr bwMode="auto">
          <a:xfrm>
            <a:off x="7589580" y="1241205"/>
            <a:ext cx="843480" cy="108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cs typeface="Arial" panose="020B0604020202020204" pitchFamily="34" charset="0"/>
              </a:rPr>
              <a:t>ASP</a:t>
            </a:r>
            <a:endParaRPr lang="ko-KR" altLang="en-US" sz="900" b="1" dirty="0">
              <a:solidFill>
                <a:srgbClr val="012169"/>
              </a:solidFill>
              <a:latin typeface="Arial" panose="020B0604020202020204" pitchFamily="34" charset="0"/>
              <a:cs typeface="Arial" panose="020B0604020202020204" pitchFamily="34" charset="0"/>
            </a:endParaRPr>
          </a:p>
        </p:txBody>
      </p:sp>
      <p:sp>
        <p:nvSpPr>
          <p:cNvPr id="70" name="직사각형 17">
            <a:extLst>
              <a:ext uri="{FF2B5EF4-FFF2-40B4-BE49-F238E27FC236}">
                <a16:creationId xmlns:a16="http://schemas.microsoft.com/office/drawing/2014/main" id="{B2C0D3CE-5E27-4CA0-AE17-4C0440165D1F}"/>
              </a:ext>
            </a:extLst>
          </p:cNvPr>
          <p:cNvSpPr>
            <a:spLocks noChangeArrowheads="1"/>
          </p:cNvSpPr>
          <p:nvPr/>
        </p:nvSpPr>
        <p:spPr bwMode="auto">
          <a:xfrm>
            <a:off x="7579910" y="1419805"/>
            <a:ext cx="846124" cy="434804"/>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4,749 </a:t>
            </a:r>
            <a:r>
              <a:rPr lang="ko-KR" altLang="en-US" sz="800" kern="0" dirty="0">
                <a:latin typeface="Arial" panose="020B0604020202020204" pitchFamily="34" charset="0"/>
                <a:cs typeface="Arial" panose="020B0604020202020204" pitchFamily="34" charset="0"/>
              </a:rPr>
              <a:t>원</a:t>
            </a:r>
            <a:endParaRPr lang="en-US" altLang="ko-KR" sz="800" kern="0" dirty="0">
              <a:latin typeface="Arial" panose="020B0604020202020204" pitchFamily="34" charset="0"/>
              <a:cs typeface="Arial" panose="020B0604020202020204" pitchFamily="34" charset="0"/>
            </a:endParaRPr>
          </a:p>
        </p:txBody>
      </p:sp>
      <p:sp>
        <p:nvSpPr>
          <p:cNvPr id="102" name="직사각형 17">
            <a:extLst>
              <a:ext uri="{FF2B5EF4-FFF2-40B4-BE49-F238E27FC236}">
                <a16:creationId xmlns:a16="http://schemas.microsoft.com/office/drawing/2014/main" id="{2B00BD9B-435B-4257-9ADE-60F29F9BDE74}"/>
              </a:ext>
            </a:extLst>
          </p:cNvPr>
          <p:cNvSpPr>
            <a:spLocks noChangeArrowheads="1"/>
          </p:cNvSpPr>
          <p:nvPr/>
        </p:nvSpPr>
        <p:spPr bwMode="auto">
          <a:xfrm>
            <a:off x="8558012" y="1419804"/>
            <a:ext cx="846124" cy="434804"/>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71,568 EA</a:t>
            </a:r>
            <a:endParaRPr lang="en-US" altLang="ko-KR" sz="800" kern="0" baseline="30000" dirty="0">
              <a:latin typeface="Arial" panose="020B0604020202020204" pitchFamily="34" charset="0"/>
              <a:cs typeface="Arial" panose="020B0604020202020204" pitchFamily="34" charset="0"/>
            </a:endParaRPr>
          </a:p>
        </p:txBody>
      </p:sp>
      <p:cxnSp>
        <p:nvCxnSpPr>
          <p:cNvPr id="112" name="직선 연결선 328">
            <a:extLst>
              <a:ext uri="{FF2B5EF4-FFF2-40B4-BE49-F238E27FC236}">
                <a16:creationId xmlns:a16="http://schemas.microsoft.com/office/drawing/2014/main" id="{BC86710D-3F54-4328-A7F4-8EDB343A9893}"/>
              </a:ext>
            </a:extLst>
          </p:cNvPr>
          <p:cNvCxnSpPr>
            <a:cxnSpLocks/>
          </p:cNvCxnSpPr>
          <p:nvPr/>
        </p:nvCxnSpPr>
        <p:spPr>
          <a:xfrm>
            <a:off x="7589580" y="1364759"/>
            <a:ext cx="843480"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153" name="직사각형 17">
            <a:extLst>
              <a:ext uri="{FF2B5EF4-FFF2-40B4-BE49-F238E27FC236}">
                <a16:creationId xmlns:a16="http://schemas.microsoft.com/office/drawing/2014/main" id="{D4D0A9DF-F362-480A-BD7B-55C24CC4C20B}"/>
              </a:ext>
            </a:extLst>
          </p:cNvPr>
          <p:cNvSpPr>
            <a:spLocks noChangeArrowheads="1"/>
          </p:cNvSpPr>
          <p:nvPr/>
        </p:nvSpPr>
        <p:spPr bwMode="auto">
          <a:xfrm>
            <a:off x="7579910" y="2705841"/>
            <a:ext cx="851360" cy="2956481"/>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2,832 </a:t>
            </a:r>
            <a:r>
              <a:rPr lang="ko-KR" altLang="en-US" sz="800" kern="0" dirty="0">
                <a:latin typeface="Arial" panose="020B0604020202020204" pitchFamily="34" charset="0"/>
                <a:cs typeface="Arial" panose="020B0604020202020204" pitchFamily="34" charset="0"/>
              </a:rPr>
              <a:t>원</a:t>
            </a:r>
            <a:endParaRPr lang="en-US" altLang="ko-KR" sz="800" kern="0" dirty="0">
              <a:latin typeface="Arial" panose="020B0604020202020204" pitchFamily="34" charset="0"/>
              <a:cs typeface="Arial" panose="020B0604020202020204" pitchFamily="34" charset="0"/>
            </a:endParaRPr>
          </a:p>
        </p:txBody>
      </p:sp>
      <p:sp>
        <p:nvSpPr>
          <p:cNvPr id="154" name="직사각형 17">
            <a:extLst>
              <a:ext uri="{FF2B5EF4-FFF2-40B4-BE49-F238E27FC236}">
                <a16:creationId xmlns:a16="http://schemas.microsoft.com/office/drawing/2014/main" id="{6483710F-8101-4EE8-8957-94DC5625E99E}"/>
              </a:ext>
            </a:extLst>
          </p:cNvPr>
          <p:cNvSpPr>
            <a:spLocks noChangeArrowheads="1"/>
          </p:cNvSpPr>
          <p:nvPr/>
        </p:nvSpPr>
        <p:spPr bwMode="auto">
          <a:xfrm>
            <a:off x="8558012" y="2705841"/>
            <a:ext cx="846124" cy="2956481"/>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5,748,106 EA</a:t>
            </a:r>
          </a:p>
        </p:txBody>
      </p:sp>
      <p:sp>
        <p:nvSpPr>
          <p:cNvPr id="89" name="직사각형 153">
            <a:extLst>
              <a:ext uri="{FF2B5EF4-FFF2-40B4-BE49-F238E27FC236}">
                <a16:creationId xmlns:a16="http://schemas.microsoft.com/office/drawing/2014/main" id="{AF14A3F6-AC56-4603-81C2-3D55B43DE95A}"/>
              </a:ext>
            </a:extLst>
          </p:cNvPr>
          <p:cNvSpPr/>
          <p:nvPr/>
        </p:nvSpPr>
        <p:spPr bwMode="auto">
          <a:xfrm>
            <a:off x="8553414" y="1241205"/>
            <a:ext cx="843480" cy="108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cs typeface="Arial" panose="020B0604020202020204" pitchFamily="34" charset="0"/>
              </a:rPr>
              <a:t>Quantity</a:t>
            </a:r>
            <a:endParaRPr lang="ko-KR" altLang="en-US" sz="900" b="1" dirty="0">
              <a:solidFill>
                <a:srgbClr val="012169"/>
              </a:solidFill>
              <a:latin typeface="Arial" panose="020B0604020202020204" pitchFamily="34" charset="0"/>
              <a:cs typeface="Arial" panose="020B0604020202020204" pitchFamily="34" charset="0"/>
            </a:endParaRPr>
          </a:p>
        </p:txBody>
      </p:sp>
      <p:cxnSp>
        <p:nvCxnSpPr>
          <p:cNvPr id="90" name="직선 연결선 328">
            <a:extLst>
              <a:ext uri="{FF2B5EF4-FFF2-40B4-BE49-F238E27FC236}">
                <a16:creationId xmlns:a16="http://schemas.microsoft.com/office/drawing/2014/main" id="{A7663F6F-4EC6-40FA-AA85-ECA911D7CB15}"/>
              </a:ext>
            </a:extLst>
          </p:cNvPr>
          <p:cNvCxnSpPr>
            <a:cxnSpLocks/>
          </p:cNvCxnSpPr>
          <p:nvPr/>
        </p:nvCxnSpPr>
        <p:spPr>
          <a:xfrm>
            <a:off x="8553414" y="1364759"/>
            <a:ext cx="843480"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98" name="직사각형 17">
            <a:extLst>
              <a:ext uri="{FF2B5EF4-FFF2-40B4-BE49-F238E27FC236}">
                <a16:creationId xmlns:a16="http://schemas.microsoft.com/office/drawing/2014/main" id="{4C650257-0D3B-498C-833B-674DBC008307}"/>
              </a:ext>
            </a:extLst>
          </p:cNvPr>
          <p:cNvSpPr>
            <a:spLocks noChangeArrowheads="1"/>
          </p:cNvSpPr>
          <p:nvPr/>
        </p:nvSpPr>
        <p:spPr bwMode="auto">
          <a:xfrm>
            <a:off x="7579910" y="1895747"/>
            <a:ext cx="846124" cy="753445"/>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3,549 </a:t>
            </a:r>
            <a:r>
              <a:rPr lang="ko-KR" altLang="en-US" sz="800" kern="0" dirty="0">
                <a:latin typeface="Arial" panose="020B0604020202020204" pitchFamily="34" charset="0"/>
                <a:cs typeface="Arial" panose="020B0604020202020204" pitchFamily="34" charset="0"/>
              </a:rPr>
              <a:t>원</a:t>
            </a:r>
            <a:endParaRPr lang="en-US" altLang="ko-KR" sz="800" kern="0" dirty="0">
              <a:latin typeface="Arial" panose="020B0604020202020204" pitchFamily="34" charset="0"/>
              <a:cs typeface="Arial" panose="020B0604020202020204" pitchFamily="34" charset="0"/>
            </a:endParaRPr>
          </a:p>
        </p:txBody>
      </p:sp>
      <p:sp>
        <p:nvSpPr>
          <p:cNvPr id="104" name="직사각형 17">
            <a:extLst>
              <a:ext uri="{FF2B5EF4-FFF2-40B4-BE49-F238E27FC236}">
                <a16:creationId xmlns:a16="http://schemas.microsoft.com/office/drawing/2014/main" id="{DA413BFA-293C-48A6-AAC3-5D654FB2B949}"/>
              </a:ext>
            </a:extLst>
          </p:cNvPr>
          <p:cNvSpPr>
            <a:spLocks noChangeArrowheads="1"/>
          </p:cNvSpPr>
          <p:nvPr/>
        </p:nvSpPr>
        <p:spPr bwMode="auto">
          <a:xfrm>
            <a:off x="8558012" y="1895749"/>
            <a:ext cx="846124" cy="753445"/>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344,412 EA</a:t>
            </a:r>
            <a:endParaRPr lang="en-US" altLang="ko-KR" sz="800" kern="0" baseline="30000" dirty="0">
              <a:latin typeface="Arial" panose="020B0604020202020204" pitchFamily="34" charset="0"/>
              <a:cs typeface="Arial" panose="020B0604020202020204" pitchFamily="34" charset="0"/>
            </a:endParaRPr>
          </a:p>
        </p:txBody>
      </p:sp>
      <p:sp>
        <p:nvSpPr>
          <p:cNvPr id="77" name="직사각형 17">
            <a:extLst>
              <a:ext uri="{FF2B5EF4-FFF2-40B4-BE49-F238E27FC236}">
                <a16:creationId xmlns:a16="http://schemas.microsoft.com/office/drawing/2014/main" id="{BDA109EF-332F-4564-909A-EDD91651ECA6}"/>
              </a:ext>
            </a:extLst>
          </p:cNvPr>
          <p:cNvSpPr>
            <a:spLocks noChangeArrowheads="1"/>
          </p:cNvSpPr>
          <p:nvPr/>
        </p:nvSpPr>
        <p:spPr bwMode="auto">
          <a:xfrm>
            <a:off x="7579911" y="6016528"/>
            <a:ext cx="855433" cy="117569"/>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1,050~2,000 </a:t>
            </a:r>
            <a:r>
              <a:rPr lang="ko-KR" altLang="en-US" sz="800" kern="0" dirty="0">
                <a:latin typeface="Arial" panose="020B0604020202020204" pitchFamily="34" charset="0"/>
                <a:cs typeface="Arial" panose="020B0604020202020204" pitchFamily="34" charset="0"/>
              </a:rPr>
              <a:t>원</a:t>
            </a:r>
            <a:endParaRPr lang="en-US" altLang="ko-KR" sz="800" kern="0" dirty="0">
              <a:latin typeface="Arial" panose="020B0604020202020204" pitchFamily="34" charset="0"/>
              <a:cs typeface="Arial" panose="020B0604020202020204" pitchFamily="34" charset="0"/>
            </a:endParaRPr>
          </a:p>
        </p:txBody>
      </p:sp>
      <p:sp>
        <p:nvSpPr>
          <p:cNvPr id="88" name="직사각형 119">
            <a:extLst>
              <a:ext uri="{FF2B5EF4-FFF2-40B4-BE49-F238E27FC236}">
                <a16:creationId xmlns:a16="http://schemas.microsoft.com/office/drawing/2014/main" id="{3DED847F-0D1B-4D99-B25B-6C5980A5AF9B}"/>
              </a:ext>
            </a:extLst>
          </p:cNvPr>
          <p:cNvSpPr/>
          <p:nvPr/>
        </p:nvSpPr>
        <p:spPr bwMode="auto">
          <a:xfrm>
            <a:off x="510135" y="6134426"/>
            <a:ext cx="9395863" cy="147781"/>
          </a:xfrm>
          <a:prstGeom prst="rect">
            <a:avLst/>
          </a:prstGeom>
          <a:noFill/>
          <a:ln w="9525" cap="flat" cmpd="sng" algn="ctr">
            <a:noFill/>
            <a:prstDash val="solid"/>
            <a:round/>
            <a:headEnd type="none" w="med" len="med"/>
            <a:tailEnd type="none" w="med" len="med"/>
          </a:ln>
          <a:effectLst/>
        </p:spPr>
        <p:txBody>
          <a:bodyPr lIns="0" tIns="0" rIns="0" bIns="0" rtlCol="0" anchor="ctr"/>
          <a:lstStyle/>
          <a:p>
            <a:pPr defTabSz="826710">
              <a:buClr>
                <a:srgbClr val="99CC00"/>
              </a:buClr>
              <a:tabLst>
                <a:tab pos="241125" algn="l"/>
              </a:tabLst>
            </a:pPr>
            <a:r>
              <a:rPr lang="ko-KR" altLang="en-US" sz="800" dirty="0">
                <a:solidFill>
                  <a:prstClr val="black"/>
                </a:solidFill>
                <a:latin typeface="Arial" panose="020B0604020202020204" pitchFamily="34" charset="0"/>
                <a:cs typeface="Arial" panose="020B0604020202020204" pitchFamily="34" charset="0"/>
              </a:rPr>
              <a:t>단위</a:t>
            </a:r>
            <a:r>
              <a:rPr lang="en-US" altLang="ko-KR" sz="800" dirty="0">
                <a:solidFill>
                  <a:prstClr val="black"/>
                </a:solidFill>
                <a:latin typeface="Arial" panose="020B0604020202020204" pitchFamily="34" charset="0"/>
                <a:cs typeface="Arial" panose="020B0604020202020204" pitchFamily="34" charset="0"/>
              </a:rPr>
              <a:t>: </a:t>
            </a:r>
            <a:r>
              <a:rPr lang="ko-KR" altLang="en-US" sz="800" dirty="0">
                <a:solidFill>
                  <a:prstClr val="black"/>
                </a:solidFill>
                <a:latin typeface="Arial" panose="020B0604020202020204" pitchFamily="34" charset="0"/>
                <a:cs typeface="Arial" panose="020B0604020202020204" pitchFamily="34" charset="0"/>
              </a:rPr>
              <a:t>백만원 </a:t>
            </a:r>
            <a:r>
              <a:rPr lang="en-US" altLang="ko-KR" sz="800" dirty="0">
                <a:solidFill>
                  <a:prstClr val="black"/>
                </a:solidFill>
                <a:latin typeface="Arial" panose="020B0604020202020204" pitchFamily="34" charset="0"/>
                <a:cs typeface="Arial" panose="020B0604020202020204" pitchFamily="34" charset="0"/>
              </a:rPr>
              <a:t>/ </a:t>
            </a:r>
            <a:r>
              <a:rPr lang="fr-FR"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회사제시자료</a:t>
            </a:r>
            <a:r>
              <a:rPr lang="fr-FR" altLang="ko-KR" sz="800" dirty="0">
                <a:solidFill>
                  <a:prstClr val="black"/>
                </a:solidFill>
                <a:latin typeface="Arial" panose="020B0604020202020204" pitchFamily="34" charset="0"/>
                <a:cs typeface="Arial" panose="020B0604020202020204" pitchFamily="34" charset="0"/>
              </a:rPr>
              <a:t> / </a:t>
            </a:r>
            <a:r>
              <a:rPr lang="en-US" altLang="ko-KR" sz="800" dirty="0">
                <a:solidFill>
                  <a:prstClr val="black"/>
                </a:solidFill>
                <a:latin typeface="Arial" panose="020B0604020202020204" pitchFamily="34" charset="0"/>
                <a:cs typeface="Arial" panose="020B0604020202020204" pitchFamily="34" charset="0"/>
              </a:rPr>
              <a:t>Note 1: 2022</a:t>
            </a:r>
            <a:r>
              <a:rPr lang="ko-KR" altLang="en-US" sz="800" dirty="0">
                <a:solidFill>
                  <a:prstClr val="black"/>
                </a:solidFill>
                <a:latin typeface="Arial" panose="020B0604020202020204" pitchFamily="34" charset="0"/>
                <a:cs typeface="Arial" panose="020B0604020202020204" pitchFamily="34" charset="0"/>
              </a:rPr>
              <a:t>년 </a:t>
            </a:r>
            <a:r>
              <a:rPr lang="en-US" altLang="ko-KR" sz="800" dirty="0">
                <a:solidFill>
                  <a:prstClr val="black"/>
                </a:solidFill>
                <a:latin typeface="Arial" panose="020B0604020202020204" pitchFamily="34" charset="0"/>
                <a:cs typeface="Arial" panose="020B0604020202020204" pitchFamily="34" charset="0"/>
              </a:rPr>
              <a:t>6</a:t>
            </a:r>
            <a:r>
              <a:rPr lang="ko-KR" altLang="en-US" sz="800" dirty="0">
                <a:solidFill>
                  <a:prstClr val="black"/>
                </a:solidFill>
                <a:latin typeface="Arial" panose="020B0604020202020204" pitchFamily="34" charset="0"/>
                <a:cs typeface="Arial" panose="020B0604020202020204" pitchFamily="34" charset="0"/>
              </a:rPr>
              <a:t>월말 </a:t>
            </a:r>
            <a:r>
              <a:rPr lang="en-US" altLang="ko-KR" sz="800" dirty="0">
                <a:solidFill>
                  <a:prstClr val="black"/>
                </a:solidFill>
                <a:latin typeface="Arial" panose="020B0604020202020204" pitchFamily="34" charset="0"/>
                <a:cs typeface="Arial" panose="020B0604020202020204" pitchFamily="34" charset="0"/>
              </a:rPr>
              <a:t>LTM </a:t>
            </a:r>
            <a:r>
              <a:rPr lang="ko-KR" altLang="en-US" sz="800" dirty="0">
                <a:solidFill>
                  <a:prstClr val="black"/>
                </a:solidFill>
                <a:latin typeface="Arial" panose="020B0604020202020204" pitchFamily="34" charset="0"/>
                <a:cs typeface="Arial" panose="020B0604020202020204" pitchFamily="34" charset="0"/>
              </a:rPr>
              <a:t>기준</a:t>
            </a:r>
            <a:endParaRPr lang="fr-FR" altLang="ko-KR" sz="800" dirty="0">
              <a:solidFill>
                <a:prstClr val="black"/>
              </a:solidFill>
              <a:latin typeface="Arial" panose="020B0604020202020204" pitchFamily="34" charset="0"/>
              <a:cs typeface="Arial" panose="020B0604020202020204" pitchFamily="34" charset="0"/>
            </a:endParaRPr>
          </a:p>
        </p:txBody>
      </p:sp>
      <p:sp>
        <p:nvSpPr>
          <p:cNvPr id="123" name="직사각형 17">
            <a:extLst>
              <a:ext uri="{FF2B5EF4-FFF2-40B4-BE49-F238E27FC236}">
                <a16:creationId xmlns:a16="http://schemas.microsoft.com/office/drawing/2014/main" id="{C4F718E2-E4BA-4CC8-B3AB-B239AC8CBB14}"/>
              </a:ext>
            </a:extLst>
          </p:cNvPr>
          <p:cNvSpPr>
            <a:spLocks noChangeArrowheads="1"/>
          </p:cNvSpPr>
          <p:nvPr/>
        </p:nvSpPr>
        <p:spPr bwMode="auto">
          <a:xfrm>
            <a:off x="5820271" y="1909655"/>
            <a:ext cx="1655972" cy="739537"/>
          </a:xfrm>
          <a:prstGeom prst="rect">
            <a:avLst/>
          </a:prstGeom>
          <a:solidFill>
            <a:srgbClr val="00A3A1"/>
          </a:solidFill>
          <a:ln w="9525" algn="ctr">
            <a:solidFill>
              <a:srgbClr val="00A3A1"/>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94Ah Cap </a:t>
            </a:r>
            <a:r>
              <a:rPr lang="en-US" altLang="ko-KR" sz="800" b="1" kern="0" dirty="0" err="1">
                <a:solidFill>
                  <a:prstClr val="white"/>
                </a:solidFill>
                <a:latin typeface="Arial" panose="020B0604020202020204" pitchFamily="34" charset="0"/>
                <a:cs typeface="Arial" panose="020B0604020202020204" pitchFamily="34" charset="0"/>
              </a:rPr>
              <a:t>Ass’y</a:t>
            </a:r>
            <a:endParaRPr lang="en-US" altLang="ko-KR" sz="800" b="1" kern="0" dirty="0">
              <a:solidFill>
                <a:prstClr val="white"/>
              </a:solidFill>
              <a:latin typeface="Arial" panose="020B0604020202020204" pitchFamily="34" charset="0"/>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1,222</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(6.7%)</a:t>
            </a:r>
          </a:p>
        </p:txBody>
      </p:sp>
      <p:sp>
        <p:nvSpPr>
          <p:cNvPr id="124" name="직사각형 17">
            <a:extLst>
              <a:ext uri="{FF2B5EF4-FFF2-40B4-BE49-F238E27FC236}">
                <a16:creationId xmlns:a16="http://schemas.microsoft.com/office/drawing/2014/main" id="{DC16BA04-B9DB-4708-8FDB-0A50578EFA45}"/>
              </a:ext>
            </a:extLst>
          </p:cNvPr>
          <p:cNvSpPr>
            <a:spLocks noChangeArrowheads="1"/>
          </p:cNvSpPr>
          <p:nvPr/>
        </p:nvSpPr>
        <p:spPr bwMode="auto">
          <a:xfrm>
            <a:off x="5820271" y="2705842"/>
            <a:ext cx="1655972" cy="2938732"/>
          </a:xfrm>
          <a:prstGeom prst="rect">
            <a:avLst/>
          </a:prstGeom>
          <a:solidFill>
            <a:srgbClr val="00A3A1"/>
          </a:solidFill>
          <a:ln w="9525" algn="ctr">
            <a:solidFill>
              <a:srgbClr val="00A3A1"/>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112Ah Cap </a:t>
            </a:r>
            <a:r>
              <a:rPr lang="en-US" altLang="ko-KR" sz="800" b="1" kern="0" dirty="0" err="1">
                <a:solidFill>
                  <a:prstClr val="white"/>
                </a:solidFill>
                <a:latin typeface="Arial" panose="020B0604020202020204" pitchFamily="34" charset="0"/>
                <a:cs typeface="Arial" panose="020B0604020202020204" pitchFamily="34" charset="0"/>
              </a:rPr>
              <a:t>Ass’y</a:t>
            </a:r>
            <a:endParaRPr lang="en-US" altLang="ko-KR" sz="800" b="1" kern="0" dirty="0">
              <a:solidFill>
                <a:prstClr val="white"/>
              </a:solidFill>
              <a:latin typeface="Arial" panose="020B0604020202020204" pitchFamily="34" charset="0"/>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16,277</a:t>
            </a:r>
          </a:p>
          <a:p>
            <a:pPr algn="ctr" defTabSz="826719">
              <a:buClr>
                <a:srgbClr val="99CC00"/>
              </a:buClr>
              <a:tabLst>
                <a:tab pos="241127" algn="l"/>
              </a:tabLst>
            </a:pPr>
            <a:r>
              <a:rPr lang="en-US" altLang="ko-KR" sz="800" b="1" kern="0" dirty="0">
                <a:solidFill>
                  <a:prstClr val="white"/>
                </a:solidFill>
                <a:latin typeface="Arial" panose="020B0604020202020204" pitchFamily="34" charset="0"/>
                <a:cs typeface="Arial" panose="020B0604020202020204" pitchFamily="34" charset="0"/>
              </a:rPr>
              <a:t>(89.5%)</a:t>
            </a:r>
          </a:p>
        </p:txBody>
      </p:sp>
      <p:sp>
        <p:nvSpPr>
          <p:cNvPr id="126" name="직사각형 17">
            <a:extLst>
              <a:ext uri="{FF2B5EF4-FFF2-40B4-BE49-F238E27FC236}">
                <a16:creationId xmlns:a16="http://schemas.microsoft.com/office/drawing/2014/main" id="{81D7B11B-BB9A-4684-B204-299C44CE54D9}"/>
              </a:ext>
            </a:extLst>
          </p:cNvPr>
          <p:cNvSpPr>
            <a:spLocks noChangeArrowheads="1"/>
          </p:cNvSpPr>
          <p:nvPr/>
        </p:nvSpPr>
        <p:spPr bwMode="auto">
          <a:xfrm>
            <a:off x="7579910" y="5711051"/>
            <a:ext cx="860167" cy="243289"/>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55 </a:t>
            </a:r>
            <a:r>
              <a:rPr lang="ko-KR" altLang="en-US" sz="800" kern="0" dirty="0">
                <a:latin typeface="Arial" panose="020B0604020202020204" pitchFamily="34" charset="0"/>
                <a:cs typeface="Arial" panose="020B0604020202020204" pitchFamily="34" charset="0"/>
              </a:rPr>
              <a:t>원</a:t>
            </a:r>
            <a:endParaRPr lang="en-US" altLang="ko-KR" sz="800" kern="0" dirty="0">
              <a:latin typeface="Arial" panose="020B0604020202020204" pitchFamily="34" charset="0"/>
              <a:cs typeface="Arial" panose="020B0604020202020204" pitchFamily="34" charset="0"/>
            </a:endParaRPr>
          </a:p>
        </p:txBody>
      </p:sp>
      <p:sp>
        <p:nvSpPr>
          <p:cNvPr id="127" name="직사각형 17">
            <a:extLst>
              <a:ext uri="{FF2B5EF4-FFF2-40B4-BE49-F238E27FC236}">
                <a16:creationId xmlns:a16="http://schemas.microsoft.com/office/drawing/2014/main" id="{B3EB2C12-5931-447F-B102-6DC946D0FE9D}"/>
              </a:ext>
            </a:extLst>
          </p:cNvPr>
          <p:cNvSpPr>
            <a:spLocks noChangeArrowheads="1"/>
          </p:cNvSpPr>
          <p:nvPr/>
        </p:nvSpPr>
        <p:spPr bwMode="auto">
          <a:xfrm>
            <a:off x="8553414" y="5711051"/>
            <a:ext cx="851808" cy="243285"/>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5,927,364 EA</a:t>
            </a:r>
          </a:p>
        </p:txBody>
      </p:sp>
      <p:sp>
        <p:nvSpPr>
          <p:cNvPr id="51" name="직사각형 17">
            <a:extLst>
              <a:ext uri="{FF2B5EF4-FFF2-40B4-BE49-F238E27FC236}">
                <a16:creationId xmlns:a16="http://schemas.microsoft.com/office/drawing/2014/main" id="{6206E6FE-B1FC-4E96-9BC5-169F2AEC42A8}"/>
              </a:ext>
            </a:extLst>
          </p:cNvPr>
          <p:cNvSpPr>
            <a:spLocks noChangeArrowheads="1"/>
          </p:cNvSpPr>
          <p:nvPr/>
        </p:nvSpPr>
        <p:spPr bwMode="auto">
          <a:xfrm>
            <a:off x="8553414" y="6016528"/>
            <a:ext cx="855433" cy="11757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cs typeface="Arial" panose="020B0604020202020204" pitchFamily="34" charset="0"/>
              </a:rPr>
              <a:t>N/A</a:t>
            </a:r>
          </a:p>
        </p:txBody>
      </p:sp>
      <p:sp>
        <p:nvSpPr>
          <p:cNvPr id="58" name="직사각형 17">
            <a:extLst>
              <a:ext uri="{FF2B5EF4-FFF2-40B4-BE49-F238E27FC236}">
                <a16:creationId xmlns:a16="http://schemas.microsoft.com/office/drawing/2014/main" id="{F678BA39-B4D5-4D79-916D-840D582D5D8A}"/>
              </a:ext>
            </a:extLst>
          </p:cNvPr>
          <p:cNvSpPr>
            <a:spLocks noChangeArrowheads="1"/>
          </p:cNvSpPr>
          <p:nvPr/>
        </p:nvSpPr>
        <p:spPr bwMode="auto">
          <a:xfrm>
            <a:off x="4050972" y="6016529"/>
            <a:ext cx="1655972" cy="124118"/>
          </a:xfrm>
          <a:prstGeom prst="rect">
            <a:avLst/>
          </a:prstGeom>
          <a:solidFill>
            <a:srgbClr val="005EB8"/>
          </a:solidFill>
          <a:ln w="9525" algn="ctr">
            <a:solidFill>
              <a:srgbClr val="005EB8"/>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스크랩</a:t>
            </a:r>
            <a:r>
              <a:rPr lang="en-US" altLang="ko-KR" sz="800" b="1" kern="0" dirty="0">
                <a:solidFill>
                  <a:prstClr val="white"/>
                </a:solidFill>
                <a:latin typeface="Arial" panose="020B0604020202020204" pitchFamily="34" charset="0"/>
                <a:cs typeface="Arial" panose="020B0604020202020204" pitchFamily="34" charset="0"/>
              </a:rPr>
              <a:t> 14 (0.1%)</a:t>
            </a:r>
          </a:p>
        </p:txBody>
      </p:sp>
      <p:sp>
        <p:nvSpPr>
          <p:cNvPr id="59" name="직사각형 17">
            <a:extLst>
              <a:ext uri="{FF2B5EF4-FFF2-40B4-BE49-F238E27FC236}">
                <a16:creationId xmlns:a16="http://schemas.microsoft.com/office/drawing/2014/main" id="{68698DD7-0146-429A-A827-AF4A4B2F08AC}"/>
              </a:ext>
            </a:extLst>
          </p:cNvPr>
          <p:cNvSpPr>
            <a:spLocks noChangeArrowheads="1"/>
          </p:cNvSpPr>
          <p:nvPr/>
        </p:nvSpPr>
        <p:spPr bwMode="auto">
          <a:xfrm>
            <a:off x="5820270" y="5706433"/>
            <a:ext cx="1655972" cy="248237"/>
          </a:xfrm>
          <a:prstGeom prst="rect">
            <a:avLst/>
          </a:prstGeom>
          <a:solidFill>
            <a:srgbClr val="00A3A1"/>
          </a:solidFill>
          <a:ln w="9525" algn="ctr">
            <a:solidFill>
              <a:srgbClr val="00A3A1"/>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세정</a:t>
            </a:r>
            <a:r>
              <a:rPr lang="en-US" altLang="ko-KR" sz="800" b="1" kern="0" dirty="0">
                <a:solidFill>
                  <a:prstClr val="white"/>
                </a:solidFill>
                <a:latin typeface="Arial" panose="020B0604020202020204" pitchFamily="34" charset="0"/>
                <a:cs typeface="Arial" panose="020B0604020202020204" pitchFamily="34" charset="0"/>
              </a:rPr>
              <a:t> 326 (1.8%)</a:t>
            </a:r>
          </a:p>
        </p:txBody>
      </p:sp>
      <p:sp>
        <p:nvSpPr>
          <p:cNvPr id="60" name="직사각형 17">
            <a:extLst>
              <a:ext uri="{FF2B5EF4-FFF2-40B4-BE49-F238E27FC236}">
                <a16:creationId xmlns:a16="http://schemas.microsoft.com/office/drawing/2014/main" id="{DBBAD892-8D5E-4671-A33A-DEF7243DB0FA}"/>
              </a:ext>
            </a:extLst>
          </p:cNvPr>
          <p:cNvSpPr>
            <a:spLocks noChangeArrowheads="1"/>
          </p:cNvSpPr>
          <p:nvPr/>
        </p:nvSpPr>
        <p:spPr bwMode="auto">
          <a:xfrm>
            <a:off x="5820270" y="6016529"/>
            <a:ext cx="1655972" cy="124118"/>
          </a:xfrm>
          <a:prstGeom prst="rect">
            <a:avLst/>
          </a:prstGeom>
          <a:solidFill>
            <a:srgbClr val="00A3A1"/>
          </a:solidFill>
          <a:ln w="9525" algn="ctr">
            <a:solidFill>
              <a:srgbClr val="00A3A1"/>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cs typeface="Arial" panose="020B0604020202020204" pitchFamily="34" charset="0"/>
              </a:rPr>
              <a:t>스크랩</a:t>
            </a:r>
            <a:r>
              <a:rPr lang="en-US" altLang="ko-KR" sz="800" b="1" kern="0" dirty="0">
                <a:solidFill>
                  <a:prstClr val="white"/>
                </a:solidFill>
                <a:latin typeface="Arial" panose="020B0604020202020204" pitchFamily="34" charset="0"/>
                <a:cs typeface="Arial" panose="020B0604020202020204" pitchFamily="34" charset="0"/>
              </a:rPr>
              <a:t> 14 (0.1%)</a:t>
            </a:r>
          </a:p>
        </p:txBody>
      </p:sp>
    </p:spTree>
    <p:extLst>
      <p:ext uri="{BB962C8B-B14F-4D97-AF65-F5344CB8AC3E}">
        <p14:creationId xmlns:p14="http://schemas.microsoft.com/office/powerpoint/2010/main" val="1841795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NWC (2/2)</a:t>
            </a:r>
          </a:p>
        </p:txBody>
      </p:sp>
      <p:sp>
        <p:nvSpPr>
          <p:cNvPr id="7" name="제목 2">
            <a:extLst>
              <a:ext uri="{FF2B5EF4-FFF2-40B4-BE49-F238E27FC236}">
                <a16:creationId xmlns:a16="http://schemas.microsoft.com/office/drawing/2014/main" id="{6195F28B-5BC0-49A1-A2F8-156EA142159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9" name="Title 1">
            <a:extLst>
              <a:ext uri="{FF2B5EF4-FFF2-40B4-BE49-F238E27FC236}">
                <a16:creationId xmlns:a16="http://schemas.microsoft.com/office/drawing/2014/main" id="{6CA8F5DE-CD0A-45AE-BD2A-8C586058D6E2}"/>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운전자본 회전기일이 짧은 편이며 매출 규모 대비 적은 수준을 보유하고 있음</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삼성</a:t>
            </a:r>
            <a:r>
              <a:rPr lang="en-US" altLang="ko-KR" sz="1000" b="1" dirty="0">
                <a:solidFill>
                  <a:srgbClr val="002997"/>
                </a:solidFill>
                <a:latin typeface="Arial" panose="020B0604020202020204" pitchFamily="34" charset="0"/>
                <a:ea typeface="+mj-ea"/>
                <a:cs typeface="Arial" panose="020B0604020202020204" pitchFamily="34" charset="0"/>
              </a:rPr>
              <a:t>SDI </a:t>
            </a:r>
            <a:r>
              <a:rPr lang="ko-KR" altLang="en-US" sz="1000" b="1" dirty="0">
                <a:solidFill>
                  <a:srgbClr val="002997"/>
                </a:solidFill>
                <a:latin typeface="Arial" panose="020B0604020202020204" pitchFamily="34" charset="0"/>
                <a:ea typeface="+mj-ea"/>
                <a:cs typeface="Arial" panose="020B0604020202020204" pitchFamily="34" charset="0"/>
              </a:rPr>
              <a:t>화재로 인하여 </a:t>
            </a:r>
            <a:r>
              <a:rPr lang="ko-KR" altLang="en-US" sz="1000" b="1" dirty="0" err="1">
                <a:solidFill>
                  <a:srgbClr val="002997"/>
                </a:solidFill>
                <a:latin typeface="Arial" panose="020B0604020202020204" pitchFamily="34" charset="0"/>
                <a:ea typeface="+mj-ea"/>
                <a:cs typeface="Arial" panose="020B0604020202020204" pitchFamily="34" charset="0"/>
              </a:rPr>
              <a:t>비경상적으로</a:t>
            </a:r>
            <a:r>
              <a:rPr lang="ko-KR" altLang="en-US" sz="1000" b="1" dirty="0">
                <a:solidFill>
                  <a:srgbClr val="002997"/>
                </a:solidFill>
                <a:latin typeface="Arial" panose="020B0604020202020204" pitchFamily="34" charset="0"/>
                <a:ea typeface="+mj-ea"/>
                <a:cs typeface="Arial" panose="020B0604020202020204" pitchFamily="34" charset="0"/>
              </a:rPr>
              <a:t> 증가하였던 </a:t>
            </a:r>
            <a:r>
              <a:rPr lang="en-US" altLang="ko-KR" sz="1000" b="1" dirty="0">
                <a:solidFill>
                  <a:srgbClr val="002997"/>
                </a:solidFill>
                <a:latin typeface="Arial" panose="020B0604020202020204" pitchFamily="34" charset="0"/>
                <a:ea typeface="+mj-ea"/>
                <a:cs typeface="Arial" panose="020B0604020202020204" pitchFamily="34" charset="0"/>
              </a:rPr>
              <a:t>2019</a:t>
            </a:r>
            <a:r>
              <a:rPr lang="ko-KR" altLang="en-US" sz="1000" b="1" dirty="0">
                <a:solidFill>
                  <a:srgbClr val="002997"/>
                </a:solidFill>
                <a:latin typeface="Arial" panose="020B0604020202020204" pitchFamily="34" charset="0"/>
                <a:ea typeface="+mj-ea"/>
                <a:cs typeface="Arial" panose="020B0604020202020204" pitchFamily="34" charset="0"/>
              </a:rPr>
              <a:t>년 이후에는 일정한 수준이 유지되고 있으며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음의 현금전환주기</a:t>
            </a:r>
            <a:r>
              <a:rPr lang="en-US" altLang="ko-KR" sz="1000" b="1" dirty="0">
                <a:solidFill>
                  <a:srgbClr val="002997"/>
                </a:solidFill>
                <a:latin typeface="Arial" panose="020B0604020202020204" pitchFamily="34" charset="0"/>
                <a:ea typeface="+mj-ea"/>
                <a:cs typeface="Arial" panose="020B0604020202020204" pitchFamily="34" charset="0"/>
              </a:rPr>
              <a:t>(Cash Conversion Cycle)</a:t>
            </a:r>
            <a:r>
              <a:rPr lang="ko-KR" altLang="en-US" sz="1000" b="1" dirty="0">
                <a:solidFill>
                  <a:srgbClr val="002997"/>
                </a:solidFill>
                <a:latin typeface="Arial" panose="020B0604020202020204" pitchFamily="34" charset="0"/>
                <a:ea typeface="+mj-ea"/>
                <a:cs typeface="Arial" panose="020B0604020202020204" pitchFamily="34" charset="0"/>
              </a:rPr>
              <a:t>를 가지므로 운전자본 현금흐름이 대상 사업부에 유리한 구조임</a:t>
            </a:r>
          </a:p>
          <a:p>
            <a:pPr marL="0" lvl="4" algn="just"/>
            <a:endParaRPr lang="ko-KR" altLang="en-US" sz="1000" b="1" dirty="0">
              <a:solidFill>
                <a:srgbClr val="002997"/>
              </a:solidFill>
              <a:latin typeface="Arial" panose="020B0604020202020204" pitchFamily="34" charset="0"/>
              <a:ea typeface="+mj-ea"/>
              <a:cs typeface="Arial" panose="020B0604020202020204" pitchFamily="34" charset="0"/>
            </a:endParaRPr>
          </a:p>
        </p:txBody>
      </p:sp>
      <p:sp>
        <p:nvSpPr>
          <p:cNvPr id="36" name="TextBox 35">
            <a:extLst>
              <a:ext uri="{FF2B5EF4-FFF2-40B4-BE49-F238E27FC236}">
                <a16:creationId xmlns:a16="http://schemas.microsoft.com/office/drawing/2014/main" id="{1280A531-B3A9-46BF-9EF7-ECFFE212B6AE}"/>
              </a:ext>
            </a:extLst>
          </p:cNvPr>
          <p:cNvSpPr txBox="1"/>
          <p:nvPr/>
        </p:nvSpPr>
        <p:spPr>
          <a:xfrm>
            <a:off x="5240338" y="1504950"/>
            <a:ext cx="3925887" cy="4856707"/>
          </a:xfrm>
          <a:prstGeom prst="rect">
            <a:avLst/>
          </a:prstGeom>
          <a:noFill/>
          <a:ln>
            <a:noFill/>
          </a:ln>
        </p:spPr>
        <p:txBody>
          <a:bodyPr wrap="square" lIns="36000" tIns="108000" rIns="36000" bIns="36000" rtlCol="0">
            <a:noAutofit/>
          </a:bodyPr>
          <a:lstStyle/>
          <a:p>
            <a:pPr marR="0" lvl="0" algn="l" defTabSz="914400" rtl="0" eaLnBrk="1" fontAlgn="auto" latinLnBrk="0" hangingPunct="1">
              <a:spcBef>
                <a:spcPts val="600"/>
              </a:spcBef>
              <a:spcAft>
                <a:spcPts val="0"/>
              </a:spcAft>
              <a:buClr>
                <a:srgbClr val="00338D"/>
              </a:buClr>
              <a:buSzTx/>
              <a:tabLst>
                <a:tab pos="4935538" algn="l"/>
              </a:tabLst>
              <a:defRPr/>
            </a:pPr>
            <a:r>
              <a:rPr lang="ko-KR" altLang="en-US" sz="900" b="1" u="sng" dirty="0">
                <a:solidFill>
                  <a:srgbClr val="000000"/>
                </a:solidFill>
                <a:latin typeface="Arial" panose="020B0604020202020204" pitchFamily="34" charset="0"/>
                <a:cs typeface="Arial" panose="020B0604020202020204" pitchFamily="34" charset="0"/>
              </a:rPr>
              <a:t>외상매입금</a:t>
            </a:r>
            <a:endParaRPr lang="en-US" altLang="ko-KR" sz="800" b="1" u="sng"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spcBef>
                <a:spcPts val="600"/>
              </a:spcBef>
              <a:spcAft>
                <a:spcPts val="0"/>
              </a:spcAft>
              <a:buClr>
                <a:srgbClr val="00338D"/>
              </a:buClr>
              <a:buSzTx/>
              <a:buFont typeface="Wingdings" panose="05000000000000000000" pitchFamily="2" charset="2"/>
              <a:buChar char="§"/>
              <a:tabLst>
                <a:tab pos="4935538"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외상매입금은 일반적인 경우 월 마감하여 익월 </a:t>
            </a:r>
            <a:r>
              <a:rPr lang="en-US" altLang="ko-KR" sz="900" dirty="0">
                <a:latin typeface="Arial" panose="020B0604020202020204" pitchFamily="34" charset="0"/>
                <a:cs typeface="Arial" panose="020B0604020202020204" pitchFamily="34" charset="0"/>
              </a:rPr>
              <a:t>20</a:t>
            </a:r>
            <a:r>
              <a:rPr lang="ko-KR" altLang="en-US" sz="900" dirty="0">
                <a:latin typeface="Arial" panose="020B0604020202020204" pitchFamily="34" charset="0"/>
                <a:cs typeface="Arial" panose="020B0604020202020204" pitchFamily="34" charset="0"/>
              </a:rPr>
              <a:t>일에 지급하며</a:t>
            </a:r>
            <a:r>
              <a:rPr lang="en-US" altLang="ko-KR" sz="900" dirty="0">
                <a:latin typeface="Arial" panose="020B0604020202020204" pitchFamily="34" charset="0"/>
                <a:cs typeface="Arial" panose="020B0604020202020204" pitchFamily="34" charset="0"/>
              </a:rPr>
              <a:t>, 2020~2022</a:t>
            </a:r>
            <a:r>
              <a:rPr lang="ko-KR" altLang="en-US" sz="900" dirty="0">
                <a:latin typeface="Arial" panose="020B0604020202020204" pitchFamily="34" charset="0"/>
                <a:cs typeface="Arial" panose="020B0604020202020204" pitchFamily="34" charset="0"/>
              </a:rPr>
              <a:t>년 반기 동안의 회전기일도 </a:t>
            </a:r>
            <a:r>
              <a:rPr lang="en-US" altLang="ko-KR" sz="900" dirty="0">
                <a:latin typeface="Arial" panose="020B0604020202020204" pitchFamily="34" charset="0"/>
                <a:cs typeface="Arial" panose="020B0604020202020204" pitchFamily="34" charset="0"/>
              </a:rPr>
              <a:t>30~31</a:t>
            </a:r>
            <a:r>
              <a:rPr lang="ko-KR" altLang="en-US" sz="900" dirty="0">
                <a:latin typeface="Arial" panose="020B0604020202020204" pitchFamily="34" charset="0"/>
                <a:cs typeface="Arial" panose="020B0604020202020204" pitchFamily="34" charset="0"/>
              </a:rPr>
              <a:t>일로 일정하게 나타남</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매입업체 간 지급기간의 차이는 없는 것으로 확인됨</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외상매입금은</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사전에 업체와 조율 후 지연된 것으로</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연체로 인한 불이익은 없었음</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업체에 따라 </a:t>
            </a:r>
            <a:r>
              <a:rPr lang="en-US" altLang="ko-KR" sz="900" dirty="0">
                <a:latin typeface="Arial" panose="020B0604020202020204" pitchFamily="34" charset="0"/>
                <a:cs typeface="Arial" panose="020B0604020202020204" pitchFamily="34" charset="0"/>
              </a:rPr>
              <a:t>50~80</a:t>
            </a:r>
            <a:r>
              <a:rPr lang="ko-KR" altLang="en-US" sz="900" dirty="0">
                <a:latin typeface="Arial" panose="020B0604020202020204" pitchFamily="34" charset="0"/>
                <a:cs typeface="Arial" panose="020B0604020202020204" pitchFamily="34" charset="0"/>
              </a:rPr>
              <a:t>일까지 지연하여 지급하였음</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lvl="0" defTabSz="914400" latinLnBrk="1">
              <a:lnSpc>
                <a:spcPts val="1200"/>
              </a:lnSpc>
              <a:buClr>
                <a:srgbClr val="00338D"/>
              </a:buCl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R="0" lvl="0" algn="l" defTabSz="914400" rtl="0" eaLnBrk="1" fontAlgn="auto" latinLnBrk="0" hangingPunct="1">
              <a:spcBef>
                <a:spcPts val="600"/>
              </a:spcBef>
              <a:spcAft>
                <a:spcPts val="0"/>
              </a:spcAft>
              <a:buClr>
                <a:srgbClr val="00338D"/>
              </a:buClr>
              <a:buSzTx/>
              <a:tabLst>
                <a:tab pos="4935538" algn="l"/>
              </a:tabLst>
              <a:defRPr/>
            </a:pPr>
            <a:r>
              <a:rPr lang="ko-KR" altLang="en-US" sz="900" b="1" u="sng" dirty="0">
                <a:solidFill>
                  <a:srgbClr val="000000"/>
                </a:solidFill>
                <a:latin typeface="Arial" panose="020B0604020202020204" pitchFamily="34" charset="0"/>
                <a:cs typeface="Arial" panose="020B0604020202020204" pitchFamily="34" charset="0"/>
              </a:rPr>
              <a:t>미지급금</a:t>
            </a: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영업 관련 미지급금은 </a:t>
            </a:r>
            <a:r>
              <a:rPr lang="ko-KR" altLang="en-US" sz="900" dirty="0" err="1">
                <a:latin typeface="Arial" panose="020B0604020202020204" pitchFamily="34" charset="0"/>
                <a:cs typeface="Arial" panose="020B0604020202020204" pitchFamily="34" charset="0"/>
              </a:rPr>
              <a:t>도급비</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관리비</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임대료</a:t>
            </a:r>
            <a:r>
              <a:rPr lang="en-US" altLang="ko-KR" sz="900" dirty="0">
                <a:latin typeface="Arial" panose="020B0604020202020204" pitchFamily="34" charset="0"/>
                <a:cs typeface="Arial" panose="020B0604020202020204" pitchFamily="34" charset="0"/>
              </a:rPr>
              <a:t>, </a:t>
            </a:r>
            <a:r>
              <a:rPr lang="ko-KR" altLang="en-US" sz="900" dirty="0" err="1">
                <a:latin typeface="Arial" panose="020B0604020202020204" pitchFamily="34" charset="0"/>
                <a:cs typeface="Arial" panose="020B0604020202020204" pitchFamily="34" charset="0"/>
              </a:rPr>
              <a:t>급식대</a:t>
            </a:r>
            <a:r>
              <a:rPr lang="ko-KR" altLang="en-US" sz="900" dirty="0">
                <a:latin typeface="Arial" panose="020B0604020202020204" pitchFamily="34" charset="0"/>
                <a:cs typeface="Arial" panose="020B0604020202020204" pitchFamily="34" charset="0"/>
              </a:rPr>
              <a:t> 등과 관련된 것으로 기말 잔액은 </a:t>
            </a:r>
            <a:r>
              <a:rPr lang="en-US" altLang="ko-KR" sz="900" dirty="0">
                <a:latin typeface="Arial" panose="020B0604020202020204" pitchFamily="34" charset="0"/>
                <a:cs typeface="Arial" panose="020B0604020202020204" pitchFamily="34" charset="0"/>
              </a:rPr>
              <a:t>1~2</a:t>
            </a:r>
            <a:r>
              <a:rPr lang="ko-KR" altLang="en-US" sz="900" dirty="0">
                <a:latin typeface="Arial" panose="020B0604020202020204" pitchFamily="34" charset="0"/>
                <a:cs typeface="Arial" panose="020B0604020202020204" pitchFamily="34" charset="0"/>
              </a:rPr>
              <a:t>억원 수준임</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연도별 미지급금 증감은 도급인원 변동에 따라 </a:t>
            </a:r>
            <a:r>
              <a:rPr lang="ko-KR" altLang="en-US" sz="900" dirty="0" err="1">
                <a:latin typeface="Arial" panose="020B0604020202020204" pitchFamily="34" charset="0"/>
                <a:cs typeface="Arial" panose="020B0604020202020204" pitchFamily="34" charset="0"/>
              </a:rPr>
              <a:t>도급대</a:t>
            </a:r>
            <a:r>
              <a:rPr lang="ko-KR" altLang="en-US" sz="900" dirty="0">
                <a:latin typeface="Arial" panose="020B0604020202020204" pitchFamily="34" charset="0"/>
                <a:cs typeface="Arial" panose="020B0604020202020204" pitchFamily="34" charset="0"/>
              </a:rPr>
              <a:t> 미지급금 잔액이 변동한 것에 기인하며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그 외 금액은 비교적 일정한 수준이 유지되어 옴</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p:txBody>
      </p:sp>
      <p:graphicFrame>
        <p:nvGraphicFramePr>
          <p:cNvPr id="3" name="표 2">
            <a:extLst>
              <a:ext uri="{FF2B5EF4-FFF2-40B4-BE49-F238E27FC236}">
                <a16:creationId xmlns:a16="http://schemas.microsoft.com/office/drawing/2014/main" id="{A7896281-BCE3-4ED7-A480-4E51A3DEBE2F}"/>
              </a:ext>
            </a:extLst>
          </p:cNvPr>
          <p:cNvGraphicFramePr>
            <a:graphicFrameLocks noGrp="1"/>
          </p:cNvGraphicFramePr>
          <p:nvPr>
            <p:extLst>
              <p:ext uri="{D42A27DB-BD31-4B8C-83A1-F6EECF244321}">
                <p14:modId xmlns:p14="http://schemas.microsoft.com/office/powerpoint/2010/main" val="437720214"/>
              </p:ext>
            </p:extLst>
          </p:nvPr>
        </p:nvGraphicFramePr>
        <p:xfrm>
          <a:off x="500400" y="1504800"/>
          <a:ext cx="4376301" cy="1981200"/>
        </p:xfrm>
        <a:graphic>
          <a:graphicData uri="http://schemas.openxmlformats.org/drawingml/2006/table">
            <a:tbl>
              <a:tblPr/>
              <a:tblGrid>
                <a:gridCol w="200301">
                  <a:extLst>
                    <a:ext uri="{9D8B030D-6E8A-4147-A177-3AD203B41FA5}">
                      <a16:colId xmlns:a16="http://schemas.microsoft.com/office/drawing/2014/main" val="3098225620"/>
                    </a:ext>
                  </a:extLst>
                </a:gridCol>
                <a:gridCol w="720000">
                  <a:extLst>
                    <a:ext uri="{9D8B030D-6E8A-4147-A177-3AD203B41FA5}">
                      <a16:colId xmlns:a16="http://schemas.microsoft.com/office/drawing/2014/main" val="2402985073"/>
                    </a:ext>
                  </a:extLst>
                </a:gridCol>
                <a:gridCol w="720000">
                  <a:extLst>
                    <a:ext uri="{9D8B030D-6E8A-4147-A177-3AD203B41FA5}">
                      <a16:colId xmlns:a16="http://schemas.microsoft.com/office/drawing/2014/main" val="715630281"/>
                    </a:ext>
                  </a:extLst>
                </a:gridCol>
                <a:gridCol w="684000">
                  <a:extLst>
                    <a:ext uri="{9D8B030D-6E8A-4147-A177-3AD203B41FA5}">
                      <a16:colId xmlns:a16="http://schemas.microsoft.com/office/drawing/2014/main" val="2394680952"/>
                    </a:ext>
                  </a:extLst>
                </a:gridCol>
                <a:gridCol w="684000">
                  <a:extLst>
                    <a:ext uri="{9D8B030D-6E8A-4147-A177-3AD203B41FA5}">
                      <a16:colId xmlns:a16="http://schemas.microsoft.com/office/drawing/2014/main" val="3334387628"/>
                    </a:ext>
                  </a:extLst>
                </a:gridCol>
                <a:gridCol w="684000">
                  <a:extLst>
                    <a:ext uri="{9D8B030D-6E8A-4147-A177-3AD203B41FA5}">
                      <a16:colId xmlns:a16="http://schemas.microsoft.com/office/drawing/2014/main" val="1665790983"/>
                    </a:ext>
                  </a:extLst>
                </a:gridCol>
                <a:gridCol w="684000">
                  <a:extLst>
                    <a:ext uri="{9D8B030D-6E8A-4147-A177-3AD203B41FA5}">
                      <a16:colId xmlns:a16="http://schemas.microsoft.com/office/drawing/2014/main" val="940063869"/>
                    </a:ext>
                  </a:extLst>
                </a:gridCol>
              </a:tblGrid>
              <a:tr h="152400">
                <a:tc gridSpan="2">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순운전자본</a:t>
                      </a:r>
                      <a:endPar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719242869"/>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693768954"/>
                  </a:ext>
                </a:extLst>
              </a:tr>
              <a:tr h="152400">
                <a:tc gridSpan="3">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Jun-30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69495062"/>
                  </a:ext>
                </a:extLst>
              </a:tr>
              <a:tr h="152400">
                <a:tc gridSpan="2">
                  <a:txBody>
                    <a:bodyPr/>
                    <a:lstStyle/>
                    <a:p>
                      <a:pPr algn="l" fontAlgn="b"/>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NWC</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b"/>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(418)</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(430)</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445525990"/>
                  </a:ext>
                </a:extLst>
              </a:tr>
              <a:tr h="152400">
                <a:tc gridSpan="3">
                  <a:txBody>
                    <a:bodyPr/>
                    <a:lstStyle/>
                    <a:p>
                      <a:pPr algn="l"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NWC of Sales</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(0.6%)</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00299426"/>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외상매출금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902</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676</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540</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51575667"/>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466</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557</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563</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74183551"/>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외상매입금</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(871)</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(1,692)</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(1,204)</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(1,236)</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02771707"/>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31839576"/>
                  </a:ext>
                </a:extLst>
              </a:tr>
              <a:tr h="152400">
                <a:tc gridSpan="2">
                  <a:txBody>
                    <a:bodyPr/>
                    <a:lstStyle/>
                    <a:p>
                      <a:pPr algn="l" fontAlgn="b"/>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CCC</a:t>
                      </a:r>
                      <a:r>
                        <a:rPr lang="en-US" sz="900" b="1"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b"/>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-46.3 days</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 days</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 days</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 days</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078112166"/>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DSO</a:t>
                      </a:r>
                      <a:r>
                        <a:rPr lang="en-US" sz="9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 days</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 days</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 days</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 days</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862588519"/>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DIO</a:t>
                      </a:r>
                      <a:r>
                        <a:rPr lang="en-US" sz="9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 days</a:t>
                      </a:r>
                    </a:p>
                  </a:txBody>
                  <a:tcPr marL="36000" marR="36000" marT="0" marB="0" anchor="b">
                    <a:lnL>
                      <a:noFill/>
                    </a:lnL>
                    <a:lnR>
                      <a:noFill/>
                    </a:lnR>
                    <a:lnT>
                      <a:noFill/>
                    </a:lnT>
                    <a:lnB>
                      <a:noFill/>
                    </a:lnB>
                  </a:tcPr>
                </a:tc>
                <a:tc>
                  <a:txBody>
                    <a:bodyPr/>
                    <a:lstStyle/>
                    <a:p>
                      <a:pPr algn="r"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 days</a:t>
                      </a:r>
                    </a:p>
                  </a:txBody>
                  <a:tcPr marL="36000" marR="36000" marT="0" marB="0" anchor="b">
                    <a:lnL>
                      <a:noFill/>
                    </a:lnL>
                    <a:lnR>
                      <a:noFill/>
                    </a:lnR>
                    <a:lnT>
                      <a:noFill/>
                    </a:lnT>
                    <a:lnB>
                      <a:noFill/>
                    </a:lnB>
                  </a:tcPr>
                </a:tc>
                <a:tc>
                  <a:txBody>
                    <a:bodyPr/>
                    <a:lstStyle/>
                    <a:p>
                      <a:pPr algn="r"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 days</a:t>
                      </a:r>
                    </a:p>
                  </a:txBody>
                  <a:tcPr marL="36000" marR="36000" marT="0" marB="0" anchor="b">
                    <a:lnL>
                      <a:noFill/>
                    </a:lnL>
                    <a:lnR>
                      <a:noFill/>
                    </a:lnR>
                    <a:lnT>
                      <a:noFill/>
                    </a:lnT>
                    <a:lnB>
                      <a:noFill/>
                    </a:lnB>
                  </a:tcPr>
                </a:tc>
                <a:tc>
                  <a:txBody>
                    <a:bodyPr/>
                    <a:lstStyle/>
                    <a:p>
                      <a:pPr algn="r"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 days</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64315619"/>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b"/>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DPO</a:t>
                      </a:r>
                      <a:r>
                        <a:rPr lang="en-US"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68.8 days</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 days</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31.2 days</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 days</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78224090"/>
                  </a:ext>
                </a:extLst>
              </a:tr>
            </a:tbl>
          </a:graphicData>
        </a:graphic>
      </p:graphicFrame>
      <p:graphicFrame>
        <p:nvGraphicFramePr>
          <p:cNvPr id="4" name="표 3">
            <a:extLst>
              <a:ext uri="{FF2B5EF4-FFF2-40B4-BE49-F238E27FC236}">
                <a16:creationId xmlns:a16="http://schemas.microsoft.com/office/drawing/2014/main" id="{D9274160-3B40-4F9F-A1D8-09D67844293F}"/>
              </a:ext>
            </a:extLst>
          </p:cNvPr>
          <p:cNvGraphicFramePr>
            <a:graphicFrameLocks noGrp="1"/>
          </p:cNvGraphicFramePr>
          <p:nvPr>
            <p:extLst>
              <p:ext uri="{D42A27DB-BD31-4B8C-83A1-F6EECF244321}">
                <p14:modId xmlns:p14="http://schemas.microsoft.com/office/powerpoint/2010/main" val="689521234"/>
              </p:ext>
            </p:extLst>
          </p:nvPr>
        </p:nvGraphicFramePr>
        <p:xfrm>
          <a:off x="5401675" y="2815980"/>
          <a:ext cx="3672000" cy="1485120"/>
        </p:xfrm>
        <a:graphic>
          <a:graphicData uri="http://schemas.openxmlformats.org/drawingml/2006/table">
            <a:tbl>
              <a:tblPr/>
              <a:tblGrid>
                <a:gridCol w="144000">
                  <a:extLst>
                    <a:ext uri="{9D8B030D-6E8A-4147-A177-3AD203B41FA5}">
                      <a16:colId xmlns:a16="http://schemas.microsoft.com/office/drawing/2014/main" val="2359473592"/>
                    </a:ext>
                  </a:extLst>
                </a:gridCol>
                <a:gridCol w="1224000">
                  <a:extLst>
                    <a:ext uri="{9D8B030D-6E8A-4147-A177-3AD203B41FA5}">
                      <a16:colId xmlns:a16="http://schemas.microsoft.com/office/drawing/2014/main" val="4092161512"/>
                    </a:ext>
                  </a:extLst>
                </a:gridCol>
                <a:gridCol w="576000">
                  <a:extLst>
                    <a:ext uri="{9D8B030D-6E8A-4147-A177-3AD203B41FA5}">
                      <a16:colId xmlns:a16="http://schemas.microsoft.com/office/drawing/2014/main" val="2877047105"/>
                    </a:ext>
                  </a:extLst>
                </a:gridCol>
                <a:gridCol w="576000">
                  <a:extLst>
                    <a:ext uri="{9D8B030D-6E8A-4147-A177-3AD203B41FA5}">
                      <a16:colId xmlns:a16="http://schemas.microsoft.com/office/drawing/2014/main" val="2694618640"/>
                    </a:ext>
                  </a:extLst>
                </a:gridCol>
                <a:gridCol w="576000">
                  <a:extLst>
                    <a:ext uri="{9D8B030D-6E8A-4147-A177-3AD203B41FA5}">
                      <a16:colId xmlns:a16="http://schemas.microsoft.com/office/drawing/2014/main" val="2066795210"/>
                    </a:ext>
                  </a:extLst>
                </a:gridCol>
                <a:gridCol w="576000">
                  <a:extLst>
                    <a:ext uri="{9D8B030D-6E8A-4147-A177-3AD203B41FA5}">
                      <a16:colId xmlns:a16="http://schemas.microsoft.com/office/drawing/2014/main" val="4082019218"/>
                    </a:ext>
                  </a:extLst>
                </a:gridCol>
              </a:tblGrid>
              <a:tr h="144000">
                <a:tc gridSpan="2">
                  <a:txBody>
                    <a:bodyPr/>
                    <a:lstStyle/>
                    <a:p>
                      <a:pPr algn="l" fontAlgn="b"/>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일수</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fontAlgn="b"/>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9525" marR="9525" marT="9525"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b"/>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b"/>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b"/>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b"/>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FY22.1H</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996660129"/>
                  </a:ext>
                </a:extLst>
              </a:tr>
              <a:tr h="108000">
                <a:tc gridSpan="2">
                  <a:txBody>
                    <a:bodyPr/>
                    <a:lstStyle/>
                    <a:p>
                      <a:pPr algn="l"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DPO</a:t>
                      </a: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algn="l" fontAlgn="b"/>
                      <a:endParaRPr lang="ko-KR" altLang="en-US" sz="9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934917869"/>
                  </a:ext>
                </a:extLst>
              </a:tr>
              <a:tr h="108000">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신흥</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SEC</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양산공장</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119561212"/>
                  </a:ext>
                </a:extLst>
              </a:tr>
              <a:tr h="108000">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상아프론테크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78.0 </a:t>
                      </a:r>
                    </a:p>
                  </a:txBody>
                  <a:tcPr marL="36000" marR="36000" marT="0" marB="0" anchor="ctr">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30.5 </a:t>
                      </a:r>
                    </a:p>
                  </a:txBody>
                  <a:tcPr marL="36000" marR="36000" marT="0" marB="0" anchor="ctr">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30.4 </a:t>
                      </a:r>
                    </a:p>
                  </a:txBody>
                  <a:tcPr marL="36000" marR="36000" marT="0" marB="0" anchor="ctr">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01147335"/>
                  </a:ext>
                </a:extLst>
              </a:tr>
              <a:tr h="108000">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서울금속</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75.6 </a:t>
                      </a:r>
                    </a:p>
                  </a:txBody>
                  <a:tcPr marL="36000" marR="36000" marT="0" marB="0" anchor="ctr">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30.5 </a:t>
                      </a:r>
                    </a:p>
                  </a:txBody>
                  <a:tcPr marL="36000" marR="36000" marT="0" marB="0" anchor="ctr">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30.4 </a:t>
                      </a:r>
                    </a:p>
                  </a:txBody>
                  <a:tcPr marL="36000" marR="36000" marT="0" marB="0" anchor="ctr">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94400344"/>
                  </a:ext>
                </a:extLst>
              </a:tr>
              <a:tr h="108000">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비씨젠</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구</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범천정밀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77.9 </a:t>
                      </a:r>
                    </a:p>
                  </a:txBody>
                  <a:tcPr marL="36000" marR="36000" marT="0" marB="0" anchor="ctr">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30.5 </a:t>
                      </a:r>
                    </a:p>
                  </a:txBody>
                  <a:tcPr marL="36000" marR="36000" marT="0" marB="0" anchor="ctr">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30.4 </a:t>
                      </a:r>
                    </a:p>
                  </a:txBody>
                  <a:tcPr marL="36000" marR="36000" marT="0" marB="0" anchor="ctr">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64161859"/>
                  </a:ext>
                </a:extLst>
              </a:tr>
              <a:tr h="108000">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에이에프더블류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56.9 </a:t>
                      </a:r>
                    </a:p>
                  </a:txBody>
                  <a:tcPr marL="36000" marR="36000" marT="0" marB="0" anchor="ctr">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30.5 </a:t>
                      </a:r>
                    </a:p>
                  </a:txBody>
                  <a:tcPr marL="36000" marR="36000" marT="0" marB="0" anchor="ctr">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30.4 </a:t>
                      </a:r>
                    </a:p>
                  </a:txBody>
                  <a:tcPr marL="36000" marR="36000" marT="0" marB="0" anchor="ctr">
                    <a:lnL>
                      <a:noFill/>
                    </a:lnL>
                    <a:lnR>
                      <a:noFill/>
                    </a:lnR>
                    <a:lnT>
                      <a:noFill/>
                    </a:lnT>
                    <a:lnB>
                      <a:noFill/>
                    </a:lnB>
                  </a:tcPr>
                </a:tc>
                <a:tc>
                  <a:txBody>
                    <a:bodyPr/>
                    <a:lstStyle/>
                    <a:p>
                      <a:pPr algn="r" fontAlgn="b"/>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09513199"/>
                  </a:ext>
                </a:extLst>
              </a:tr>
              <a:tr h="108000">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삼원산원</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부산공장</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36.4 </a:t>
                      </a:r>
                    </a:p>
                  </a:txBody>
                  <a:tcPr marL="36000" marR="36000" marT="0" marB="0" anchor="ctr">
                    <a:lnL>
                      <a:noFill/>
                    </a:lnL>
                    <a:lnR>
                      <a:noFill/>
                    </a:lnR>
                    <a:lnT>
                      <a:noFill/>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35.7 </a:t>
                      </a:r>
                    </a:p>
                  </a:txBody>
                  <a:tcPr marL="36000" marR="36000" marT="0" marB="0" anchor="ctr">
                    <a:lnL>
                      <a:noFill/>
                    </a:lnL>
                    <a:lnR>
                      <a:noFill/>
                    </a:lnR>
                    <a:lnT>
                      <a:noFill/>
                    </a:lnT>
                    <a:lnB>
                      <a:noFill/>
                    </a:lnB>
                  </a:tcPr>
                </a:tc>
                <a:tc>
                  <a:txBody>
                    <a:bodyPr/>
                    <a:lstStyle/>
                    <a:p>
                      <a:pPr algn="r" fontAlgn="b"/>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28424217"/>
                  </a:ext>
                </a:extLst>
              </a:tr>
              <a:tr h="108000">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주식회사 휘닉스테크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52.0 </a:t>
                      </a:r>
                    </a:p>
                  </a:txBody>
                  <a:tcPr marL="36000" marR="36000" marT="0" marB="0" anchor="ctr">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30.5 </a:t>
                      </a:r>
                    </a:p>
                  </a:txBody>
                  <a:tcPr marL="36000" marR="36000" marT="0" marB="0" anchor="ctr">
                    <a:lnL>
                      <a:noFill/>
                    </a:lnL>
                    <a:lnR>
                      <a:noFill/>
                    </a:lnR>
                    <a:lnT>
                      <a:noFill/>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31.4 </a:t>
                      </a:r>
                    </a:p>
                  </a:txBody>
                  <a:tcPr marL="36000" marR="36000" marT="0" marB="0" anchor="ctr">
                    <a:lnL>
                      <a:noFill/>
                    </a:lnL>
                    <a:lnR>
                      <a:noFill/>
                    </a:lnR>
                    <a:lnT>
                      <a:noFill/>
                    </a:lnT>
                    <a:lnB>
                      <a:noFill/>
                    </a:lnB>
                  </a:tcPr>
                </a:tc>
                <a:tc>
                  <a:txBody>
                    <a:bodyPr/>
                    <a:lstStyle/>
                    <a:p>
                      <a:pPr algn="r" fontAlgn="b"/>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39369446"/>
                  </a:ext>
                </a:extLst>
              </a:tr>
              <a:tr h="108000">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동방디지텍</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53.6 </a:t>
                      </a:r>
                    </a:p>
                  </a:txBody>
                  <a:tcPr marL="36000" marR="36000" marT="0" marB="0" anchor="ctr">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30.5 </a:t>
                      </a:r>
                    </a:p>
                  </a:txBody>
                  <a:tcPr marL="36000" marR="36000" marT="0" marB="0" anchor="ctr">
                    <a:lnL>
                      <a:noFill/>
                    </a:lnL>
                    <a:lnR>
                      <a:noFill/>
                    </a:lnR>
                    <a:lnT>
                      <a:noFill/>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30.4 </a:t>
                      </a:r>
                    </a:p>
                  </a:txBody>
                  <a:tcPr marL="36000" marR="36000" marT="0" marB="0" anchor="ctr">
                    <a:lnL>
                      <a:noFill/>
                    </a:lnL>
                    <a:lnR>
                      <a:noFill/>
                    </a:lnR>
                    <a:lnT>
                      <a:noFill/>
                    </a:lnT>
                    <a:lnB>
                      <a:noFill/>
                    </a:lnB>
                  </a:tcPr>
                </a:tc>
                <a:tc>
                  <a:txBody>
                    <a:bodyPr/>
                    <a:lstStyle/>
                    <a:p>
                      <a:pPr algn="r" fontAlgn="b"/>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44840341"/>
                  </a:ext>
                </a:extLst>
              </a:tr>
              <a:tr h="108000">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태웅</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I&amp;M</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50.8 </a:t>
                      </a:r>
                    </a:p>
                  </a:txBody>
                  <a:tcPr marL="36000" marR="36000" marT="0" marB="0" anchor="ctr">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30.5 </a:t>
                      </a:r>
                    </a:p>
                  </a:txBody>
                  <a:tcPr marL="36000" marR="36000" marT="0" marB="0" anchor="ctr">
                    <a:lnL>
                      <a:noFill/>
                    </a:lnL>
                    <a:lnR>
                      <a:noFill/>
                    </a:lnR>
                    <a:lnT>
                      <a:noFill/>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30.4 </a:t>
                      </a:r>
                    </a:p>
                  </a:txBody>
                  <a:tcPr marL="36000" marR="36000" marT="0" marB="0" anchor="ctr">
                    <a:lnL>
                      <a:noFill/>
                    </a:lnL>
                    <a:lnR>
                      <a:noFill/>
                    </a:lnR>
                    <a:lnT>
                      <a:noFill/>
                    </a:lnT>
                    <a:lnB>
                      <a:noFill/>
                    </a:lnB>
                  </a:tcPr>
                </a:tc>
                <a:tc>
                  <a:txBody>
                    <a:bodyPr/>
                    <a:lstStyle/>
                    <a:p>
                      <a:pPr algn="r" fontAlgn="b"/>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39244143"/>
                  </a:ext>
                </a:extLst>
              </a:tr>
              <a:tr h="108000">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예일전자</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30.5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46081500"/>
                  </a:ext>
                </a:extLst>
              </a:tr>
            </a:tbl>
          </a:graphicData>
        </a:graphic>
      </p:graphicFrame>
      <p:graphicFrame>
        <p:nvGraphicFramePr>
          <p:cNvPr id="6" name="표 5">
            <a:extLst>
              <a:ext uri="{FF2B5EF4-FFF2-40B4-BE49-F238E27FC236}">
                <a16:creationId xmlns:a16="http://schemas.microsoft.com/office/drawing/2014/main" id="{52536138-02E0-47CA-8125-79B8304CF116}"/>
              </a:ext>
            </a:extLst>
          </p:cNvPr>
          <p:cNvGraphicFramePr>
            <a:graphicFrameLocks noGrp="1"/>
          </p:cNvGraphicFramePr>
          <p:nvPr/>
        </p:nvGraphicFramePr>
        <p:xfrm>
          <a:off x="5401675" y="5457985"/>
          <a:ext cx="3744000" cy="753600"/>
        </p:xfrm>
        <a:graphic>
          <a:graphicData uri="http://schemas.openxmlformats.org/drawingml/2006/table">
            <a:tbl>
              <a:tblPr/>
              <a:tblGrid>
                <a:gridCol w="144000">
                  <a:extLst>
                    <a:ext uri="{9D8B030D-6E8A-4147-A177-3AD203B41FA5}">
                      <a16:colId xmlns:a16="http://schemas.microsoft.com/office/drawing/2014/main" val="1784288224"/>
                    </a:ext>
                  </a:extLst>
                </a:gridCol>
                <a:gridCol w="1296000">
                  <a:extLst>
                    <a:ext uri="{9D8B030D-6E8A-4147-A177-3AD203B41FA5}">
                      <a16:colId xmlns:a16="http://schemas.microsoft.com/office/drawing/2014/main" val="3400562027"/>
                    </a:ext>
                  </a:extLst>
                </a:gridCol>
                <a:gridCol w="576000">
                  <a:extLst>
                    <a:ext uri="{9D8B030D-6E8A-4147-A177-3AD203B41FA5}">
                      <a16:colId xmlns:a16="http://schemas.microsoft.com/office/drawing/2014/main" val="1700289586"/>
                    </a:ext>
                  </a:extLst>
                </a:gridCol>
                <a:gridCol w="576000">
                  <a:extLst>
                    <a:ext uri="{9D8B030D-6E8A-4147-A177-3AD203B41FA5}">
                      <a16:colId xmlns:a16="http://schemas.microsoft.com/office/drawing/2014/main" val="2186112155"/>
                    </a:ext>
                  </a:extLst>
                </a:gridCol>
                <a:gridCol w="576000">
                  <a:extLst>
                    <a:ext uri="{9D8B030D-6E8A-4147-A177-3AD203B41FA5}">
                      <a16:colId xmlns:a16="http://schemas.microsoft.com/office/drawing/2014/main" val="1308862274"/>
                    </a:ext>
                  </a:extLst>
                </a:gridCol>
                <a:gridCol w="576000">
                  <a:extLst>
                    <a:ext uri="{9D8B030D-6E8A-4147-A177-3AD203B41FA5}">
                      <a16:colId xmlns:a16="http://schemas.microsoft.com/office/drawing/2014/main" val="512708832"/>
                    </a:ext>
                  </a:extLst>
                </a:gridCol>
              </a:tblGrid>
              <a:tr h="144000">
                <a:tc gridSpan="2">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b"/>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b"/>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b"/>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Dec-21</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b"/>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Jun-22</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020107712"/>
                  </a:ext>
                </a:extLst>
              </a:tr>
              <a:tr h="108000">
                <a:tc gridSpan="2">
                  <a:txBody>
                    <a:bodyPr/>
                    <a:lstStyle/>
                    <a:p>
                      <a:pPr algn="l" fontAlgn="b"/>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91525778"/>
                  </a:ext>
                </a:extLst>
              </a:tr>
              <a:tr h="10800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도급대</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119223399"/>
                  </a:ext>
                </a:extLst>
              </a:tr>
              <a:tr h="10800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관리비 및 임대료</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삼성</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SDI)</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50830492"/>
                  </a:ext>
                </a:extLst>
              </a:tr>
              <a:tr h="10800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급식대</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w="6350" cap="flat" cmpd="sng" algn="ctr">
                      <a:no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16194092"/>
                  </a:ext>
                </a:extLst>
              </a:tr>
              <a:tr h="10800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a:t>
                      </a:r>
                    </a:p>
                  </a:txBody>
                  <a:tcPr marL="36000" marR="36000" marT="0" marB="0" anchor="ctr">
                    <a:lnL w="6350" cap="flat" cmpd="sng" algn="ctr">
                      <a:no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84966631"/>
                  </a:ext>
                </a:extLst>
              </a:tr>
            </a:tbl>
          </a:graphicData>
        </a:graphic>
      </p:graphicFrame>
      <p:grpSp>
        <p:nvGrpSpPr>
          <p:cNvPr id="12" name="그룹 11">
            <a:extLst>
              <a:ext uri="{FF2B5EF4-FFF2-40B4-BE49-F238E27FC236}">
                <a16:creationId xmlns:a16="http://schemas.microsoft.com/office/drawing/2014/main" id="{13BC80B6-EB1E-4C41-8922-7E7D387CF58C}"/>
              </a:ext>
            </a:extLst>
          </p:cNvPr>
          <p:cNvGrpSpPr/>
          <p:nvPr/>
        </p:nvGrpSpPr>
        <p:grpSpPr>
          <a:xfrm>
            <a:off x="495464" y="3992880"/>
            <a:ext cx="4356000" cy="2095500"/>
            <a:chOff x="495464" y="3992880"/>
            <a:chExt cx="4356000" cy="2095500"/>
          </a:xfrm>
        </p:grpSpPr>
        <p:graphicFrame>
          <p:nvGraphicFramePr>
            <p:cNvPr id="13" name="차트 12">
              <a:extLst>
                <a:ext uri="{FF2B5EF4-FFF2-40B4-BE49-F238E27FC236}">
                  <a16:creationId xmlns:a16="http://schemas.microsoft.com/office/drawing/2014/main" id="{7556FF5C-1598-48DC-80CA-4F183E2F783F}"/>
                </a:ext>
              </a:extLst>
            </p:cNvPr>
            <p:cNvGraphicFramePr>
              <a:graphicFrameLocks/>
            </p:cNvGraphicFramePr>
            <p:nvPr/>
          </p:nvGraphicFramePr>
          <p:xfrm>
            <a:off x="495464" y="3992880"/>
            <a:ext cx="4356000" cy="2095500"/>
          </p:xfrm>
          <a:graphic>
            <a:graphicData uri="http://schemas.openxmlformats.org/drawingml/2006/chart">
              <c:chart xmlns:c="http://schemas.openxmlformats.org/drawingml/2006/chart" xmlns:r="http://schemas.openxmlformats.org/officeDocument/2006/relationships" r:id="rId3"/>
            </a:graphicData>
          </a:graphic>
        </p:graphicFrame>
        <p:sp>
          <p:nvSpPr>
            <p:cNvPr id="16" name="직사각형 15">
              <a:extLst>
                <a:ext uri="{FF2B5EF4-FFF2-40B4-BE49-F238E27FC236}">
                  <a16:creationId xmlns:a16="http://schemas.microsoft.com/office/drawing/2014/main" id="{4C3D7708-66E8-4010-A2E3-F6B826C2E14A}"/>
                </a:ext>
              </a:extLst>
            </p:cNvPr>
            <p:cNvSpPr/>
            <p:nvPr/>
          </p:nvSpPr>
          <p:spPr>
            <a:xfrm>
              <a:off x="3759688" y="5686777"/>
              <a:ext cx="571012" cy="128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a:solidFill>
                    <a:schemeClr val="tx1"/>
                  </a:solidFill>
                  <a:latin typeface="Arial" panose="020B0604020202020204" pitchFamily="34" charset="0"/>
                  <a:cs typeface="Arial" panose="020B0604020202020204" pitchFamily="34" charset="0"/>
                </a:rPr>
                <a:t>2022.1H</a:t>
              </a:r>
              <a:endParaRPr lang="ko-KR" altLang="en-US" sz="900" dirty="0" err="1">
                <a:solidFill>
                  <a:schemeClr val="tx1"/>
                </a:solidFill>
                <a:latin typeface="Arial" panose="020B0604020202020204" pitchFamily="34" charset="0"/>
                <a:cs typeface="Arial" panose="020B0604020202020204" pitchFamily="34" charset="0"/>
              </a:endParaRPr>
            </a:p>
          </p:txBody>
        </p:sp>
      </p:grpSp>
      <p:sp>
        <p:nvSpPr>
          <p:cNvPr id="15" name="직사각형 119">
            <a:extLst>
              <a:ext uri="{FF2B5EF4-FFF2-40B4-BE49-F238E27FC236}">
                <a16:creationId xmlns:a16="http://schemas.microsoft.com/office/drawing/2014/main" id="{5C745FA5-5510-454A-9367-3468D7D936D6}"/>
              </a:ext>
            </a:extLst>
          </p:cNvPr>
          <p:cNvSpPr/>
          <p:nvPr/>
        </p:nvSpPr>
        <p:spPr bwMode="auto">
          <a:xfrm>
            <a:off x="502377" y="3505339"/>
            <a:ext cx="4332513" cy="538609"/>
          </a:xfrm>
          <a:prstGeom prst="rect">
            <a:avLst/>
          </a:prstGeom>
          <a:noFill/>
          <a:ln w="9525" cap="flat" cmpd="sng" algn="ctr">
            <a:noFill/>
            <a:prstDash val="solid"/>
            <a:round/>
            <a:headEnd type="none" w="med" len="med"/>
            <a:tailEnd type="none" w="med" len="med"/>
          </a:ln>
          <a:effectLst/>
        </p:spPr>
        <p:txBody>
          <a:bodyPr wrap="square" lIns="0" tIns="0" rIns="0" bIns="0" rtlCol="0" anchor="t" anchorCtr="0">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Note 1: CCC(Cash Conversion Cycle)</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DSO</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DIO</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DPO</a:t>
            </a:r>
          </a:p>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Note</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2:</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DSO = </a:t>
            </a:r>
            <a:r>
              <a:rPr lang="ko-KR" altLang="en-US" sz="700" dirty="0">
                <a:solidFill>
                  <a:prstClr val="black"/>
                </a:solidFill>
                <a:latin typeface="Arial" panose="020B0604020202020204" pitchFamily="34" charset="0"/>
                <a:cs typeface="Arial" panose="020B0604020202020204" pitchFamily="34" charset="0"/>
              </a:rPr>
              <a:t>일수 </a:t>
            </a:r>
            <a:r>
              <a:rPr lang="en-US" altLang="ko-KR" sz="700" dirty="0">
                <a:solidFill>
                  <a:prstClr val="black"/>
                </a:solidFill>
                <a:latin typeface="Arial" panose="020B0604020202020204" pitchFamily="34" charset="0"/>
                <a:cs typeface="Arial" panose="020B0604020202020204" pitchFamily="34" charset="0"/>
              </a:rPr>
              <a:t>/ (</a:t>
            </a:r>
            <a:r>
              <a:rPr lang="ko-KR" altLang="en-US" sz="700" dirty="0">
                <a:solidFill>
                  <a:prstClr val="black"/>
                </a:solidFill>
                <a:latin typeface="Arial" panose="020B0604020202020204" pitchFamily="34" charset="0"/>
                <a:cs typeface="Arial" panose="020B0604020202020204" pitchFamily="34" charset="0"/>
              </a:rPr>
              <a:t>매출액 </a:t>
            </a:r>
            <a:r>
              <a:rPr lang="en-US" altLang="ko-KR" sz="700" dirty="0">
                <a:solidFill>
                  <a:prstClr val="black"/>
                </a:solidFill>
                <a:latin typeface="Arial" panose="020B0604020202020204" pitchFamily="34" charset="0"/>
                <a:cs typeface="Arial" panose="020B0604020202020204" pitchFamily="34" charset="0"/>
              </a:rPr>
              <a:t>/ </a:t>
            </a:r>
            <a:r>
              <a:rPr lang="ko-KR" altLang="en-US" sz="700" dirty="0">
                <a:solidFill>
                  <a:prstClr val="black"/>
                </a:solidFill>
                <a:latin typeface="Arial" panose="020B0604020202020204" pitchFamily="34" charset="0"/>
                <a:cs typeface="Arial" panose="020B0604020202020204" pitchFamily="34" charset="0"/>
              </a:rPr>
              <a:t>매출채권 </a:t>
            </a:r>
            <a:r>
              <a:rPr lang="ko-KR" altLang="en-US" sz="700" dirty="0" err="1">
                <a:solidFill>
                  <a:prstClr val="black"/>
                </a:solidFill>
                <a:latin typeface="Arial" panose="020B0604020202020204" pitchFamily="34" charset="0"/>
                <a:cs typeface="Arial" panose="020B0604020202020204" pitchFamily="34" charset="0"/>
              </a:rPr>
              <a:t>월잔액</a:t>
            </a:r>
            <a:r>
              <a:rPr lang="ko-KR" altLang="en-US" sz="700" dirty="0">
                <a:solidFill>
                  <a:prstClr val="black"/>
                </a:solidFill>
                <a:latin typeface="Arial" panose="020B0604020202020204" pitchFamily="34" charset="0"/>
                <a:cs typeface="Arial" panose="020B0604020202020204" pitchFamily="34" charset="0"/>
              </a:rPr>
              <a:t> 평균</a:t>
            </a:r>
            <a:r>
              <a:rPr lang="en-US" altLang="ko-KR" sz="700" dirty="0">
                <a:solidFill>
                  <a:prstClr val="black"/>
                </a:solidFill>
                <a:latin typeface="Arial" panose="020B0604020202020204" pitchFamily="34" charset="0"/>
                <a:cs typeface="Arial" panose="020B0604020202020204" pitchFamily="34" charset="0"/>
              </a:rPr>
              <a:t>)</a:t>
            </a:r>
          </a:p>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Note</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3:</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DIO = </a:t>
            </a:r>
            <a:r>
              <a:rPr lang="ko-KR" altLang="en-US" sz="700" dirty="0">
                <a:solidFill>
                  <a:prstClr val="black"/>
                </a:solidFill>
                <a:latin typeface="Arial" panose="020B0604020202020204" pitchFamily="34" charset="0"/>
                <a:cs typeface="Arial" panose="020B0604020202020204" pitchFamily="34" charset="0"/>
              </a:rPr>
              <a:t>일수 </a:t>
            </a:r>
            <a:r>
              <a:rPr lang="en-US" altLang="ko-KR" sz="700" dirty="0">
                <a:solidFill>
                  <a:prstClr val="black"/>
                </a:solidFill>
                <a:latin typeface="Arial" panose="020B0604020202020204" pitchFamily="34" charset="0"/>
                <a:cs typeface="Arial" panose="020B0604020202020204" pitchFamily="34" charset="0"/>
              </a:rPr>
              <a:t>/ (</a:t>
            </a:r>
            <a:r>
              <a:rPr lang="ko-KR" altLang="en-US" sz="700" dirty="0">
                <a:solidFill>
                  <a:prstClr val="black"/>
                </a:solidFill>
                <a:latin typeface="Arial" panose="020B0604020202020204" pitchFamily="34" charset="0"/>
                <a:cs typeface="Arial" panose="020B0604020202020204" pitchFamily="34" charset="0"/>
              </a:rPr>
              <a:t>매출원가 </a:t>
            </a:r>
            <a:r>
              <a:rPr lang="en-US" altLang="ko-KR" sz="700" dirty="0">
                <a:solidFill>
                  <a:prstClr val="black"/>
                </a:solidFill>
                <a:latin typeface="Arial" panose="020B0604020202020204" pitchFamily="34" charset="0"/>
                <a:cs typeface="Arial" panose="020B0604020202020204" pitchFamily="34" charset="0"/>
              </a:rPr>
              <a:t>/ </a:t>
            </a:r>
            <a:r>
              <a:rPr lang="ko-KR" altLang="en-US" sz="700" dirty="0">
                <a:solidFill>
                  <a:prstClr val="black"/>
                </a:solidFill>
                <a:latin typeface="Arial" panose="020B0604020202020204" pitchFamily="34" charset="0"/>
                <a:cs typeface="Arial" panose="020B0604020202020204" pitchFamily="34" charset="0"/>
              </a:rPr>
              <a:t>재고자산 기초기말 평균</a:t>
            </a:r>
            <a:r>
              <a:rPr lang="en-US" altLang="ko-KR" sz="700" dirty="0">
                <a:solidFill>
                  <a:prstClr val="black"/>
                </a:solidFill>
                <a:latin typeface="Arial" panose="020B0604020202020204" pitchFamily="34" charset="0"/>
                <a:cs typeface="Arial" panose="020B0604020202020204" pitchFamily="34" charset="0"/>
              </a:rPr>
              <a:t>)</a:t>
            </a:r>
          </a:p>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Note</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4:</a:t>
            </a:r>
            <a:r>
              <a:rPr lang="ko-KR" altLang="en-US" sz="700" dirty="0">
                <a:solidFill>
                  <a:prstClr val="black"/>
                </a:solidFill>
                <a:latin typeface="Arial" panose="020B0604020202020204" pitchFamily="34" charset="0"/>
                <a:cs typeface="Arial" panose="020B0604020202020204" pitchFamily="34" charset="0"/>
              </a:rPr>
              <a:t> </a:t>
            </a:r>
            <a:r>
              <a:rPr lang="en-US" altLang="ko-KR" sz="700" dirty="0">
                <a:solidFill>
                  <a:prstClr val="black"/>
                </a:solidFill>
                <a:latin typeface="Arial" panose="020B0604020202020204" pitchFamily="34" charset="0"/>
                <a:cs typeface="Arial" panose="020B0604020202020204" pitchFamily="34" charset="0"/>
              </a:rPr>
              <a:t>DPO = </a:t>
            </a:r>
            <a:r>
              <a:rPr lang="ko-KR" altLang="en-US" sz="700" dirty="0">
                <a:solidFill>
                  <a:prstClr val="black"/>
                </a:solidFill>
                <a:latin typeface="Arial" panose="020B0604020202020204" pitchFamily="34" charset="0"/>
                <a:cs typeface="Arial" panose="020B0604020202020204" pitchFamily="34" charset="0"/>
              </a:rPr>
              <a:t>일수 </a:t>
            </a:r>
            <a:r>
              <a:rPr lang="en-US" altLang="ko-KR" sz="700" dirty="0">
                <a:solidFill>
                  <a:prstClr val="black"/>
                </a:solidFill>
                <a:latin typeface="Arial" panose="020B0604020202020204" pitchFamily="34" charset="0"/>
                <a:cs typeface="Arial" panose="020B0604020202020204" pitchFamily="34" charset="0"/>
              </a:rPr>
              <a:t>/ (</a:t>
            </a:r>
            <a:r>
              <a:rPr lang="ko-KR" altLang="en-US" sz="700" dirty="0">
                <a:solidFill>
                  <a:prstClr val="black"/>
                </a:solidFill>
                <a:latin typeface="Arial" panose="020B0604020202020204" pitchFamily="34" charset="0"/>
                <a:cs typeface="Arial" panose="020B0604020202020204" pitchFamily="34" charset="0"/>
              </a:rPr>
              <a:t>매입액 </a:t>
            </a:r>
            <a:r>
              <a:rPr lang="en-US" altLang="ko-KR" sz="700" dirty="0">
                <a:solidFill>
                  <a:prstClr val="black"/>
                </a:solidFill>
                <a:latin typeface="Arial" panose="020B0604020202020204" pitchFamily="34" charset="0"/>
                <a:cs typeface="Arial" panose="020B0604020202020204" pitchFamily="34" charset="0"/>
              </a:rPr>
              <a:t>/ </a:t>
            </a:r>
            <a:r>
              <a:rPr lang="ko-KR" altLang="en-US" sz="700" dirty="0">
                <a:solidFill>
                  <a:prstClr val="black"/>
                </a:solidFill>
                <a:latin typeface="Arial" panose="020B0604020202020204" pitchFamily="34" charset="0"/>
                <a:cs typeface="Arial" panose="020B0604020202020204" pitchFamily="34" charset="0"/>
              </a:rPr>
              <a:t>매입채무 </a:t>
            </a:r>
            <a:r>
              <a:rPr lang="ko-KR" altLang="en-US" sz="700" dirty="0" err="1">
                <a:solidFill>
                  <a:prstClr val="black"/>
                </a:solidFill>
                <a:latin typeface="Arial" panose="020B0604020202020204" pitchFamily="34" charset="0"/>
                <a:cs typeface="Arial" panose="020B0604020202020204" pitchFamily="34" charset="0"/>
              </a:rPr>
              <a:t>월잔액</a:t>
            </a:r>
            <a:r>
              <a:rPr lang="ko-KR" altLang="en-US" sz="700" dirty="0">
                <a:solidFill>
                  <a:prstClr val="black"/>
                </a:solidFill>
                <a:latin typeface="Arial" panose="020B0604020202020204" pitchFamily="34" charset="0"/>
                <a:cs typeface="Arial" panose="020B0604020202020204" pitchFamily="34" charset="0"/>
              </a:rPr>
              <a:t> 평균</a:t>
            </a:r>
            <a:r>
              <a:rPr lang="en-US" altLang="ko-KR" sz="7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657570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err="1">
                <a:solidFill>
                  <a:srgbClr val="00338D"/>
                </a:solidFill>
                <a:latin typeface="KPMG Extralight" panose="020B0303030202040204" pitchFamily="34" charset="0"/>
              </a:rPr>
              <a:t>CapEx</a:t>
            </a:r>
            <a:endParaRPr lang="en-US" altLang="ko-KR" sz="4500" b="1" dirty="0">
              <a:solidFill>
                <a:srgbClr val="00338D"/>
              </a:solidFill>
              <a:latin typeface="KPMG Extralight" panose="020B0303030202040204" pitchFamily="34" charset="0"/>
            </a:endParaRPr>
          </a:p>
        </p:txBody>
      </p:sp>
      <p:sp>
        <p:nvSpPr>
          <p:cNvPr id="7" name="제목 2">
            <a:extLst>
              <a:ext uri="{FF2B5EF4-FFF2-40B4-BE49-F238E27FC236}">
                <a16:creationId xmlns:a16="http://schemas.microsoft.com/office/drawing/2014/main" id="{6195F28B-5BC0-49A1-A2F8-156EA142159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9" name="Title 1">
            <a:extLst>
              <a:ext uri="{FF2B5EF4-FFF2-40B4-BE49-F238E27FC236}">
                <a16:creationId xmlns:a16="http://schemas.microsoft.com/office/drawing/2014/main" id="{6CA8F5DE-CD0A-45AE-BD2A-8C586058D6E2}"/>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2019</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3</a:t>
            </a:r>
            <a:r>
              <a:rPr lang="ko-KR" altLang="en-US" sz="1000" b="1" dirty="0">
                <a:solidFill>
                  <a:srgbClr val="002997"/>
                </a:solidFill>
                <a:latin typeface="Arial" panose="020B0604020202020204" pitchFamily="34" charset="0"/>
                <a:ea typeface="+mj-ea"/>
                <a:cs typeface="Arial" panose="020B0604020202020204" pitchFamily="34" charset="0"/>
              </a:rPr>
              <a:t>라인</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설비 취득에 약 </a:t>
            </a:r>
            <a:r>
              <a:rPr lang="en-US" altLang="ko-KR" sz="1000" b="1" dirty="0">
                <a:solidFill>
                  <a:srgbClr val="002997"/>
                </a:solidFill>
                <a:latin typeface="Arial" panose="020B0604020202020204" pitchFamily="34" charset="0"/>
                <a:ea typeface="+mj-ea"/>
                <a:cs typeface="Arial" panose="020B0604020202020204" pitchFamily="34" charset="0"/>
              </a:rPr>
              <a:t>67</a:t>
            </a:r>
            <a:r>
              <a:rPr lang="ko-KR" altLang="en-US" sz="1000" b="1" dirty="0">
                <a:solidFill>
                  <a:srgbClr val="002997"/>
                </a:solidFill>
                <a:latin typeface="Arial" panose="020B0604020202020204" pitchFamily="34" charset="0"/>
                <a:ea typeface="+mj-ea"/>
                <a:cs typeface="Arial" panose="020B0604020202020204" pitchFamily="34" charset="0"/>
              </a:rPr>
              <a:t>억원이</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소요되었음</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대상 사업부의 주력 제품은 약 </a:t>
            </a:r>
            <a:r>
              <a:rPr lang="en-US" altLang="ko-KR" sz="1000" b="1" dirty="0">
                <a:solidFill>
                  <a:srgbClr val="002997"/>
                </a:solidFill>
                <a:latin typeface="Arial" panose="020B0604020202020204" pitchFamily="34" charset="0"/>
                <a:ea typeface="+mj-ea"/>
                <a:cs typeface="Arial" panose="020B0604020202020204" pitchFamily="34" charset="0"/>
              </a:rPr>
              <a:t>2~3</a:t>
            </a:r>
            <a:r>
              <a:rPr lang="ko-KR" altLang="en-US" sz="1000" b="1" dirty="0">
                <a:solidFill>
                  <a:srgbClr val="002997"/>
                </a:solidFill>
                <a:latin typeface="Arial" panose="020B0604020202020204" pitchFamily="34" charset="0"/>
                <a:ea typeface="+mj-ea"/>
                <a:cs typeface="Arial" panose="020B0604020202020204" pitchFamily="34" charset="0"/>
              </a:rPr>
              <a:t>년 주기로 교체되며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이 때 설비개조를 위해 약 </a:t>
            </a:r>
            <a:r>
              <a:rPr lang="en-US" altLang="ko-KR" sz="1000" b="1" dirty="0">
                <a:solidFill>
                  <a:srgbClr val="002997"/>
                </a:solidFill>
                <a:latin typeface="Arial" panose="020B0604020202020204" pitchFamily="34" charset="0"/>
                <a:ea typeface="+mj-ea"/>
                <a:cs typeface="Arial" panose="020B0604020202020204" pitchFamily="34" charset="0"/>
              </a:rPr>
              <a:t>2~8</a:t>
            </a:r>
            <a:r>
              <a:rPr lang="ko-KR" altLang="en-US" sz="1000" b="1" dirty="0">
                <a:solidFill>
                  <a:srgbClr val="002997"/>
                </a:solidFill>
                <a:latin typeface="Arial" panose="020B0604020202020204" pitchFamily="34" charset="0"/>
                <a:ea typeface="+mj-ea"/>
                <a:cs typeface="Arial" panose="020B0604020202020204" pitchFamily="34" charset="0"/>
              </a:rPr>
              <a:t>억원 규모의  </a:t>
            </a:r>
            <a:r>
              <a:rPr lang="en-US" altLang="ko-KR" sz="1000" b="1" dirty="0" err="1">
                <a:solidFill>
                  <a:srgbClr val="002997"/>
                </a:solidFill>
                <a:latin typeface="Arial" panose="020B0604020202020204" pitchFamily="34" charset="0"/>
                <a:ea typeface="+mj-ea"/>
                <a:cs typeface="Arial" panose="020B0604020202020204" pitchFamily="34" charset="0"/>
              </a:rPr>
              <a:t>CapEx</a:t>
            </a:r>
            <a:r>
              <a:rPr lang="ko-KR" altLang="en-US" sz="1000" b="1" dirty="0">
                <a:solidFill>
                  <a:srgbClr val="002997"/>
                </a:solidFill>
                <a:latin typeface="Arial" panose="020B0604020202020204" pitchFamily="34" charset="0"/>
                <a:ea typeface="+mj-ea"/>
                <a:cs typeface="Arial" panose="020B0604020202020204" pitchFamily="34" charset="0"/>
              </a:rPr>
              <a:t>가 소요됨</a:t>
            </a:r>
            <a:endParaRPr lang="en-US" altLang="ko-KR" sz="1000" b="1" dirty="0">
              <a:solidFill>
                <a:srgbClr val="002997"/>
              </a:solidFill>
              <a:latin typeface="Arial" panose="020B0604020202020204" pitchFamily="34" charset="0"/>
              <a:ea typeface="+mj-ea"/>
              <a:cs typeface="Arial" panose="020B0604020202020204" pitchFamily="34" charset="0"/>
            </a:endParaRPr>
          </a:p>
          <a:p>
            <a:pPr marL="0" lvl="4" algn="just"/>
            <a:endParaRPr lang="en-US" altLang="ko-KR" sz="1000" b="1" dirty="0">
              <a:solidFill>
                <a:srgbClr val="002997"/>
              </a:solidFill>
              <a:latin typeface="Arial" panose="020B0604020202020204" pitchFamily="34" charset="0"/>
              <a:ea typeface="+mj-ea"/>
              <a:cs typeface="Arial" panose="020B0604020202020204" pitchFamily="34" charset="0"/>
            </a:endParaRPr>
          </a:p>
          <a:p>
            <a:pPr marL="0" lvl="4" algn="just"/>
            <a:endParaRPr lang="ko-KR" altLang="en-US" sz="1000" b="1" dirty="0">
              <a:solidFill>
                <a:srgbClr val="002997"/>
              </a:solidFill>
              <a:latin typeface="Arial" panose="020B0604020202020204" pitchFamily="34" charset="0"/>
              <a:ea typeface="+mj-ea"/>
              <a:cs typeface="Arial" panose="020B0604020202020204" pitchFamily="34" charset="0"/>
            </a:endParaRPr>
          </a:p>
        </p:txBody>
      </p:sp>
      <p:sp>
        <p:nvSpPr>
          <p:cNvPr id="10" name="TextBox 9">
            <a:extLst>
              <a:ext uri="{FF2B5EF4-FFF2-40B4-BE49-F238E27FC236}">
                <a16:creationId xmlns:a16="http://schemas.microsoft.com/office/drawing/2014/main" id="{0F7D4D69-4673-418B-A93D-DDB2DB08C70C}"/>
              </a:ext>
            </a:extLst>
          </p:cNvPr>
          <p:cNvSpPr txBox="1"/>
          <p:nvPr/>
        </p:nvSpPr>
        <p:spPr>
          <a:xfrm>
            <a:off x="5102130" y="1523914"/>
            <a:ext cx="4320000" cy="4153679"/>
          </a:xfrm>
          <a:prstGeom prst="rect">
            <a:avLst/>
          </a:prstGeom>
          <a:noFill/>
          <a:ln>
            <a:noFill/>
          </a:ln>
        </p:spPr>
        <p:txBody>
          <a:bodyPr wrap="square" lIns="36000" tIns="108000" rIns="36000" bIns="36000" rtlCol="0">
            <a:noAutofit/>
          </a:bodyPr>
          <a:lstStyle/>
          <a:p>
            <a:pPr>
              <a:lnSpc>
                <a:spcPts val="1200"/>
              </a:lnSpc>
              <a:spcBef>
                <a:spcPts val="600"/>
              </a:spcBef>
              <a:buClr>
                <a:srgbClr val="00338D"/>
              </a:buClr>
              <a:tabLst>
                <a:tab pos="4935538" algn="l"/>
              </a:tabLst>
              <a:defRPr/>
            </a:pPr>
            <a:r>
              <a:rPr lang="ko-KR" altLang="en-US" sz="900" b="1" u="sng" dirty="0">
                <a:latin typeface="Arial" panose="020B0604020202020204" pitchFamily="34" charset="0"/>
                <a:cs typeface="Arial" panose="020B0604020202020204" pitchFamily="34" charset="0"/>
              </a:rPr>
              <a:t>취득 </a:t>
            </a:r>
            <a:r>
              <a:rPr lang="en-US" altLang="ko-KR" sz="900" b="1" u="sng" dirty="0" err="1">
                <a:latin typeface="Arial" panose="020B0604020202020204" pitchFamily="34" charset="0"/>
                <a:cs typeface="Arial" panose="020B0604020202020204" pitchFamily="34" charset="0"/>
              </a:rPr>
              <a:t>CapEx</a:t>
            </a:r>
            <a:endParaRPr lang="en-US" altLang="ko-KR" sz="900" b="1" u="sng"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b="1"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총 </a:t>
            </a:r>
            <a:r>
              <a:rPr lang="en-US" altLang="ko-KR" sz="900" dirty="0">
                <a:latin typeface="Arial" panose="020B0604020202020204" pitchFamily="34" charset="0"/>
                <a:cs typeface="Arial" panose="020B0604020202020204" pitchFamily="34" charset="0"/>
              </a:rPr>
              <a:t>67</a:t>
            </a:r>
            <a:r>
              <a:rPr lang="ko-KR" altLang="en-US" sz="900" dirty="0">
                <a:latin typeface="Arial" panose="020B0604020202020204" pitchFamily="34" charset="0"/>
                <a:cs typeface="Arial" panose="020B0604020202020204" pitchFamily="34" charset="0"/>
              </a:rPr>
              <a:t>억원 규모의 </a:t>
            </a:r>
            <a:r>
              <a:rPr lang="en-US" altLang="ko-KR" sz="900" dirty="0">
                <a:latin typeface="Arial" panose="020B0604020202020204" pitchFamily="34" charset="0"/>
                <a:cs typeface="Arial" panose="020B0604020202020204" pitchFamily="34" charset="0"/>
              </a:rPr>
              <a:t>3</a:t>
            </a:r>
            <a:r>
              <a:rPr lang="ko-KR" altLang="en-US" sz="900" dirty="0">
                <a:latin typeface="Arial" panose="020B0604020202020204" pitchFamily="34" charset="0"/>
                <a:cs typeface="Arial" panose="020B0604020202020204" pitchFamily="34" charset="0"/>
              </a:rPr>
              <a:t>라인 설비</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기계장치 및 비품</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를 취득하였으며</a:t>
            </a:r>
            <a:r>
              <a:rPr lang="en-US" altLang="ko-KR" sz="900" dirty="0">
                <a:latin typeface="Arial" panose="020B0604020202020204" pitchFamily="34" charset="0"/>
                <a:cs typeface="Arial" panose="020B0604020202020204" pitchFamily="34" charset="0"/>
              </a:rPr>
              <a:t>, ESS</a:t>
            </a:r>
            <a:r>
              <a:rPr lang="ko-KR" altLang="en-US" sz="900" dirty="0">
                <a:latin typeface="Arial" panose="020B0604020202020204" pitchFamily="34" charset="0"/>
                <a:cs typeface="Arial" panose="020B0604020202020204" pitchFamily="34" charset="0"/>
              </a:rPr>
              <a:t>라인 자동 </a:t>
            </a:r>
            <a:r>
              <a:rPr lang="en-US" altLang="ko-KR" sz="900" dirty="0">
                <a:latin typeface="Arial" panose="020B0604020202020204" pitchFamily="34" charset="0"/>
                <a:cs typeface="Arial" panose="020B0604020202020204" pitchFamily="34" charset="0"/>
              </a:rPr>
              <a:t>Cap Assembly </a:t>
            </a:r>
            <a:r>
              <a:rPr lang="ko-KR" altLang="en-US" sz="900" dirty="0">
                <a:latin typeface="Arial" panose="020B0604020202020204" pitchFamily="34" charset="0"/>
                <a:cs typeface="Arial" panose="020B0604020202020204" pitchFamily="34" charset="0"/>
              </a:rPr>
              <a:t>조립라인</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레이저</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스캐너 등이 설치되었음</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3</a:t>
            </a:r>
            <a:r>
              <a:rPr lang="ko-KR" altLang="en-US" sz="900" dirty="0">
                <a:latin typeface="Arial" panose="020B0604020202020204" pitchFamily="34" charset="0"/>
                <a:cs typeface="Arial" panose="020B0604020202020204" pitchFamily="34" charset="0"/>
              </a:rPr>
              <a:t>라인 설치 후 </a:t>
            </a:r>
            <a:r>
              <a:rPr lang="en-US" altLang="ko-KR" sz="900" dirty="0">
                <a:latin typeface="Arial" panose="020B0604020202020204" pitchFamily="34" charset="0"/>
                <a:cs typeface="Arial" panose="020B0604020202020204" pitchFamily="34" charset="0"/>
              </a:rPr>
              <a:t>2020</a:t>
            </a:r>
            <a:r>
              <a:rPr lang="ko-KR" altLang="en-US" sz="900" dirty="0">
                <a:latin typeface="Arial" panose="020B0604020202020204" pitchFamily="34" charset="0"/>
                <a:cs typeface="Arial" panose="020B0604020202020204" pitchFamily="34" charset="0"/>
              </a:rPr>
              <a:t>년 상반기까지는 </a:t>
            </a:r>
            <a:r>
              <a:rPr lang="en-US" altLang="ko-KR" sz="900" dirty="0">
                <a:latin typeface="Arial" panose="020B0604020202020204" pitchFamily="34" charset="0"/>
                <a:cs typeface="Arial" panose="020B0604020202020204" pitchFamily="34" charset="0"/>
              </a:rPr>
              <a:t>94Ah </a:t>
            </a:r>
            <a:r>
              <a:rPr lang="ko-KR" altLang="en-US" sz="900" dirty="0">
                <a:latin typeface="Arial" panose="020B0604020202020204" pitchFamily="34" charset="0"/>
                <a:cs typeface="Arial" panose="020B0604020202020204" pitchFamily="34" charset="0"/>
              </a:rPr>
              <a:t>모델만을 단독 생산하였으나</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a:t>
            </a:r>
            <a:r>
              <a:rPr lang="en-US" altLang="ko-KR" sz="900" dirty="0">
                <a:latin typeface="Arial" panose="020B0604020202020204" pitchFamily="34" charset="0"/>
                <a:cs typeface="Arial" panose="020B0604020202020204" pitchFamily="34" charset="0"/>
              </a:rPr>
              <a:t>2020</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100Ah, 112Ah</a:t>
            </a:r>
            <a:r>
              <a:rPr lang="ko-KR" altLang="en-US" sz="900" dirty="0">
                <a:latin typeface="Arial" panose="020B0604020202020204" pitchFamily="34" charset="0"/>
                <a:cs typeface="Arial" panose="020B0604020202020204" pitchFamily="34" charset="0"/>
              </a:rPr>
              <a:t>의 생산을 위해 조립라인을 개조함</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100Ah</a:t>
            </a:r>
            <a:r>
              <a:rPr lang="ko-KR" altLang="en-US" sz="900" dirty="0">
                <a:latin typeface="Arial" panose="020B0604020202020204" pitchFamily="34" charset="0"/>
                <a:cs typeface="Arial" panose="020B0604020202020204" pitchFamily="34" charset="0"/>
              </a:rPr>
              <a:t>의 경우 하부용접이라는 추가공정이 있기 때문에 이에 해당하는 용접설비</a:t>
            </a:r>
            <a:r>
              <a:rPr lang="en-US" altLang="ko-KR" sz="900" dirty="0">
                <a:latin typeface="Arial" panose="020B0604020202020204" pitchFamily="34" charset="0"/>
                <a:cs typeface="Arial" panose="020B0604020202020204" pitchFamily="34" charset="0"/>
              </a:rPr>
              <a:t>(</a:t>
            </a:r>
            <a:r>
              <a:rPr lang="ko-KR" altLang="en-US" sz="900" dirty="0" err="1">
                <a:latin typeface="Arial" panose="020B0604020202020204" pitchFamily="34" charset="0"/>
                <a:cs typeface="Arial" panose="020B0604020202020204" pitchFamily="34" charset="0"/>
              </a:rPr>
              <a:t>레이져용접기</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와 용접장치에 대한 투자비용이 추가로 요구되어</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일반적인 수준보다 많은 설비개조 </a:t>
            </a:r>
            <a:r>
              <a:rPr lang="en-US" altLang="ko-KR" sz="900" dirty="0" err="1">
                <a:latin typeface="Arial" panose="020B0604020202020204" pitchFamily="34" charset="0"/>
                <a:cs typeface="Arial" panose="020B0604020202020204" pitchFamily="34" charset="0"/>
              </a:rPr>
              <a:t>CapEx</a:t>
            </a:r>
            <a:r>
              <a:rPr lang="ko-KR" altLang="en-US" sz="900" dirty="0">
                <a:latin typeface="Arial" panose="020B0604020202020204" pitchFamily="34" charset="0"/>
                <a:cs typeface="Arial" panose="020B0604020202020204" pitchFamily="34" charset="0"/>
              </a:rPr>
              <a:t>가 소요되었음</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대상</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사업부에 따르면</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일반적인 설비개조 </a:t>
            </a:r>
            <a:r>
              <a:rPr lang="en-US" altLang="ko-KR" sz="900" dirty="0" err="1">
                <a:latin typeface="Arial" panose="020B0604020202020204" pitchFamily="34" charset="0"/>
                <a:cs typeface="Arial" panose="020B0604020202020204" pitchFamily="34" charset="0"/>
              </a:rPr>
              <a:t>CapEx</a:t>
            </a:r>
            <a:r>
              <a:rPr lang="ko-KR" altLang="en-US" sz="900" dirty="0">
                <a:latin typeface="Arial" panose="020B0604020202020204" pitchFamily="34" charset="0"/>
                <a:cs typeface="Arial" panose="020B0604020202020204" pitchFamily="34" charset="0"/>
              </a:rPr>
              <a:t>는 모델의 구조에 따라 </a:t>
            </a:r>
            <a:r>
              <a:rPr lang="en-US" altLang="ko-KR" sz="900" dirty="0">
                <a:latin typeface="Arial" panose="020B0604020202020204" pitchFamily="34" charset="0"/>
                <a:cs typeface="Arial" panose="020B0604020202020204" pitchFamily="34" charset="0"/>
              </a:rPr>
              <a:t>2</a:t>
            </a:r>
            <a:r>
              <a:rPr lang="ko-KR" altLang="en-US" sz="900" dirty="0">
                <a:latin typeface="Arial" panose="020B0604020202020204" pitchFamily="34" charset="0"/>
                <a:cs typeface="Arial" panose="020B0604020202020204" pitchFamily="34" charset="0"/>
              </a:rPr>
              <a:t>억원</a:t>
            </a:r>
            <a:r>
              <a:rPr lang="en-US" altLang="ko-KR" sz="900" dirty="0">
                <a:latin typeface="Arial" panose="020B0604020202020204" pitchFamily="34" charset="0"/>
                <a:cs typeface="Arial" panose="020B0604020202020204" pitchFamily="34" charset="0"/>
              </a:rPr>
              <a:t>(112Ah)</a:t>
            </a:r>
            <a:r>
              <a:rPr lang="ko-KR" altLang="en-US" sz="900" dirty="0">
                <a:latin typeface="Arial" panose="020B0604020202020204" pitchFamily="34" charset="0"/>
                <a:cs typeface="Arial" panose="020B0604020202020204" pitchFamily="34" charset="0"/>
              </a:rPr>
              <a:t>에서 </a:t>
            </a:r>
            <a:r>
              <a:rPr lang="en-US" altLang="ko-KR" sz="900" dirty="0">
                <a:latin typeface="Arial" panose="020B0604020202020204" pitchFamily="34" charset="0"/>
                <a:cs typeface="Arial" panose="020B0604020202020204" pitchFamily="34" charset="0"/>
              </a:rPr>
              <a:t>8</a:t>
            </a:r>
            <a:r>
              <a:rPr lang="ko-KR" altLang="en-US" sz="900" dirty="0">
                <a:latin typeface="Arial" panose="020B0604020202020204" pitchFamily="34" charset="0"/>
                <a:cs typeface="Arial" panose="020B0604020202020204" pitchFamily="34" charset="0"/>
              </a:rPr>
              <a:t>억원</a:t>
            </a:r>
            <a:r>
              <a:rPr lang="en-US" altLang="ko-KR" sz="900" dirty="0">
                <a:latin typeface="Arial" panose="020B0604020202020204" pitchFamily="34" charset="0"/>
                <a:cs typeface="Arial" panose="020B0604020202020204" pitchFamily="34" charset="0"/>
              </a:rPr>
              <a:t>(149Ah </a:t>
            </a:r>
            <a:r>
              <a:rPr lang="ko-KR" altLang="en-US" sz="900" dirty="0">
                <a:latin typeface="Arial" panose="020B0604020202020204" pitchFamily="34" charset="0"/>
                <a:cs typeface="Arial" panose="020B0604020202020204" pitchFamily="34" charset="0"/>
              </a:rPr>
              <a:t>예상</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수준임</a:t>
            </a:r>
            <a:endParaRPr lang="en-US" altLang="ko-KR" sz="900" dirty="0">
              <a:latin typeface="Arial" panose="020B0604020202020204" pitchFamily="34" charset="0"/>
              <a:cs typeface="Arial" panose="020B0604020202020204" pitchFamily="34" charset="0"/>
            </a:endParaRPr>
          </a:p>
          <a:p>
            <a:pPr latinLnBrk="1">
              <a:lnSpc>
                <a:spcPts val="1200"/>
              </a:lnSpc>
              <a:buClr>
                <a:srgbClr val="00338D"/>
              </a:buClr>
              <a:tabLst>
                <a:tab pos="180975" algn="l"/>
              </a:tabLst>
              <a:defRPr/>
            </a:pPr>
            <a:r>
              <a:rPr lang="en-US" altLang="ko-KR" sz="900" dirty="0">
                <a:latin typeface="Arial" panose="020B0604020202020204" pitchFamily="34" charset="0"/>
                <a:cs typeface="Arial" panose="020B0604020202020204" pitchFamily="34" charset="0"/>
              </a:rPr>
              <a:t>	</a:t>
            </a:r>
          </a:p>
          <a:p>
            <a:pPr>
              <a:lnSpc>
                <a:spcPts val="1200"/>
              </a:lnSpc>
              <a:spcBef>
                <a:spcPts val="600"/>
              </a:spcBef>
              <a:buClr>
                <a:srgbClr val="00338D"/>
              </a:buClr>
              <a:tabLst>
                <a:tab pos="4935538" algn="l"/>
              </a:tabLst>
              <a:defRPr/>
            </a:pPr>
            <a:r>
              <a:rPr lang="ko-KR" altLang="en-US" sz="900" b="1" u="sng" dirty="0" err="1">
                <a:latin typeface="Arial" panose="020B0604020202020204" pitchFamily="34" charset="0"/>
                <a:cs typeface="Arial" panose="020B0604020202020204" pitchFamily="34" charset="0"/>
              </a:rPr>
              <a:t>건설중인자산</a:t>
            </a:r>
            <a:endParaRPr lang="en-US" altLang="ko-KR" sz="900" b="1" u="sng" dirty="0">
              <a:latin typeface="Arial" panose="020B0604020202020204" pitchFamily="34" charset="0"/>
              <a:cs typeface="Arial" panose="020B0604020202020204" pitchFamily="34" charset="0"/>
            </a:endParaRPr>
          </a:p>
          <a:p>
            <a:pPr latinLnBrk="1">
              <a:lnSpc>
                <a:spcPts val="1200"/>
              </a:lnSpc>
              <a:buClr>
                <a:srgbClr val="00338D"/>
              </a:buClr>
              <a:tabLst>
                <a:tab pos="180975" algn="l"/>
              </a:tabLst>
              <a:defRPr/>
            </a:pP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6</a:t>
            </a:r>
            <a:r>
              <a:rPr lang="ko-KR" altLang="en-US" sz="900" dirty="0">
                <a:latin typeface="Arial" panose="020B0604020202020204" pitchFamily="34" charset="0"/>
                <a:cs typeface="Arial" panose="020B0604020202020204" pitchFamily="34" charset="0"/>
              </a:rPr>
              <a:t>월말 기준 상생형 스마트공장 구축 사업 계약금이 </a:t>
            </a:r>
            <a:r>
              <a:rPr lang="ko-KR" altLang="en-US" sz="900" dirty="0" err="1">
                <a:latin typeface="Arial" panose="020B0604020202020204" pitchFamily="34" charset="0"/>
                <a:cs typeface="Arial" panose="020B0604020202020204" pitchFamily="34" charset="0"/>
              </a:rPr>
              <a:t>건설중인자산으로</a:t>
            </a:r>
            <a:r>
              <a:rPr lang="ko-KR" altLang="en-US" sz="900" dirty="0">
                <a:latin typeface="Arial" panose="020B0604020202020204" pitchFamily="34" charset="0"/>
                <a:cs typeface="Arial" panose="020B0604020202020204" pitchFamily="34" charset="0"/>
              </a:rPr>
              <a:t> 계상되어 있음</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해당 사업은 </a:t>
            </a: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7</a:t>
            </a:r>
            <a:r>
              <a:rPr lang="ko-KR" altLang="en-US" sz="900" dirty="0">
                <a:latin typeface="Arial" panose="020B0604020202020204" pitchFamily="34" charset="0"/>
                <a:cs typeface="Arial" panose="020B0604020202020204" pitchFamily="34" charset="0"/>
              </a:rPr>
              <a:t>월 완료되어 현재 생산공정에서 환적자동화장비를 사용하고 있으며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이로 인하여 생산지원 인력이 </a:t>
            </a:r>
            <a:r>
              <a:rPr lang="en-US" altLang="ko-KR" sz="900" dirty="0">
                <a:latin typeface="Arial" panose="020B0604020202020204" pitchFamily="34" charset="0"/>
                <a:cs typeface="Arial" panose="020B0604020202020204" pitchFamily="34" charset="0"/>
              </a:rPr>
              <a:t>2</a:t>
            </a:r>
            <a:r>
              <a:rPr lang="ko-KR" altLang="en-US" sz="900" dirty="0">
                <a:latin typeface="Arial" panose="020B0604020202020204" pitchFamily="34" charset="0"/>
                <a:cs typeface="Arial" panose="020B0604020202020204" pitchFamily="34" charset="0"/>
              </a:rPr>
              <a:t>명 감축됨</a:t>
            </a:r>
            <a:endParaRPr lang="en-US" altLang="ko-KR" sz="900" dirty="0">
              <a:latin typeface="Arial" panose="020B0604020202020204" pitchFamily="34" charset="0"/>
              <a:cs typeface="Arial" panose="020B0604020202020204" pitchFamily="34" charset="0"/>
            </a:endParaRPr>
          </a:p>
          <a:p>
            <a:pPr latinLnBrk="1">
              <a:lnSpc>
                <a:spcPts val="1200"/>
              </a:lnSpc>
              <a:buClr>
                <a:srgbClr val="00338D"/>
              </a:buClr>
              <a:tabLst>
                <a:tab pos="180975" algn="l"/>
              </a:tabLst>
              <a:defRPr/>
            </a:pPr>
            <a:endParaRPr lang="en-US" altLang="ko-KR" sz="900" dirty="0">
              <a:latin typeface="Arial" panose="020B0604020202020204" pitchFamily="34" charset="0"/>
              <a:cs typeface="Arial" panose="020B0604020202020204" pitchFamily="34" charset="0"/>
            </a:endParaRPr>
          </a:p>
          <a:p>
            <a:pPr latinLnBrk="1">
              <a:lnSpc>
                <a:spcPts val="1200"/>
              </a:lnSpc>
              <a:buClr>
                <a:srgbClr val="00338D"/>
              </a:buClr>
              <a:tabLst>
                <a:tab pos="180975" algn="l"/>
              </a:tabLst>
              <a:defRPr/>
            </a:pPr>
            <a:endParaRPr lang="en-US" altLang="ko-KR" sz="900" dirty="0">
              <a:latin typeface="Arial" panose="020B0604020202020204" pitchFamily="34" charset="0"/>
              <a:cs typeface="Arial" panose="020B0604020202020204" pitchFamily="34" charset="0"/>
            </a:endParaRPr>
          </a:p>
          <a:p>
            <a:pPr latinLnBrk="1">
              <a:lnSpc>
                <a:spcPts val="1200"/>
              </a:lnSpc>
              <a:buClr>
                <a:srgbClr val="00338D"/>
              </a:buClr>
              <a:tabLst>
                <a:tab pos="180975" algn="l"/>
              </a:tabLst>
              <a:defRPr/>
            </a:pPr>
            <a:r>
              <a:rPr lang="ko-KR" altLang="en-US" sz="900" b="1" u="sng" dirty="0">
                <a:latin typeface="Arial" panose="020B0604020202020204" pitchFamily="34" charset="0"/>
                <a:cs typeface="Arial" panose="020B0604020202020204" pitchFamily="34" charset="0"/>
              </a:rPr>
              <a:t>처분 </a:t>
            </a:r>
            <a:r>
              <a:rPr lang="en-US" altLang="ko-KR" sz="900" b="1" u="sng" dirty="0" err="1">
                <a:latin typeface="Arial" panose="020B0604020202020204" pitchFamily="34" charset="0"/>
                <a:cs typeface="Arial" panose="020B0604020202020204" pitchFamily="34" charset="0"/>
              </a:rPr>
              <a:t>CapEx</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a:t>
            </a:r>
            <a:r>
              <a:rPr lang="ko-KR" altLang="en-US" sz="900" dirty="0">
                <a:latin typeface="Arial" panose="020B0604020202020204" pitchFamily="34" charset="0"/>
                <a:cs typeface="Arial" panose="020B0604020202020204" pitchFamily="34" charset="0"/>
              </a:rPr>
              <a:t>라인은 </a:t>
            </a:r>
            <a:r>
              <a:rPr lang="en-US" altLang="ko-KR" sz="900" dirty="0">
                <a:latin typeface="Arial" panose="020B0604020202020204" pitchFamily="34" charset="0"/>
                <a:cs typeface="Arial" panose="020B0604020202020204" pitchFamily="34" charset="0"/>
              </a:rPr>
              <a:t>2017</a:t>
            </a:r>
            <a:r>
              <a:rPr lang="ko-KR" altLang="en-US" sz="900" dirty="0">
                <a:latin typeface="Arial" panose="020B0604020202020204" pitchFamily="34" charset="0"/>
                <a:cs typeface="Arial" panose="020B0604020202020204" pitchFamily="34" charset="0"/>
              </a:rPr>
              <a:t>년 취득하여 </a:t>
            </a:r>
            <a:r>
              <a:rPr lang="en-US" altLang="ko-KR" sz="900" dirty="0">
                <a:latin typeface="Arial" panose="020B0604020202020204" pitchFamily="34" charset="0"/>
                <a:cs typeface="Arial" panose="020B0604020202020204" pitchFamily="34" charset="0"/>
              </a:rPr>
              <a:t>37Ah </a:t>
            </a:r>
            <a:r>
              <a:rPr lang="ko-KR" altLang="en-US" sz="900" dirty="0">
                <a:latin typeface="Arial" panose="020B0604020202020204" pitchFamily="34" charset="0"/>
                <a:cs typeface="Arial" panose="020B0604020202020204" pitchFamily="34" charset="0"/>
              </a:rPr>
              <a:t>제품</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생산에 사용하였으나</a:t>
            </a:r>
            <a:r>
              <a:rPr lang="en-US" altLang="ko-KR" sz="900" dirty="0">
                <a:latin typeface="Arial" panose="020B0604020202020204" pitchFamily="34" charset="0"/>
                <a:cs typeface="Arial" panose="020B0604020202020204" pitchFamily="34" charset="0"/>
              </a:rPr>
              <a:t>, 2018</a:t>
            </a:r>
            <a:r>
              <a:rPr lang="ko-KR" altLang="en-US" sz="900" dirty="0">
                <a:latin typeface="Arial" panose="020B0604020202020204" pitchFamily="34" charset="0"/>
                <a:cs typeface="Arial" panose="020B0604020202020204" pitchFamily="34" charset="0"/>
              </a:rPr>
              <a:t>년말 </a:t>
            </a:r>
            <a:r>
              <a:rPr lang="en-US" altLang="ko-KR" sz="900" dirty="0">
                <a:latin typeface="Arial" panose="020B0604020202020204" pitchFamily="34" charset="0"/>
                <a:cs typeface="Arial" panose="020B0604020202020204" pitchFamily="34" charset="0"/>
              </a:rPr>
              <a:t>37Ah</a:t>
            </a:r>
            <a:r>
              <a:rPr lang="ko-KR" altLang="en-US" sz="900" dirty="0">
                <a:latin typeface="Arial" panose="020B0604020202020204" pitchFamily="34" charset="0"/>
                <a:cs typeface="Arial" panose="020B0604020202020204" pitchFamily="34" charset="0"/>
              </a:rPr>
              <a:t>이 단종되면서 설비를 처분하였으며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해당 공간은 제품 적재 공간으로 사용 중임</a:t>
            </a:r>
            <a:r>
              <a:rPr lang="en-US" altLang="ko-KR" sz="900" dirty="0">
                <a:latin typeface="Arial" panose="020B0604020202020204" pitchFamily="34" charset="0"/>
                <a:cs typeface="Arial" panose="020B0604020202020204" pitchFamily="34" charset="0"/>
              </a:rPr>
              <a:t> </a:t>
            </a: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a:t>
            </a:r>
            <a:r>
              <a:rPr lang="ko-KR" altLang="en-US" sz="900" dirty="0">
                <a:latin typeface="Arial" panose="020B0604020202020204" pitchFamily="34" charset="0"/>
                <a:cs typeface="Arial" panose="020B0604020202020204" pitchFamily="34" charset="0"/>
              </a:rPr>
              <a:t>라인 설비 처분대금 </a:t>
            </a:r>
            <a:r>
              <a:rPr lang="en-US" altLang="ko-KR" sz="900" dirty="0">
                <a:latin typeface="Arial" panose="020B0604020202020204" pitchFamily="34" charset="0"/>
                <a:cs typeface="Arial" panose="020B0604020202020204" pitchFamily="34" charset="0"/>
              </a:rPr>
              <a:t>35</a:t>
            </a:r>
            <a:r>
              <a:rPr lang="ko-KR" altLang="en-US" sz="900" dirty="0">
                <a:latin typeface="Arial" panose="020B0604020202020204" pitchFamily="34" charset="0"/>
                <a:cs typeface="Arial" panose="020B0604020202020204" pitchFamily="34" charset="0"/>
              </a:rPr>
              <a:t>억원은 본사 계좌로 입금되어 본지사채무 상환에 사용됨</a:t>
            </a:r>
            <a:endParaRPr lang="en-US" altLang="ko-KR" sz="900" dirty="0">
              <a:latin typeface="Arial" panose="020B0604020202020204" pitchFamily="34" charset="0"/>
              <a:cs typeface="Arial" panose="020B0604020202020204" pitchFamily="34" charset="0"/>
            </a:endParaRPr>
          </a:p>
          <a:p>
            <a:pPr lvl="0" defTabSz="914400" latinLnBrk="1">
              <a:lnSpc>
                <a:spcPts val="1200"/>
              </a:lnSpc>
              <a:buClr>
                <a:srgbClr val="00338D"/>
              </a:buCl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a:p>
            <a:pPr lvl="0" defTabSz="914400" latinLnBrk="1">
              <a:lnSpc>
                <a:spcPts val="1200"/>
              </a:lnSpc>
              <a:buClr>
                <a:srgbClr val="00338D"/>
              </a:buClr>
              <a:tabLst>
                <a:tab pos="180975" algn="l"/>
              </a:tabLst>
              <a:defRPr/>
            </a:pPr>
            <a:endParaRPr lang="en-US" altLang="ko-KR" sz="900" dirty="0">
              <a:solidFill>
                <a:srgbClr val="FF0000"/>
              </a:solidFill>
              <a:latin typeface="Arial" panose="020B0604020202020204" pitchFamily="34" charset="0"/>
              <a:cs typeface="Arial" panose="020B0604020202020204" pitchFamily="34" charset="0"/>
            </a:endParaRPr>
          </a:p>
        </p:txBody>
      </p:sp>
      <p:graphicFrame>
        <p:nvGraphicFramePr>
          <p:cNvPr id="4" name="표 3">
            <a:extLst>
              <a:ext uri="{FF2B5EF4-FFF2-40B4-BE49-F238E27FC236}">
                <a16:creationId xmlns:a16="http://schemas.microsoft.com/office/drawing/2014/main" id="{3994AA3A-27D2-470A-944E-4161EE2A1E84}"/>
              </a:ext>
            </a:extLst>
          </p:cNvPr>
          <p:cNvGraphicFramePr>
            <a:graphicFrameLocks noGrp="1"/>
          </p:cNvGraphicFramePr>
          <p:nvPr>
            <p:extLst>
              <p:ext uri="{D42A27DB-BD31-4B8C-83A1-F6EECF244321}">
                <p14:modId xmlns:p14="http://schemas.microsoft.com/office/powerpoint/2010/main" val="1719961113"/>
              </p:ext>
            </p:extLst>
          </p:nvPr>
        </p:nvGraphicFramePr>
        <p:xfrm>
          <a:off x="500400" y="1504800"/>
          <a:ext cx="4320000" cy="2895600"/>
        </p:xfrm>
        <a:graphic>
          <a:graphicData uri="http://schemas.openxmlformats.org/drawingml/2006/table">
            <a:tbl>
              <a:tblPr/>
              <a:tblGrid>
                <a:gridCol w="144000">
                  <a:extLst>
                    <a:ext uri="{9D8B030D-6E8A-4147-A177-3AD203B41FA5}">
                      <a16:colId xmlns:a16="http://schemas.microsoft.com/office/drawing/2014/main" val="798810618"/>
                    </a:ext>
                  </a:extLst>
                </a:gridCol>
                <a:gridCol w="720000">
                  <a:extLst>
                    <a:ext uri="{9D8B030D-6E8A-4147-A177-3AD203B41FA5}">
                      <a16:colId xmlns:a16="http://schemas.microsoft.com/office/drawing/2014/main" val="3829343441"/>
                    </a:ext>
                  </a:extLst>
                </a:gridCol>
                <a:gridCol w="720000">
                  <a:extLst>
                    <a:ext uri="{9D8B030D-6E8A-4147-A177-3AD203B41FA5}">
                      <a16:colId xmlns:a16="http://schemas.microsoft.com/office/drawing/2014/main" val="563622664"/>
                    </a:ext>
                  </a:extLst>
                </a:gridCol>
                <a:gridCol w="684000">
                  <a:extLst>
                    <a:ext uri="{9D8B030D-6E8A-4147-A177-3AD203B41FA5}">
                      <a16:colId xmlns:a16="http://schemas.microsoft.com/office/drawing/2014/main" val="2967246361"/>
                    </a:ext>
                  </a:extLst>
                </a:gridCol>
                <a:gridCol w="684000">
                  <a:extLst>
                    <a:ext uri="{9D8B030D-6E8A-4147-A177-3AD203B41FA5}">
                      <a16:colId xmlns:a16="http://schemas.microsoft.com/office/drawing/2014/main" val="841599226"/>
                    </a:ext>
                  </a:extLst>
                </a:gridCol>
                <a:gridCol w="684000">
                  <a:extLst>
                    <a:ext uri="{9D8B030D-6E8A-4147-A177-3AD203B41FA5}">
                      <a16:colId xmlns:a16="http://schemas.microsoft.com/office/drawing/2014/main" val="1184941646"/>
                    </a:ext>
                  </a:extLst>
                </a:gridCol>
                <a:gridCol w="684000">
                  <a:extLst>
                    <a:ext uri="{9D8B030D-6E8A-4147-A177-3AD203B41FA5}">
                      <a16:colId xmlns:a16="http://schemas.microsoft.com/office/drawing/2014/main" val="1500918616"/>
                    </a:ext>
                  </a:extLst>
                </a:gridCol>
              </a:tblGrid>
              <a:tr h="152400">
                <a:tc gridSpan="7">
                  <a:txBody>
                    <a:bodyPr/>
                    <a:lstStyle/>
                    <a:p>
                      <a:pPr algn="l" fontAlgn="b"/>
                      <a:r>
                        <a:rPr lang="en-US" sz="9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algn="l" fontAlgn="b"/>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b"/>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b"/>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b"/>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b"/>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138982056"/>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b"/>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b"/>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619917226"/>
                  </a:ext>
                </a:extLst>
              </a:tr>
              <a:tr h="152400">
                <a:tc gridSpan="3">
                  <a:txBody>
                    <a:bodyPr/>
                    <a:lstStyle/>
                    <a:p>
                      <a:pPr algn="l" fontAlgn="b"/>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5376789"/>
                  </a:ext>
                </a:extLst>
              </a:tr>
              <a:tr h="152400">
                <a:tc gridSpan="3">
                  <a:txBody>
                    <a:bodyPr/>
                    <a:lstStyle/>
                    <a:p>
                      <a:pPr algn="l" fontAlgn="b"/>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 취득</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(6,667)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88072330"/>
                  </a:ext>
                </a:extLst>
              </a:tr>
              <a:tr h="152400">
                <a:tc gridSpan="3">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라인 설치</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(6,653)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523959016"/>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(6,574)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236313892"/>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474114477"/>
                  </a:ext>
                </a:extLst>
              </a:tr>
              <a:tr h="152400">
                <a:tc gridSpan="3">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기종변경</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설비개조</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401205341"/>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기종변경</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94Ah)</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39802842"/>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설비개조</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Ah)</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(1,527)</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79948862"/>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설비개조</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Ah)</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77036395"/>
                  </a:ext>
                </a:extLst>
              </a:tr>
              <a:tr h="152400">
                <a:tc gridSpan="2">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l" fontAlgn="b"/>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13853950"/>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라인 설비매입</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043158373"/>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만능시험기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9192600"/>
                  </a:ext>
                </a:extLst>
              </a:tr>
              <a:tr h="152400">
                <a:tc gridSpan="3">
                  <a:txBody>
                    <a:bodyPr/>
                    <a:lstStyle/>
                    <a:p>
                      <a:pPr algn="l" fontAlgn="b"/>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건설중인자산 증가</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대체</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45933314"/>
                  </a:ext>
                </a:extLst>
              </a:tr>
              <a:tr h="152400">
                <a:tc gridSpan="3">
                  <a:txBody>
                    <a:bodyPr/>
                    <a:lstStyle/>
                    <a:p>
                      <a:pPr algn="l"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라인 설치</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773134529"/>
                  </a:ext>
                </a:extLst>
              </a:tr>
              <a:tr h="152400">
                <a:tc gridSpan="3">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상생형 스마트공장</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39461900"/>
                  </a:ext>
                </a:extLst>
              </a:tr>
              <a:tr h="152400">
                <a:tc gridSpan="3">
                  <a:txBody>
                    <a:bodyPr/>
                    <a:lstStyle/>
                    <a:p>
                      <a:pPr algn="l" fontAlgn="b"/>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 처분</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3,454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10846251"/>
                  </a:ext>
                </a:extLst>
              </a:tr>
              <a:tr h="152400">
                <a:tc gridSpan="3">
                  <a:txBody>
                    <a:bodyPr/>
                    <a:lstStyle/>
                    <a:p>
                      <a:pPr algn="l" fontAlgn="b"/>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Total </a:t>
                      </a:r>
                      <a:r>
                        <a:rPr lang="en-US" sz="9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(D=A+B+C)</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b"/>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790233307"/>
                  </a:ext>
                </a:extLst>
              </a:tr>
            </a:tbl>
          </a:graphicData>
        </a:graphic>
      </p:graphicFrame>
      <p:sp>
        <p:nvSpPr>
          <p:cNvPr id="8" name="TextBox 7">
            <a:extLst>
              <a:ext uri="{FF2B5EF4-FFF2-40B4-BE49-F238E27FC236}">
                <a16:creationId xmlns:a16="http://schemas.microsoft.com/office/drawing/2014/main" id="{95630786-29AA-468D-BA92-E1CB3C74541B}"/>
              </a:ext>
            </a:extLst>
          </p:cNvPr>
          <p:cNvSpPr txBox="1"/>
          <p:nvPr/>
        </p:nvSpPr>
        <p:spPr>
          <a:xfrm>
            <a:off x="495670" y="4427671"/>
            <a:ext cx="3791020" cy="107722"/>
          </a:xfrm>
          <a:prstGeom prst="rect">
            <a:avLst/>
          </a:prstGeom>
          <a:noFill/>
        </p:spPr>
        <p:txBody>
          <a:bodyPr wrap="square" lIns="0" tIns="0" rIns="0" bIns="0" rtlCol="0">
            <a:spAutoFit/>
          </a:bodyPr>
          <a:lstStyle/>
          <a:p>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80040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Capacity &amp; Utilization </a:t>
            </a:r>
            <a:r>
              <a:rPr lang="en-US" altLang="ko-KR" sz="4500" b="1">
                <a:solidFill>
                  <a:srgbClr val="00338D"/>
                </a:solidFill>
                <a:latin typeface="KPMG Extralight" panose="020B0303030202040204" pitchFamily="34" charset="0"/>
              </a:rPr>
              <a:t>(1/2)</a:t>
            </a:r>
            <a:endParaRPr lang="en-US" altLang="ko-KR" sz="4500" b="1" dirty="0">
              <a:solidFill>
                <a:srgbClr val="00338D"/>
              </a:solidFill>
              <a:latin typeface="KPMG Extralight" panose="020B0303030202040204" pitchFamily="34" charset="0"/>
            </a:endParaRPr>
          </a:p>
        </p:txBody>
      </p:sp>
      <p:sp>
        <p:nvSpPr>
          <p:cNvPr id="7" name="제목 2">
            <a:extLst>
              <a:ext uri="{FF2B5EF4-FFF2-40B4-BE49-F238E27FC236}">
                <a16:creationId xmlns:a16="http://schemas.microsoft.com/office/drawing/2014/main" id="{6195F28B-5BC0-49A1-A2F8-156EA142159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9" name="Title 1">
            <a:extLst>
              <a:ext uri="{FF2B5EF4-FFF2-40B4-BE49-F238E27FC236}">
                <a16:creationId xmlns:a16="http://schemas.microsoft.com/office/drawing/2014/main" id="{6CA8F5DE-CD0A-45AE-BD2A-8C586058D6E2}"/>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3</a:t>
            </a:r>
            <a:r>
              <a:rPr lang="ko-KR" altLang="en-US" sz="1000" b="1" dirty="0">
                <a:solidFill>
                  <a:srgbClr val="002997"/>
                </a:solidFill>
                <a:latin typeface="Arial" panose="020B0604020202020204" pitchFamily="34" charset="0"/>
                <a:ea typeface="+mj-ea"/>
                <a:cs typeface="Arial" panose="020B0604020202020204" pitchFamily="34" charset="0"/>
              </a:rPr>
              <a:t>라인 취득 이후 지속적인 공정 개선 활동을 통해 </a:t>
            </a:r>
            <a:r>
              <a:rPr lang="en-US" altLang="ko-KR" sz="1000" b="1" dirty="0">
                <a:solidFill>
                  <a:srgbClr val="002997"/>
                </a:solidFill>
                <a:latin typeface="Arial" panose="020B0604020202020204" pitchFamily="34" charset="0"/>
                <a:ea typeface="+mj-ea"/>
                <a:cs typeface="Arial" panose="020B0604020202020204" pitchFamily="34" charset="0"/>
              </a:rPr>
              <a:t>Tact-Time</a:t>
            </a:r>
            <a:r>
              <a:rPr lang="ko-KR" altLang="en-US" sz="1000" b="1" dirty="0">
                <a:solidFill>
                  <a:srgbClr val="002997"/>
                </a:solidFill>
                <a:latin typeface="Arial" panose="020B0604020202020204" pitchFamily="34" charset="0"/>
                <a:ea typeface="+mj-ea"/>
                <a:cs typeface="Arial" panose="020B0604020202020204" pitchFamily="34" charset="0"/>
              </a:rPr>
              <a:t>을 감소시켜 왔으며</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 </a:t>
            </a:r>
            <a:r>
              <a:rPr lang="en-US" altLang="ko-KR" sz="1000" b="1" dirty="0">
                <a:solidFill>
                  <a:srgbClr val="002997"/>
                </a:solidFill>
                <a:latin typeface="Arial" panose="020B0604020202020204" pitchFamily="34" charset="0"/>
                <a:ea typeface="+mj-ea"/>
                <a:cs typeface="Arial" panose="020B0604020202020204" pitchFamily="34" charset="0"/>
              </a:rPr>
              <a:t>Capacity</a:t>
            </a:r>
            <a:r>
              <a:rPr lang="ko-KR" altLang="en-US" sz="1000" b="1" dirty="0">
                <a:solidFill>
                  <a:srgbClr val="002997"/>
                </a:solidFill>
                <a:latin typeface="Arial" panose="020B0604020202020204" pitchFamily="34" charset="0"/>
                <a:ea typeface="+mj-ea"/>
                <a:cs typeface="Arial" panose="020B0604020202020204" pitchFamily="34" charset="0"/>
              </a:rPr>
              <a:t>는 </a:t>
            </a:r>
            <a:r>
              <a:rPr lang="en-US" altLang="ko-KR" sz="1000" b="1" dirty="0">
                <a:solidFill>
                  <a:srgbClr val="002997"/>
                </a:solidFill>
                <a:latin typeface="Arial" panose="020B0604020202020204" pitchFamily="34" charset="0"/>
                <a:ea typeface="+mj-ea"/>
                <a:cs typeface="Arial" panose="020B0604020202020204" pitchFamily="34" charset="0"/>
              </a:rPr>
              <a:t>2019</a:t>
            </a:r>
            <a:r>
              <a:rPr lang="ko-KR" altLang="en-US" sz="1000" b="1" dirty="0">
                <a:solidFill>
                  <a:srgbClr val="002997"/>
                </a:solidFill>
                <a:latin typeface="Arial" panose="020B0604020202020204" pitchFamily="34" charset="0"/>
                <a:ea typeface="+mj-ea"/>
                <a:cs typeface="Arial" panose="020B0604020202020204" pitchFamily="34" charset="0"/>
              </a:rPr>
              <a:t>년 월평균 </a:t>
            </a:r>
            <a:r>
              <a:rPr lang="en-US" altLang="ko-KR" sz="1000" b="1" dirty="0">
                <a:solidFill>
                  <a:srgbClr val="002997"/>
                </a:solidFill>
                <a:latin typeface="Arial" panose="020B0604020202020204" pitchFamily="34" charset="0"/>
                <a:ea typeface="+mj-ea"/>
                <a:cs typeface="Arial" panose="020B0604020202020204" pitchFamily="34" charset="0"/>
              </a:rPr>
              <a:t>57</a:t>
            </a:r>
            <a:r>
              <a:rPr lang="ko-KR" altLang="en-US" sz="1000" b="1" dirty="0">
                <a:solidFill>
                  <a:srgbClr val="002997"/>
                </a:solidFill>
                <a:latin typeface="Arial" panose="020B0604020202020204" pitchFamily="34" charset="0"/>
                <a:ea typeface="+mj-ea"/>
                <a:cs typeface="Arial" panose="020B0604020202020204" pitchFamily="34" charset="0"/>
              </a:rPr>
              <a:t>만개에서 </a:t>
            </a:r>
            <a:r>
              <a:rPr lang="en-US" altLang="ko-KR" sz="1000" b="1" dirty="0">
                <a:solidFill>
                  <a:srgbClr val="002997"/>
                </a:solidFill>
                <a:latin typeface="Arial" panose="020B0604020202020204" pitchFamily="34" charset="0"/>
                <a:ea typeface="+mj-ea"/>
                <a:cs typeface="Arial" panose="020B0604020202020204" pitchFamily="34" charset="0"/>
              </a:rPr>
              <a:t>2022</a:t>
            </a:r>
            <a:r>
              <a:rPr lang="ko-KR" altLang="en-US" sz="1000" b="1" dirty="0">
                <a:solidFill>
                  <a:srgbClr val="002997"/>
                </a:solidFill>
                <a:latin typeface="Arial" panose="020B0604020202020204" pitchFamily="34" charset="0"/>
                <a:ea typeface="+mj-ea"/>
                <a:cs typeface="Arial" panose="020B0604020202020204" pitchFamily="34" charset="0"/>
              </a:rPr>
              <a:t>년 상반기 기준 월평균 </a:t>
            </a:r>
            <a:r>
              <a:rPr lang="en-US" altLang="ko-KR" sz="1000" b="1" dirty="0">
                <a:solidFill>
                  <a:srgbClr val="002997"/>
                </a:solidFill>
                <a:latin typeface="Arial" panose="020B0604020202020204" pitchFamily="34" charset="0"/>
                <a:ea typeface="+mj-ea"/>
                <a:cs typeface="Arial" panose="020B0604020202020204" pitchFamily="34" charset="0"/>
              </a:rPr>
              <a:t>84</a:t>
            </a:r>
            <a:r>
              <a:rPr lang="ko-KR" altLang="en-US" sz="1000" b="1" dirty="0">
                <a:solidFill>
                  <a:srgbClr val="002997"/>
                </a:solidFill>
                <a:latin typeface="Arial" panose="020B0604020202020204" pitchFamily="34" charset="0"/>
                <a:ea typeface="+mj-ea"/>
                <a:cs typeface="Arial" panose="020B0604020202020204" pitchFamily="34" charset="0"/>
              </a:rPr>
              <a:t>만개로 증가하였음</a:t>
            </a:r>
            <a:r>
              <a:rPr lang="en-US" altLang="ko-KR" sz="1000" b="1" dirty="0">
                <a:solidFill>
                  <a:srgbClr val="002997"/>
                </a:solidFill>
                <a:latin typeface="Arial" panose="020B0604020202020204" pitchFamily="34" charset="0"/>
                <a:ea typeface="+mj-ea"/>
                <a:cs typeface="Arial" panose="020B0604020202020204" pitchFamily="34" charset="0"/>
              </a:rPr>
              <a:t>.  2020~2021</a:t>
            </a:r>
            <a:r>
              <a:rPr lang="ko-KR" altLang="en-US" sz="1000" b="1" dirty="0">
                <a:solidFill>
                  <a:srgbClr val="002997"/>
                </a:solidFill>
                <a:latin typeface="Arial" panose="020B0604020202020204" pitchFamily="34" charset="0"/>
                <a:ea typeface="+mj-ea"/>
                <a:cs typeface="Arial" panose="020B0604020202020204" pitchFamily="34" charset="0"/>
              </a:rPr>
              <a:t>년 가동률은 </a:t>
            </a:r>
            <a:r>
              <a:rPr lang="en-US" altLang="ko-KR" sz="1000" b="1" dirty="0">
                <a:solidFill>
                  <a:srgbClr val="002997"/>
                </a:solidFill>
                <a:latin typeface="Arial" panose="020B0604020202020204" pitchFamily="34" charset="0"/>
                <a:ea typeface="+mj-ea"/>
                <a:cs typeface="Arial" panose="020B0604020202020204" pitchFamily="34" charset="0"/>
              </a:rPr>
              <a:t>73~77%</a:t>
            </a:r>
            <a:r>
              <a:rPr lang="ko-KR" altLang="en-US" sz="1000" b="1" dirty="0">
                <a:solidFill>
                  <a:srgbClr val="002997"/>
                </a:solidFill>
                <a:latin typeface="Arial" panose="020B0604020202020204" pitchFamily="34" charset="0"/>
                <a:ea typeface="+mj-ea"/>
                <a:cs typeface="Arial" panose="020B0604020202020204" pitchFamily="34" charset="0"/>
              </a:rPr>
              <a:t> 수준이며</a:t>
            </a:r>
            <a:r>
              <a:rPr lang="en-US" altLang="ko-KR" sz="1000" b="1" dirty="0">
                <a:solidFill>
                  <a:srgbClr val="002997"/>
                </a:solidFill>
                <a:latin typeface="Arial" panose="020B0604020202020204" pitchFamily="34" charset="0"/>
                <a:ea typeface="+mj-ea"/>
                <a:cs typeface="Arial" panose="020B0604020202020204" pitchFamily="34" charset="0"/>
              </a:rPr>
              <a:t>, 112Ah </a:t>
            </a:r>
            <a:r>
              <a:rPr lang="ko-KR" altLang="en-US" sz="1000" b="1" dirty="0">
                <a:solidFill>
                  <a:srgbClr val="002997"/>
                </a:solidFill>
                <a:latin typeface="Arial" panose="020B0604020202020204" pitchFamily="34" charset="0"/>
                <a:ea typeface="+mj-ea"/>
                <a:cs typeface="Arial" panose="020B0604020202020204" pitchFamily="34" charset="0"/>
              </a:rPr>
              <a:t>제품의 일시적 수요 감소로 인하여 </a:t>
            </a:r>
            <a:r>
              <a:rPr lang="en-US" altLang="ko-KR" sz="1000" b="1" dirty="0">
                <a:solidFill>
                  <a:srgbClr val="002997"/>
                </a:solidFill>
                <a:latin typeface="Arial" panose="020B0604020202020204" pitchFamily="34" charset="0"/>
                <a:ea typeface="+mj-ea"/>
                <a:cs typeface="Arial" panose="020B0604020202020204" pitchFamily="34" charset="0"/>
              </a:rPr>
              <a:t>2022</a:t>
            </a:r>
            <a:r>
              <a:rPr lang="ko-KR" altLang="en-US" sz="1000" b="1" dirty="0">
                <a:solidFill>
                  <a:srgbClr val="002997"/>
                </a:solidFill>
                <a:latin typeface="Arial" panose="020B0604020202020204" pitchFamily="34" charset="0"/>
                <a:ea typeface="+mj-ea"/>
                <a:cs typeface="Arial" panose="020B0604020202020204" pitchFamily="34" charset="0"/>
              </a:rPr>
              <a:t>년 상반기 가동률은 </a:t>
            </a:r>
            <a:r>
              <a:rPr lang="en-US" altLang="ko-KR" sz="1000" b="1" dirty="0">
                <a:solidFill>
                  <a:srgbClr val="002997"/>
                </a:solidFill>
                <a:latin typeface="Arial" panose="020B0604020202020204" pitchFamily="34" charset="0"/>
                <a:ea typeface="+mj-ea"/>
                <a:cs typeface="Arial" panose="020B0604020202020204" pitchFamily="34" charset="0"/>
              </a:rPr>
              <a:t>58%</a:t>
            </a:r>
            <a:r>
              <a:rPr lang="ko-KR" altLang="en-US" sz="1000" b="1" dirty="0">
                <a:solidFill>
                  <a:srgbClr val="002997"/>
                </a:solidFill>
                <a:latin typeface="Arial" panose="020B0604020202020204" pitchFamily="34" charset="0"/>
                <a:ea typeface="+mj-ea"/>
                <a:cs typeface="Arial" panose="020B0604020202020204" pitchFamily="34" charset="0"/>
              </a:rPr>
              <a:t>로 하락하였음</a:t>
            </a:r>
            <a:endParaRPr lang="en-US" altLang="ko-KR" sz="1000" b="1" dirty="0">
              <a:solidFill>
                <a:srgbClr val="002997"/>
              </a:solidFill>
              <a:latin typeface="Arial" panose="020B0604020202020204" pitchFamily="34" charset="0"/>
              <a:ea typeface="+mj-ea"/>
              <a:cs typeface="Arial" panose="020B0604020202020204" pitchFamily="34" charset="0"/>
            </a:endParaRPr>
          </a:p>
          <a:p>
            <a:pPr marL="0" lvl="4" algn="just"/>
            <a:endParaRPr lang="ko-KR" altLang="en-US"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5" name="표 4">
            <a:extLst>
              <a:ext uri="{FF2B5EF4-FFF2-40B4-BE49-F238E27FC236}">
                <a16:creationId xmlns:a16="http://schemas.microsoft.com/office/drawing/2014/main" id="{1A16E7D6-800E-42F8-989C-8864BE4A54A1}"/>
              </a:ext>
            </a:extLst>
          </p:cNvPr>
          <p:cNvGraphicFramePr>
            <a:graphicFrameLocks noGrp="1"/>
          </p:cNvGraphicFramePr>
          <p:nvPr/>
        </p:nvGraphicFramePr>
        <p:xfrm>
          <a:off x="500400" y="1504800"/>
          <a:ext cx="4304900" cy="3048000"/>
        </p:xfrm>
        <a:graphic>
          <a:graphicData uri="http://schemas.openxmlformats.org/drawingml/2006/table">
            <a:tbl>
              <a:tblPr/>
              <a:tblGrid>
                <a:gridCol w="596900">
                  <a:extLst>
                    <a:ext uri="{9D8B030D-6E8A-4147-A177-3AD203B41FA5}">
                      <a16:colId xmlns:a16="http://schemas.microsoft.com/office/drawing/2014/main" val="264539172"/>
                    </a:ext>
                  </a:extLst>
                </a:gridCol>
                <a:gridCol w="1116000">
                  <a:extLst>
                    <a:ext uri="{9D8B030D-6E8A-4147-A177-3AD203B41FA5}">
                      <a16:colId xmlns:a16="http://schemas.microsoft.com/office/drawing/2014/main" val="2592209950"/>
                    </a:ext>
                  </a:extLst>
                </a:gridCol>
                <a:gridCol w="648000">
                  <a:extLst>
                    <a:ext uri="{9D8B030D-6E8A-4147-A177-3AD203B41FA5}">
                      <a16:colId xmlns:a16="http://schemas.microsoft.com/office/drawing/2014/main" val="2997141840"/>
                    </a:ext>
                  </a:extLst>
                </a:gridCol>
                <a:gridCol w="648000">
                  <a:extLst>
                    <a:ext uri="{9D8B030D-6E8A-4147-A177-3AD203B41FA5}">
                      <a16:colId xmlns:a16="http://schemas.microsoft.com/office/drawing/2014/main" val="3280149224"/>
                    </a:ext>
                  </a:extLst>
                </a:gridCol>
                <a:gridCol w="648000">
                  <a:extLst>
                    <a:ext uri="{9D8B030D-6E8A-4147-A177-3AD203B41FA5}">
                      <a16:colId xmlns:a16="http://schemas.microsoft.com/office/drawing/2014/main" val="2450203055"/>
                    </a:ext>
                  </a:extLst>
                </a:gridCol>
                <a:gridCol w="648000">
                  <a:extLst>
                    <a:ext uri="{9D8B030D-6E8A-4147-A177-3AD203B41FA5}">
                      <a16:colId xmlns:a16="http://schemas.microsoft.com/office/drawing/2014/main" val="640381886"/>
                    </a:ext>
                  </a:extLst>
                </a:gridCol>
              </a:tblGrid>
              <a:tr h="152400">
                <a:tc gridSpan="6">
                  <a:txBody>
                    <a:bodyPr/>
                    <a:lstStyle/>
                    <a:p>
                      <a:pPr algn="l" fontAlgn="b"/>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Capacity &amp; Utility</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hMerge="1">
                  <a:txBody>
                    <a:bodyPr/>
                    <a:lstStyle/>
                    <a:p>
                      <a:pPr algn="l" fontAlgn="b"/>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hMerge="1">
                  <a:txBody>
                    <a:bodyPr/>
                    <a:lstStyle/>
                    <a:p>
                      <a:pPr algn="l" fontAlgn="b"/>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hMerge="1">
                  <a:txBody>
                    <a:bodyPr/>
                    <a:lstStyle/>
                    <a:p>
                      <a:pPr algn="l" fontAlgn="b"/>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hMerge="1">
                  <a:txBody>
                    <a:bodyPr/>
                    <a:lstStyle/>
                    <a:p>
                      <a:pPr algn="l" fontAlgn="b"/>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hMerge="1">
                  <a:txBody>
                    <a:bodyPr/>
                    <a:lstStyle/>
                    <a:p>
                      <a:pPr algn="l" fontAlgn="b"/>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extLst>
                  <a:ext uri="{0D108BD9-81ED-4DB2-BD59-A6C34878D82A}">
                    <a16:rowId xmlns:a16="http://schemas.microsoft.com/office/drawing/2014/main" val="1735042511"/>
                  </a:ext>
                </a:extLst>
              </a:tr>
              <a:tr h="152400">
                <a:tc>
                  <a:txBody>
                    <a:bodyPr/>
                    <a:lstStyle/>
                    <a:p>
                      <a:pPr algn="l" fontAlgn="b"/>
                      <a:r>
                        <a:rPr lang="ko-KR" altLang="en-US" sz="9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ko-KR" altLang="en-US" sz="9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 </a:t>
                      </a:r>
                    </a:p>
                  </a:txBody>
                  <a:tcPr marL="36000" marR="3600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 </a:t>
                      </a:r>
                    </a:p>
                  </a:txBody>
                  <a:tcPr marL="36000" marR="3600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 </a:t>
                      </a:r>
                    </a:p>
                  </a:txBody>
                  <a:tcPr marL="36000" marR="3600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269591869"/>
                  </a:ext>
                </a:extLst>
              </a:tr>
              <a:tr h="152400">
                <a:tc>
                  <a:txBody>
                    <a:bodyPr/>
                    <a:lstStyle/>
                    <a:p>
                      <a:pPr algn="l" fontAlgn="b"/>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94818899"/>
                  </a:ext>
                </a:extLst>
              </a:tr>
              <a:tr h="152400">
                <a:tc>
                  <a:txBody>
                    <a:bodyPr/>
                    <a:lstStyle/>
                    <a:p>
                      <a:pPr algn="l"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라인</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4230901942"/>
                  </a:ext>
                </a:extLst>
              </a:tr>
              <a:tr h="152400">
                <a:tc rowSpan="5">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28Ah</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b"/>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UPH</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noFill/>
                  </a:tcPr>
                </a:tc>
                <a:extLst>
                  <a:ext uri="{0D108BD9-81ED-4DB2-BD59-A6C34878D82A}">
                    <a16:rowId xmlns:a16="http://schemas.microsoft.com/office/drawing/2014/main" val="1472402126"/>
                  </a:ext>
                </a:extLst>
              </a:tr>
              <a:tr h="152400">
                <a:tc vMerge="1">
                  <a:txBody>
                    <a:bodyPr/>
                    <a:lstStyle/>
                    <a:p>
                      <a:pPr latinLnBrk="1"/>
                      <a:endParaRPr lang="ko-KR" altLang="en-US"/>
                    </a:p>
                  </a:txBody>
                  <a:tcPr/>
                </a:tc>
                <a:tc>
                  <a:txBody>
                    <a:bodyPr/>
                    <a:lstStyle/>
                    <a:p>
                      <a:pPr algn="l"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월평균</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409,706</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361,213</a:t>
                      </a:r>
                    </a:p>
                  </a:txBody>
                  <a:tcPr marL="36000" marR="36000" marT="0" marB="0" anchor="ctr">
                    <a:lnL>
                      <a:noFill/>
                    </a:lnL>
                    <a:lnR>
                      <a:noFill/>
                    </a:lnR>
                    <a:lnT w="6350" cap="flat" cmpd="sng" algn="ctr">
                      <a:noFill/>
                      <a:prstDash val="solid"/>
                      <a:round/>
                      <a:headEnd type="none" w="med" len="med"/>
                      <a:tailEnd type="none" w="med" len="med"/>
                    </a:lnT>
                    <a:lnB>
                      <a:noFill/>
                    </a:lnB>
                    <a:noFill/>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314,210</a:t>
                      </a:r>
                    </a:p>
                  </a:txBody>
                  <a:tcPr marL="36000" marR="36000" marT="0" marB="0" anchor="ctr">
                    <a:lnL>
                      <a:noFill/>
                    </a:lnL>
                    <a:lnR>
                      <a:noFill/>
                    </a:lnR>
                    <a:lnT w="6350" cap="flat" cmpd="sng" algn="ctr">
                      <a:noFill/>
                      <a:prstDash val="solid"/>
                      <a:round/>
                      <a:headEnd type="none" w="med" len="med"/>
                      <a:tailEnd type="none" w="med" len="med"/>
                    </a:lnT>
                    <a:lnB>
                      <a:noFill/>
                    </a:lnB>
                    <a:noFill/>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a:noFill/>
                    </a:lnB>
                    <a:noFill/>
                  </a:tcPr>
                </a:tc>
                <a:extLst>
                  <a:ext uri="{0D108BD9-81ED-4DB2-BD59-A6C34878D82A}">
                    <a16:rowId xmlns:a16="http://schemas.microsoft.com/office/drawing/2014/main" val="4018512355"/>
                  </a:ext>
                </a:extLst>
              </a:tr>
              <a:tr h="152400">
                <a:tc vMerge="1">
                  <a:txBody>
                    <a:bodyPr/>
                    <a:lstStyle/>
                    <a:p>
                      <a:pPr latinLnBrk="1"/>
                      <a:endParaRPr lang="ko-KR" altLang="en-US"/>
                    </a:p>
                  </a:txBody>
                  <a:tcPr/>
                </a:tc>
                <a:tc>
                  <a:txBody>
                    <a:bodyPr/>
                    <a:lstStyle/>
                    <a:p>
                      <a:pPr algn="l" fontAlgn="b"/>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4,916,477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4,334,562</a:t>
                      </a:r>
                    </a:p>
                  </a:txBody>
                  <a:tcPr marL="36000" marR="36000" marT="0" marB="0" anchor="ctr">
                    <a:lnL>
                      <a:noFill/>
                    </a:lnL>
                    <a:lnR>
                      <a:noFill/>
                    </a:lnR>
                    <a:lnT>
                      <a:noFill/>
                    </a:lnT>
                    <a:lnB>
                      <a:noFill/>
                    </a:lnB>
                    <a:noFill/>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3,770,517</a:t>
                      </a:r>
                    </a:p>
                  </a:txBody>
                  <a:tcPr marL="36000" marR="36000" marT="0" marB="0" anchor="ctr">
                    <a:lnL>
                      <a:noFill/>
                    </a:lnL>
                    <a:lnR>
                      <a:noFill/>
                    </a:lnR>
                    <a:lnT>
                      <a:noFill/>
                    </a:lnT>
                    <a:lnB>
                      <a:noFill/>
                    </a:lnB>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946520017"/>
                  </a:ext>
                </a:extLst>
              </a:tr>
              <a:tr h="152400">
                <a:tc vMerge="1">
                  <a:txBody>
                    <a:bodyPr/>
                    <a:lstStyle/>
                    <a:p>
                      <a:pPr latinLnBrk="1"/>
                      <a:endParaRPr lang="ko-KR" altLang="en-US"/>
                    </a:p>
                  </a:txBody>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생산수량</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757,426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529,523</a:t>
                      </a:r>
                    </a:p>
                  </a:txBody>
                  <a:tcPr marL="36000" marR="36000" marT="0" marB="0" anchor="ctr">
                    <a:lnL>
                      <a:noFill/>
                    </a:lnL>
                    <a:lnR>
                      <a:noFill/>
                    </a:lnR>
                    <a:lnT>
                      <a:noFill/>
                    </a:lnT>
                    <a:lnB>
                      <a:noFill/>
                    </a:lnB>
                    <a:noFill/>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77,902</a:t>
                      </a:r>
                    </a:p>
                  </a:txBody>
                  <a:tcPr marL="36000" marR="36000" marT="0" marB="0" anchor="ctr">
                    <a:lnL>
                      <a:noFill/>
                    </a:lnL>
                    <a:lnR>
                      <a:noFill/>
                    </a:lnR>
                    <a:lnT>
                      <a:noFill/>
                    </a:lnT>
                    <a:lnB>
                      <a:noFill/>
                    </a:lnB>
                    <a:noFill/>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3337878806"/>
                  </a:ext>
                </a:extLst>
              </a:tr>
              <a:tr h="152400">
                <a:tc vMerge="1">
                  <a:txBody>
                    <a:bodyPr/>
                    <a:lstStyle/>
                    <a:p>
                      <a:pPr latinLnBrk="1"/>
                      <a:endParaRPr lang="ko-KR" altLang="en-US"/>
                    </a:p>
                  </a:txBody>
                  <a:tcPr/>
                </a:tc>
                <a:tc>
                  <a:txBody>
                    <a:bodyPr/>
                    <a:lstStyle/>
                    <a:p>
                      <a:pPr algn="l" fontAlgn="b"/>
                      <a:r>
                        <a:rPr lang="ko-KR" altLang="en-US" sz="900" b="1" i="1" u="none" strike="noStrike" dirty="0">
                          <a:solidFill>
                            <a:srgbClr val="005EB8"/>
                          </a:solidFill>
                          <a:effectLst/>
                          <a:latin typeface="Arial" panose="020B0604020202020204" pitchFamily="34" charset="0"/>
                          <a:ea typeface="맑은 고딕" panose="020B0503020000020004" pitchFamily="50" charset="-127"/>
                          <a:cs typeface="Arial" panose="020B0604020202020204" pitchFamily="34" charset="0"/>
                        </a:rPr>
                        <a:t>가동률</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15.4%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12.2%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2.1%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ctr" fontAlgn="ctr"/>
                      <a:r>
                        <a:rPr lang="en-US" sz="900" b="1" i="1" u="none" strike="noStrike" dirty="0">
                          <a:solidFill>
                            <a:srgbClr val="005EB8"/>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1039950307"/>
                  </a:ext>
                </a:extLst>
              </a:tr>
              <a:tr h="152400">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b"/>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비가동 기간</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개월</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개월</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개월</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개월</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1408099727"/>
                  </a:ext>
                </a:extLst>
              </a:tr>
              <a:tr h="152400">
                <a:tc>
                  <a:txBody>
                    <a:bodyPr/>
                    <a:lstStyle/>
                    <a:p>
                      <a:pPr algn="l"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라인</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600385323"/>
                  </a:ext>
                </a:extLst>
              </a:tr>
              <a:tr h="152400">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94Ah</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b"/>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UPH</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noFill/>
                  </a:tcPr>
                </a:tc>
                <a:extLst>
                  <a:ext uri="{0D108BD9-81ED-4DB2-BD59-A6C34878D82A}">
                    <a16:rowId xmlns:a16="http://schemas.microsoft.com/office/drawing/2014/main" val="14600965"/>
                  </a:ext>
                </a:extLst>
              </a:tr>
              <a:tr h="152400">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100Ah</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b"/>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UPH</a:t>
                      </a:r>
                    </a:p>
                  </a:txBody>
                  <a:tcPr marL="36000" marR="36000" marT="0" marB="0" anchor="ctr">
                    <a:lnL>
                      <a:noFill/>
                    </a:lnL>
                    <a:lnR>
                      <a:noFill/>
                    </a:lnR>
                    <a:lnT>
                      <a:noFill/>
                    </a:lnT>
                    <a:lnB>
                      <a:noFill/>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개발전</a:t>
                      </a:r>
                    </a:p>
                  </a:txBody>
                  <a:tcPr marL="36000" marR="36000" marT="0" marB="0" anchor="ctr">
                    <a:lnL>
                      <a:noFill/>
                    </a:lnL>
                    <a:lnR>
                      <a:noFill/>
                    </a:lnR>
                    <a:lnT>
                      <a:noFill/>
                    </a:lnT>
                    <a:lnB>
                      <a:noFill/>
                    </a:lnB>
                    <a:pattFill prst="ltUpDiag">
                      <a:fgClr>
                        <a:srgbClr val="000000"/>
                      </a:fgClr>
                      <a:bgClr>
                        <a:srgbClr val="FFFFFF"/>
                      </a:bgClr>
                    </a:pattFill>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521</a:t>
                      </a:r>
                    </a:p>
                  </a:txBody>
                  <a:tcPr marL="36000" marR="36000" marT="0" marB="0" anchor="ctr">
                    <a:lnL>
                      <a:noFill/>
                    </a:lnL>
                    <a:lnR>
                      <a:noFill/>
                    </a:lnR>
                    <a:lnT>
                      <a:noFill/>
                    </a:lnT>
                    <a:lnB>
                      <a:noFill/>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생산종료</a:t>
                      </a:r>
                    </a:p>
                  </a:txBody>
                  <a:tcPr marL="36000" marR="36000" marT="0" marB="0" anchor="ctr">
                    <a:lnL>
                      <a:noFill/>
                    </a:lnL>
                    <a:lnR>
                      <a:noFill/>
                    </a:lnR>
                    <a:lnT>
                      <a:noFill/>
                    </a:lnT>
                    <a:lnB>
                      <a:noFill/>
                    </a:lnB>
                    <a:pattFill prst="ltUpDiag">
                      <a:fgClr>
                        <a:srgbClr val="000000"/>
                      </a:fgClr>
                      <a:bgClr>
                        <a:srgbClr val="FFFFFF"/>
                      </a:bgClr>
                    </a:pattFill>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생산종료</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pattFill prst="ltUpDiag">
                      <a:fgClr>
                        <a:srgbClr val="000000"/>
                      </a:fgClr>
                      <a:bgClr>
                        <a:srgbClr val="FFFFFF"/>
                      </a:bgClr>
                    </a:pattFill>
                  </a:tcPr>
                </a:tc>
                <a:extLst>
                  <a:ext uri="{0D108BD9-81ED-4DB2-BD59-A6C34878D82A}">
                    <a16:rowId xmlns:a16="http://schemas.microsoft.com/office/drawing/2014/main" val="1564458577"/>
                  </a:ext>
                </a:extLst>
              </a:tr>
              <a:tr h="152400">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112AH</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l" fontAlgn="b"/>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UPH</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개발전</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pattFill prst="ltUpDiag">
                      <a:fgClr>
                        <a:srgbClr val="000000"/>
                      </a:fgClr>
                      <a:bgClr>
                        <a:srgbClr val="FFFFFF"/>
                      </a:bgClr>
                    </a:pattFill>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2420869502"/>
                  </a:ext>
                </a:extLst>
              </a:tr>
              <a:tr h="152400">
                <a:tc rowSpan="5">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Total</a:t>
                      </a: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UPH</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extLst>
                  <a:ext uri="{0D108BD9-81ED-4DB2-BD59-A6C34878D82A}">
                    <a16:rowId xmlns:a16="http://schemas.microsoft.com/office/drawing/2014/main" val="2703666086"/>
                  </a:ext>
                </a:extLst>
              </a:tr>
              <a:tr h="152400">
                <a:tc vMerge="1">
                  <a:txBody>
                    <a:bodyPr/>
                    <a:lstStyle/>
                    <a:p>
                      <a:pPr latinLnBrk="1"/>
                      <a:endParaRPr lang="ko-KR" altLang="en-US"/>
                    </a:p>
                  </a:txBody>
                  <a:tcPr/>
                </a:tc>
                <a:tc>
                  <a:txBody>
                    <a:bodyPr/>
                    <a:lstStyle/>
                    <a:p>
                      <a:pPr marL="0" marR="0" lvl="0" indent="0" algn="l" defTabSz="914400" rtl="0" eaLnBrk="1" fontAlgn="b" latinLnBrk="1" hangingPunct="1">
                        <a:lnSpc>
                          <a:spcPct val="100000"/>
                        </a:lnSpc>
                        <a:spcBef>
                          <a:spcPts val="0"/>
                        </a:spcBef>
                        <a:spcAft>
                          <a:spcPts val="0"/>
                        </a:spcAft>
                        <a:buClrTx/>
                        <a:buSzTx/>
                        <a:buFontTx/>
                        <a:buNone/>
                        <a:tabLst/>
                        <a:defRPr/>
                      </a:pP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월평균</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571,556</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605,399</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815,952</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839,970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noFill/>
                  </a:tcPr>
                </a:tc>
                <a:extLst>
                  <a:ext uri="{0D108BD9-81ED-4DB2-BD59-A6C34878D82A}">
                    <a16:rowId xmlns:a16="http://schemas.microsoft.com/office/drawing/2014/main" val="1574132858"/>
                  </a:ext>
                </a:extLst>
              </a:tr>
              <a:tr h="152400">
                <a:tc vMerge="1">
                  <a:txBody>
                    <a:bodyPr/>
                    <a:lstStyle/>
                    <a:p>
                      <a:pPr latinLnBrk="1"/>
                      <a:endParaRPr lang="ko-KR" altLang="en-US"/>
                    </a:p>
                  </a:txBody>
                  <a:tcPr/>
                </a:tc>
                <a:tc>
                  <a:txBody>
                    <a:bodyPr/>
                    <a:lstStyle/>
                    <a:p>
                      <a:pPr algn="l" fontAlgn="b"/>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5,715,557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7,264,790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9,791,429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5,039,821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330650007"/>
                  </a:ext>
                </a:extLst>
              </a:tr>
              <a:tr h="152400">
                <a:tc vMerge="1">
                  <a:txBody>
                    <a:bodyPr/>
                    <a:lstStyle/>
                    <a:p>
                      <a:pPr latinLnBrk="1"/>
                      <a:endParaRPr lang="ko-KR" altLang="en-US"/>
                    </a:p>
                  </a:txBody>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생산수량</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1,989,092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5,288,565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7,503,291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2,924,734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1388465220"/>
                  </a:ext>
                </a:extLst>
              </a:tr>
              <a:tr h="152400">
                <a:tc vMerge="1">
                  <a:txBody>
                    <a:bodyPr/>
                    <a:lstStyle/>
                    <a:p>
                      <a:pPr latinLnBrk="1"/>
                      <a:endParaRPr lang="ko-KR" altLang="en-US"/>
                    </a:p>
                  </a:txBody>
                  <a:tcPr/>
                </a:tc>
                <a:tc>
                  <a:txBody>
                    <a:bodyPr/>
                    <a:lstStyle/>
                    <a:p>
                      <a:pPr algn="l" fontAlgn="b"/>
                      <a:r>
                        <a:rPr lang="ko-KR" altLang="en-US" sz="900" b="1" i="1" u="none" strike="noStrike" dirty="0">
                          <a:solidFill>
                            <a:srgbClr val="005EB8"/>
                          </a:solidFill>
                          <a:effectLst/>
                          <a:latin typeface="Arial" panose="020B0604020202020204" pitchFamily="34" charset="0"/>
                          <a:ea typeface="맑은 고딕" panose="020B0503020000020004" pitchFamily="50" charset="-127"/>
                          <a:cs typeface="Arial" panose="020B0604020202020204" pitchFamily="34" charset="0"/>
                        </a:rPr>
                        <a:t>가동률</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72.8%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76.6%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58.0%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06045264"/>
                  </a:ext>
                </a:extLst>
              </a:tr>
              <a:tr h="152400">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b"/>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비가동 기간</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개월</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1883450601"/>
                  </a:ext>
                </a:extLst>
              </a:tr>
            </a:tbl>
          </a:graphicData>
        </a:graphic>
      </p:graphicFrame>
      <p:sp>
        <p:nvSpPr>
          <p:cNvPr id="15" name="TextBox 14">
            <a:extLst>
              <a:ext uri="{FF2B5EF4-FFF2-40B4-BE49-F238E27FC236}">
                <a16:creationId xmlns:a16="http://schemas.microsoft.com/office/drawing/2014/main" id="{1CFD1B6E-F1D2-447E-BD2D-1A3267F3C635}"/>
              </a:ext>
            </a:extLst>
          </p:cNvPr>
          <p:cNvSpPr txBox="1"/>
          <p:nvPr/>
        </p:nvSpPr>
        <p:spPr>
          <a:xfrm>
            <a:off x="499774" y="4579268"/>
            <a:ext cx="4304899" cy="738664"/>
          </a:xfrm>
          <a:prstGeom prst="rect">
            <a:avLst/>
          </a:prstGeom>
          <a:noFill/>
        </p:spPr>
        <p:txBody>
          <a:bodyPr wrap="square" lIns="0" tIns="0" rIns="0" bIns="0" rtlCol="0">
            <a:spAutoFit/>
          </a:bodyPr>
          <a:lstStyle/>
          <a:p>
            <a:r>
              <a:rPr lang="ko-KR" altLang="en-US" sz="800" dirty="0">
                <a:solidFill>
                  <a:prstClr val="black"/>
                </a:solidFill>
                <a:latin typeface="Arial" panose="020B0604020202020204" pitchFamily="34" charset="0"/>
                <a:ea typeface="+mj-ea"/>
                <a:cs typeface="Arial" panose="020B0604020202020204" pitchFamily="34" charset="0"/>
              </a:rPr>
              <a:t>단위</a:t>
            </a:r>
            <a:r>
              <a:rPr lang="en-US" altLang="ko-KR" sz="800" dirty="0">
                <a:solidFill>
                  <a:prstClr val="black"/>
                </a:solidFill>
                <a:latin typeface="Arial" panose="020B0604020202020204" pitchFamily="34" charset="0"/>
                <a:ea typeface="+mj-ea"/>
                <a:cs typeface="Arial" panose="020B0604020202020204" pitchFamily="34" charset="0"/>
              </a:rPr>
              <a:t>: EA</a:t>
            </a:r>
          </a:p>
          <a:p>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회사제시자료</a:t>
            </a:r>
            <a:endParaRPr lang="en-US" altLang="ko-KR" sz="800" dirty="0">
              <a:latin typeface="Arial" panose="020B0604020202020204" pitchFamily="34" charset="0"/>
              <a:ea typeface="+mj-ea"/>
              <a:cs typeface="Arial" panose="020B0604020202020204" pitchFamily="34" charset="0"/>
            </a:endParaRPr>
          </a:p>
          <a:p>
            <a:r>
              <a:rPr lang="en-US" altLang="ko-KR" sz="800" dirty="0">
                <a:latin typeface="Arial" panose="020B0604020202020204" pitchFamily="34" charset="0"/>
                <a:ea typeface="+mj-ea"/>
                <a:cs typeface="Arial" panose="020B0604020202020204" pitchFamily="34" charset="0"/>
              </a:rPr>
              <a:t>Note 1: UPH(</a:t>
            </a:r>
            <a:r>
              <a:rPr lang="ko-KR" altLang="en-US" sz="800" dirty="0">
                <a:latin typeface="Arial" panose="020B0604020202020204" pitchFamily="34" charset="0"/>
                <a:ea typeface="+mj-ea"/>
                <a:cs typeface="Arial" panose="020B0604020202020204" pitchFamily="34" charset="0"/>
              </a:rPr>
              <a:t>시간당 생산수량</a:t>
            </a:r>
            <a:r>
              <a:rPr lang="en-US" altLang="ko-KR" sz="800" dirty="0">
                <a:latin typeface="Arial" panose="020B0604020202020204" pitchFamily="34" charset="0"/>
                <a:ea typeface="+mj-ea"/>
                <a:cs typeface="Arial" panose="020B0604020202020204" pitchFamily="34" charset="0"/>
              </a:rPr>
              <a:t>) = </a:t>
            </a:r>
            <a:r>
              <a:rPr lang="ko-KR" altLang="en-US" sz="800" dirty="0">
                <a:latin typeface="Arial" panose="020B0604020202020204" pitchFamily="34" charset="0"/>
                <a:ea typeface="+mj-ea"/>
                <a:cs typeface="Arial" panose="020B0604020202020204" pitchFamily="34" charset="0"/>
              </a:rPr>
              <a:t>일생산수량</a:t>
            </a:r>
            <a:r>
              <a:rPr lang="en-US" altLang="ko-KR" sz="800" dirty="0">
                <a:latin typeface="Arial" panose="020B0604020202020204" pitchFamily="34" charset="0"/>
                <a:ea typeface="+mj-ea"/>
                <a:cs typeface="Arial" panose="020B0604020202020204" pitchFamily="34" charset="0"/>
              </a:rPr>
              <a:t>/</a:t>
            </a:r>
            <a:r>
              <a:rPr lang="ko-KR" altLang="en-US" sz="800" dirty="0">
                <a:latin typeface="Arial" panose="020B0604020202020204" pitchFamily="34" charset="0"/>
                <a:ea typeface="+mj-ea"/>
                <a:cs typeface="Arial" panose="020B0604020202020204" pitchFamily="34" charset="0"/>
              </a:rPr>
              <a:t>가동시간</a:t>
            </a:r>
            <a:endParaRPr lang="en-US" altLang="ko-KR" sz="800" dirty="0">
              <a:latin typeface="Arial" panose="020B0604020202020204" pitchFamily="34" charset="0"/>
              <a:ea typeface="+mj-ea"/>
              <a:cs typeface="Arial" panose="020B0604020202020204" pitchFamily="34" charset="0"/>
            </a:endParaRPr>
          </a:p>
          <a:p>
            <a:r>
              <a:rPr lang="en-US" altLang="ko-KR" sz="800" dirty="0">
                <a:latin typeface="Arial" panose="020B0604020202020204" pitchFamily="34" charset="0"/>
                <a:cs typeface="Arial" panose="020B0604020202020204" pitchFamily="34" charset="0"/>
              </a:rPr>
              <a:t>Note 2: Capacity(</a:t>
            </a:r>
            <a:r>
              <a:rPr lang="ko-KR" altLang="en-US" sz="800" dirty="0">
                <a:latin typeface="Arial" panose="020B0604020202020204" pitchFamily="34" charset="0"/>
                <a:cs typeface="Arial" panose="020B0604020202020204" pitchFamily="34" charset="0"/>
              </a:rPr>
              <a:t>연</a:t>
            </a:r>
            <a:r>
              <a:rPr lang="en-US" altLang="ko-KR" sz="800" dirty="0">
                <a:latin typeface="Arial" panose="020B0604020202020204" pitchFamily="34" charset="0"/>
                <a:cs typeface="Arial" panose="020B0604020202020204" pitchFamily="34" charset="0"/>
              </a:rPr>
              <a:t>) = Capacity(</a:t>
            </a:r>
            <a:r>
              <a:rPr lang="ko-KR" altLang="en-US" sz="800" dirty="0">
                <a:latin typeface="Arial" panose="020B0604020202020204" pitchFamily="34" charset="0"/>
                <a:cs typeface="Arial" panose="020B0604020202020204" pitchFamily="34" charset="0"/>
              </a:rPr>
              <a:t>월</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의 연합산</a:t>
            </a:r>
            <a:r>
              <a:rPr lang="en-US" altLang="ko-KR" sz="800" dirty="0">
                <a:latin typeface="Arial" panose="020B0604020202020204" pitchFamily="34" charset="0"/>
                <a:cs typeface="Arial" panose="020B0604020202020204" pitchFamily="34" charset="0"/>
              </a:rPr>
              <a:t>, Capacity(</a:t>
            </a:r>
            <a:r>
              <a:rPr lang="ko-KR" altLang="en-US" sz="800" dirty="0">
                <a:latin typeface="Arial" panose="020B0604020202020204" pitchFamily="34" charset="0"/>
                <a:cs typeface="Arial" panose="020B0604020202020204" pitchFamily="34" charset="0"/>
              </a:rPr>
              <a:t>월</a:t>
            </a:r>
            <a:r>
              <a:rPr lang="en-US" altLang="ko-KR" sz="800" dirty="0">
                <a:latin typeface="Arial" panose="020B0604020202020204" pitchFamily="34" charset="0"/>
                <a:cs typeface="Arial" panose="020B0604020202020204" pitchFamily="34" charset="0"/>
              </a:rPr>
              <a:t>) = UPH x 24</a:t>
            </a:r>
            <a:r>
              <a:rPr lang="ko-KR" altLang="en-US" sz="800" dirty="0">
                <a:latin typeface="Arial" panose="020B0604020202020204" pitchFamily="34" charset="0"/>
                <a:cs typeface="Arial" panose="020B0604020202020204" pitchFamily="34" charset="0"/>
              </a:rPr>
              <a:t>시간 </a:t>
            </a:r>
            <a:r>
              <a:rPr lang="en-US" altLang="ko-KR" sz="800" dirty="0">
                <a:latin typeface="Arial" panose="020B0604020202020204" pitchFamily="34" charset="0"/>
                <a:cs typeface="Arial" panose="020B0604020202020204" pitchFamily="34" charset="0"/>
              </a:rPr>
              <a:t>x 25</a:t>
            </a:r>
            <a:r>
              <a:rPr lang="ko-KR" altLang="en-US" sz="800" dirty="0">
                <a:latin typeface="Arial" panose="020B0604020202020204" pitchFamily="34" charset="0"/>
                <a:cs typeface="Arial" panose="020B0604020202020204" pitchFamily="34" charset="0"/>
              </a:rPr>
              <a:t>일</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비가동월은 직전 가동월의 </a:t>
            </a:r>
            <a:r>
              <a:rPr lang="en-US" altLang="ko-KR" sz="800" dirty="0">
                <a:latin typeface="Arial" panose="020B0604020202020204" pitchFamily="34" charset="0"/>
                <a:cs typeface="Arial" panose="020B0604020202020204" pitchFamily="34" charset="0"/>
              </a:rPr>
              <a:t>UPH</a:t>
            </a:r>
            <a:r>
              <a:rPr lang="ko-KR" altLang="en-US" sz="800" dirty="0">
                <a:latin typeface="Arial" panose="020B0604020202020204" pitchFamily="34" charset="0"/>
                <a:cs typeface="Arial" panose="020B0604020202020204" pitchFamily="34" charset="0"/>
              </a:rPr>
              <a:t>로 가정하여 </a:t>
            </a:r>
            <a:r>
              <a:rPr lang="en-US" altLang="ko-KR" sz="800" dirty="0">
                <a:latin typeface="Arial" panose="020B0604020202020204" pitchFamily="34" charset="0"/>
                <a:cs typeface="Arial" panose="020B0604020202020204" pitchFamily="34" charset="0"/>
              </a:rPr>
              <a:t>Capacity(</a:t>
            </a:r>
            <a:r>
              <a:rPr lang="ko-KR" altLang="en-US" sz="800" dirty="0">
                <a:latin typeface="Arial" panose="020B0604020202020204" pitchFamily="34" charset="0"/>
                <a:cs typeface="Arial" panose="020B0604020202020204" pitchFamily="34" charset="0"/>
              </a:rPr>
              <a:t>월</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산정</a:t>
            </a:r>
            <a:endParaRPr lang="en-US" altLang="ko-KR" sz="800" dirty="0">
              <a:latin typeface="Arial" panose="020B0604020202020204" pitchFamily="34" charset="0"/>
              <a:cs typeface="Arial" panose="020B0604020202020204" pitchFamily="34" charset="0"/>
            </a:endParaRPr>
          </a:p>
          <a:p>
            <a:r>
              <a:rPr lang="en-US" altLang="ko-KR" sz="800" dirty="0">
                <a:latin typeface="Arial" panose="020B0604020202020204" pitchFamily="34" charset="0"/>
                <a:cs typeface="Arial" panose="020B0604020202020204" pitchFamily="34" charset="0"/>
              </a:rPr>
              <a:t>Note 3: Tact-Time = 3,600</a:t>
            </a:r>
            <a:r>
              <a:rPr lang="ko-KR" altLang="en-US" sz="800" dirty="0">
                <a:latin typeface="Arial" panose="020B0604020202020204" pitchFamily="34" charset="0"/>
                <a:cs typeface="Arial" panose="020B0604020202020204" pitchFamily="34" charset="0"/>
              </a:rPr>
              <a:t>초 </a:t>
            </a:r>
            <a:r>
              <a:rPr lang="en-US" altLang="ko-KR" sz="800" dirty="0">
                <a:latin typeface="Arial" panose="020B0604020202020204" pitchFamily="34" charset="0"/>
                <a:cs typeface="Arial" panose="020B0604020202020204" pitchFamily="34" charset="0"/>
              </a:rPr>
              <a:t>/ UPH</a:t>
            </a:r>
            <a:endParaRPr lang="ko-KR" altLang="en-US" sz="8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DBB20FA1-FEC9-4BD8-8398-E39D4D935A87}"/>
              </a:ext>
            </a:extLst>
          </p:cNvPr>
          <p:cNvSpPr txBox="1"/>
          <p:nvPr/>
        </p:nvSpPr>
        <p:spPr>
          <a:xfrm>
            <a:off x="5221727" y="1515601"/>
            <a:ext cx="4209195" cy="4537402"/>
          </a:xfrm>
          <a:prstGeom prst="rect">
            <a:avLst/>
          </a:prstGeom>
          <a:noFill/>
          <a:ln>
            <a:noFill/>
          </a:ln>
        </p:spPr>
        <p:txBody>
          <a:bodyPr wrap="square" lIns="36000" tIns="108000" rIns="36000" bIns="36000" rtlCol="0">
            <a:noAutofit/>
          </a:bodyPr>
          <a:lstStyle/>
          <a:p>
            <a:pPr>
              <a:lnSpc>
                <a:spcPts val="1200"/>
              </a:lnSpc>
              <a:spcBef>
                <a:spcPts val="600"/>
              </a:spcBef>
              <a:buClr>
                <a:srgbClr val="00338D"/>
              </a:buClr>
              <a:tabLst>
                <a:tab pos="4935538" algn="l"/>
              </a:tabLst>
              <a:defRPr/>
            </a:pPr>
            <a:r>
              <a:rPr lang="en-US" altLang="ko-KR" sz="900" b="1" u="sng" dirty="0">
                <a:latin typeface="Arial" panose="020B0604020202020204" pitchFamily="34" charset="0"/>
                <a:cs typeface="Arial" panose="020B0604020202020204" pitchFamily="34" charset="0"/>
              </a:rPr>
              <a:t>1</a:t>
            </a:r>
            <a:r>
              <a:rPr lang="ko-KR" altLang="en-US" sz="900" b="1" u="sng" dirty="0">
                <a:latin typeface="Arial" panose="020B0604020202020204" pitchFamily="34" charset="0"/>
                <a:cs typeface="Arial" panose="020B0604020202020204" pitchFamily="34" charset="0"/>
              </a:rPr>
              <a:t>라인</a:t>
            </a:r>
            <a:endParaRPr lang="en-US" altLang="ko-KR" sz="900" b="1" u="sng"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b="1"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1</a:t>
            </a:r>
            <a:r>
              <a:rPr lang="ko-KR" altLang="en-US" sz="900" dirty="0">
                <a:latin typeface="Arial" panose="020B0604020202020204" pitchFamily="34" charset="0"/>
                <a:cs typeface="Arial" panose="020B0604020202020204" pitchFamily="34" charset="0"/>
              </a:rPr>
              <a:t>라인에서는 </a:t>
            </a:r>
            <a:r>
              <a:rPr lang="en-US" altLang="ko-KR" sz="900" dirty="0">
                <a:latin typeface="Arial" panose="020B0604020202020204" pitchFamily="34" charset="0"/>
                <a:cs typeface="Arial" panose="020B0604020202020204" pitchFamily="34" charset="0"/>
              </a:rPr>
              <a:t>2017~2018</a:t>
            </a:r>
            <a:r>
              <a:rPr lang="ko-KR" altLang="en-US" sz="900" dirty="0">
                <a:latin typeface="Arial" panose="020B0604020202020204" pitchFamily="34" charset="0"/>
                <a:cs typeface="Arial" panose="020B0604020202020204" pitchFamily="34" charset="0"/>
              </a:rPr>
              <a:t>년 주력 제품이던 </a:t>
            </a:r>
            <a:r>
              <a:rPr lang="en-US" altLang="ko-KR" sz="900" dirty="0">
                <a:latin typeface="Arial" panose="020B0604020202020204" pitchFamily="34" charset="0"/>
                <a:cs typeface="Arial" panose="020B0604020202020204" pitchFamily="34" charset="0"/>
              </a:rPr>
              <a:t>28Ah</a:t>
            </a:r>
            <a:r>
              <a:rPr lang="ko-KR" altLang="en-US" sz="900" dirty="0">
                <a:latin typeface="Arial" panose="020B0604020202020204" pitchFamily="34" charset="0"/>
                <a:cs typeface="Arial" panose="020B0604020202020204" pitchFamily="34" charset="0"/>
              </a:rPr>
              <a:t>를 생산하며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해당 제품은 </a:t>
            </a: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이후 단종되어</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현재는 서비스용 제품만을 생산하기 때문에 </a:t>
            </a:r>
            <a:r>
              <a:rPr lang="en-US" altLang="ko-KR" sz="900" dirty="0">
                <a:latin typeface="Arial" panose="020B0604020202020204" pitchFamily="34" charset="0"/>
                <a:cs typeface="Arial" panose="020B0604020202020204" pitchFamily="34" charset="0"/>
              </a:rPr>
              <a:t>1</a:t>
            </a:r>
            <a:r>
              <a:rPr lang="ko-KR" altLang="en-US" sz="900" dirty="0">
                <a:latin typeface="Arial" panose="020B0604020202020204" pitchFamily="34" charset="0"/>
                <a:cs typeface="Arial" panose="020B0604020202020204" pitchFamily="34" charset="0"/>
              </a:rPr>
              <a:t>라인은 간헐적으로 가동되고 있음</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2019~2020</a:t>
            </a:r>
            <a:r>
              <a:rPr lang="ko-KR" altLang="en-US" sz="900" dirty="0">
                <a:latin typeface="Arial" panose="020B0604020202020204" pitchFamily="34" charset="0"/>
                <a:cs typeface="Arial" panose="020B0604020202020204" pitchFamily="34" charset="0"/>
              </a:rPr>
              <a:t>년에는 연 </a:t>
            </a:r>
            <a:r>
              <a:rPr lang="en-US" altLang="ko-KR" sz="900" dirty="0">
                <a:latin typeface="Arial" panose="020B0604020202020204" pitchFamily="34" charset="0"/>
                <a:cs typeface="Arial" panose="020B0604020202020204" pitchFamily="34" charset="0"/>
              </a:rPr>
              <a:t>6~7</a:t>
            </a:r>
            <a:r>
              <a:rPr lang="ko-KR" altLang="en-US" sz="900" dirty="0">
                <a:latin typeface="Arial" panose="020B0604020202020204" pitchFamily="34" charset="0"/>
                <a:cs typeface="Arial" panose="020B0604020202020204" pitchFamily="34" charset="0"/>
              </a:rPr>
              <a:t>개월 동안 </a:t>
            </a:r>
            <a:r>
              <a:rPr lang="en-US" altLang="ko-KR" sz="900" dirty="0">
                <a:latin typeface="Arial" panose="020B0604020202020204" pitchFamily="34" charset="0"/>
                <a:cs typeface="Arial" panose="020B0604020202020204" pitchFamily="34" charset="0"/>
              </a:rPr>
              <a:t>1</a:t>
            </a:r>
            <a:r>
              <a:rPr lang="ko-KR" altLang="en-US" sz="900" dirty="0">
                <a:latin typeface="Arial" panose="020B0604020202020204" pitchFamily="34" charset="0"/>
                <a:cs typeface="Arial" panose="020B0604020202020204" pitchFamily="34" charset="0"/>
              </a:rPr>
              <a:t>라인을 가동하였으며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가동률은 </a:t>
            </a:r>
            <a:r>
              <a:rPr lang="en-US" altLang="ko-KR" sz="900" dirty="0">
                <a:latin typeface="Arial" panose="020B0604020202020204" pitchFamily="34" charset="0"/>
                <a:cs typeface="Arial" panose="020B0604020202020204" pitchFamily="34" charset="0"/>
              </a:rPr>
              <a:t>12~15% </a:t>
            </a:r>
            <a:r>
              <a:rPr lang="ko-KR" altLang="en-US" sz="900" dirty="0">
                <a:latin typeface="Arial" panose="020B0604020202020204" pitchFamily="34" charset="0"/>
                <a:cs typeface="Arial" panose="020B0604020202020204" pitchFamily="34" charset="0"/>
              </a:rPr>
              <a:t>수준임</a:t>
            </a:r>
            <a:r>
              <a:rPr lang="en-US" altLang="ko-KR" sz="900" dirty="0">
                <a:latin typeface="Arial" panose="020B0604020202020204" pitchFamily="34" charset="0"/>
                <a:cs typeface="Arial" panose="020B0604020202020204" pitchFamily="34" charset="0"/>
              </a:rPr>
              <a:t>. 1</a:t>
            </a:r>
            <a:r>
              <a:rPr lang="ko-KR" altLang="en-US" sz="900" dirty="0">
                <a:latin typeface="Arial" panose="020B0604020202020204" pitchFamily="34" charset="0"/>
                <a:cs typeface="Arial" panose="020B0604020202020204" pitchFamily="34" charset="0"/>
              </a:rPr>
              <a:t>라인의 가동기간은  </a:t>
            </a:r>
            <a:r>
              <a:rPr lang="en-US" altLang="ko-KR" sz="900" dirty="0">
                <a:latin typeface="Arial" panose="020B0604020202020204" pitchFamily="34" charset="0"/>
                <a:cs typeface="Arial" panose="020B0604020202020204" pitchFamily="34" charset="0"/>
              </a:rPr>
              <a:t>2021</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2</a:t>
            </a:r>
            <a:r>
              <a:rPr lang="ko-KR" altLang="en-US" sz="900" dirty="0">
                <a:latin typeface="Arial" panose="020B0604020202020204" pitchFamily="34" charset="0"/>
                <a:cs typeface="Arial" panose="020B0604020202020204" pitchFamily="34" charset="0"/>
              </a:rPr>
              <a:t>개월로 감소하여 가동률은 </a:t>
            </a:r>
            <a:r>
              <a:rPr lang="en-US" altLang="ko-KR" sz="900" dirty="0">
                <a:latin typeface="Arial" panose="020B0604020202020204" pitchFamily="34" charset="0"/>
                <a:cs typeface="Arial" panose="020B0604020202020204" pitchFamily="34" charset="0"/>
              </a:rPr>
              <a:t>2% </a:t>
            </a:r>
            <a:r>
              <a:rPr lang="ko-KR" altLang="en-US" sz="900" dirty="0">
                <a:latin typeface="Arial" panose="020B0604020202020204" pitchFamily="34" charset="0"/>
                <a:cs typeface="Arial" panose="020B0604020202020204" pitchFamily="34" charset="0"/>
              </a:rPr>
              <a:t>수준이었으며</a:t>
            </a:r>
            <a:r>
              <a:rPr lang="en-US" altLang="ko-KR" sz="900" dirty="0">
                <a:latin typeface="Arial" panose="020B0604020202020204" pitchFamily="34" charset="0"/>
                <a:cs typeface="Arial" panose="020B0604020202020204" pitchFamily="34" charset="0"/>
              </a:rPr>
              <a:t>, 2022</a:t>
            </a:r>
            <a:r>
              <a:rPr lang="ko-KR" altLang="en-US" sz="900" dirty="0">
                <a:latin typeface="Arial" panose="020B0604020202020204" pitchFamily="34" charset="0"/>
                <a:cs typeface="Arial" panose="020B0604020202020204" pitchFamily="34" charset="0"/>
              </a:rPr>
              <a:t>년 상반기에는 한번도 가동되지 아니함</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간헐적 생산에 따른 비효율로 인하여 </a:t>
            </a:r>
            <a:r>
              <a:rPr lang="en-US" altLang="ko-KR" sz="900" dirty="0">
                <a:latin typeface="Arial" panose="020B0604020202020204" pitchFamily="34" charset="0"/>
                <a:cs typeface="Arial" panose="020B0604020202020204" pitchFamily="34" charset="0"/>
              </a:rPr>
              <a:t>UPH(</a:t>
            </a:r>
            <a:r>
              <a:rPr lang="ko-KR" altLang="en-US" sz="900" dirty="0">
                <a:latin typeface="Arial" panose="020B0604020202020204" pitchFamily="34" charset="0"/>
                <a:cs typeface="Arial" panose="020B0604020202020204" pitchFamily="34" charset="0"/>
              </a:rPr>
              <a:t>시간당 생산수량</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는 </a:t>
            </a: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659</a:t>
            </a:r>
            <a:r>
              <a:rPr lang="ko-KR" altLang="en-US" sz="900" dirty="0">
                <a:latin typeface="Arial" panose="020B0604020202020204" pitchFamily="34" charset="0"/>
                <a:cs typeface="Arial" panose="020B0604020202020204" pitchFamily="34" charset="0"/>
              </a:rPr>
              <a:t>개에서 </a:t>
            </a:r>
            <a:r>
              <a:rPr lang="en-US" altLang="ko-KR" sz="900" dirty="0">
                <a:latin typeface="Arial" panose="020B0604020202020204" pitchFamily="34" charset="0"/>
                <a:cs typeface="Arial" panose="020B0604020202020204" pitchFamily="34" charset="0"/>
              </a:rPr>
              <a:t>2021</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530</a:t>
            </a:r>
            <a:r>
              <a:rPr lang="ko-KR" altLang="en-US" sz="900" dirty="0">
                <a:latin typeface="Arial" panose="020B0604020202020204" pitchFamily="34" charset="0"/>
                <a:cs typeface="Arial" panose="020B0604020202020204" pitchFamily="34" charset="0"/>
              </a:rPr>
              <a:t>개로 감소함</a:t>
            </a:r>
            <a:endParaRPr lang="en-US" altLang="ko-KR" sz="900" dirty="0">
              <a:latin typeface="Arial" panose="020B0604020202020204" pitchFamily="34" charset="0"/>
              <a:cs typeface="Arial" panose="020B0604020202020204" pitchFamily="34" charset="0"/>
            </a:endParaRPr>
          </a:p>
          <a:p>
            <a:pPr latinLnBrk="1">
              <a:lnSpc>
                <a:spcPts val="1200"/>
              </a:lnSpc>
              <a:buClr>
                <a:srgbClr val="00338D"/>
              </a:buClr>
              <a:tabLst>
                <a:tab pos="180975" algn="l"/>
              </a:tabLst>
              <a:defRPr/>
            </a:pPr>
            <a:endParaRPr lang="en-US" altLang="ko-KR" sz="900" dirty="0">
              <a:latin typeface="Arial" panose="020B0604020202020204" pitchFamily="34" charset="0"/>
              <a:cs typeface="Arial" panose="020B0604020202020204" pitchFamily="34" charset="0"/>
            </a:endParaRPr>
          </a:p>
          <a:p>
            <a:pPr latinLnBrk="1">
              <a:lnSpc>
                <a:spcPts val="1200"/>
              </a:lnSpc>
              <a:buClr>
                <a:srgbClr val="00338D"/>
              </a:buClr>
              <a:tabLst>
                <a:tab pos="180975" algn="l"/>
              </a:tabLst>
              <a:defRPr/>
            </a:pPr>
            <a:r>
              <a:rPr lang="en-US" altLang="ko-KR" sz="900" b="1" u="sng" dirty="0">
                <a:latin typeface="Arial" panose="020B0604020202020204" pitchFamily="34" charset="0"/>
                <a:cs typeface="Arial" panose="020B0604020202020204" pitchFamily="34" charset="0"/>
              </a:rPr>
              <a:t>3</a:t>
            </a:r>
            <a:r>
              <a:rPr lang="ko-KR" altLang="en-US" sz="900" b="1" u="sng" dirty="0">
                <a:latin typeface="Arial" panose="020B0604020202020204" pitchFamily="34" charset="0"/>
                <a:cs typeface="Arial" panose="020B0604020202020204" pitchFamily="34" charset="0"/>
              </a:rPr>
              <a:t>라인</a:t>
            </a:r>
            <a:endParaRPr lang="en-US" altLang="ko-KR" sz="900" dirty="0">
              <a:latin typeface="Arial" panose="020B0604020202020204" pitchFamily="34" charset="0"/>
              <a:cs typeface="Arial" panose="020B0604020202020204" pitchFamily="34" charset="0"/>
            </a:endParaRPr>
          </a:p>
          <a:p>
            <a:pPr latinLnBrk="1">
              <a:lnSpc>
                <a:spcPts val="1200"/>
              </a:lnSpc>
              <a:buClr>
                <a:srgbClr val="00338D"/>
              </a:buClr>
              <a:tabLst>
                <a:tab pos="180975" algn="l"/>
              </a:tabLst>
              <a:defRPr/>
            </a:pP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취득 후 </a:t>
            </a:r>
            <a:r>
              <a:rPr lang="en-US" altLang="ko-KR" sz="900" dirty="0">
                <a:latin typeface="Arial" panose="020B0604020202020204" pitchFamily="34" charset="0"/>
                <a:cs typeface="Arial" panose="020B0604020202020204" pitchFamily="34" charset="0"/>
              </a:rPr>
              <a:t>2</a:t>
            </a:r>
            <a:r>
              <a:rPr lang="ko-KR" altLang="en-US" sz="900" dirty="0">
                <a:latin typeface="Arial" panose="020B0604020202020204" pitchFamily="34" charset="0"/>
                <a:cs typeface="Arial" panose="020B0604020202020204" pitchFamily="34" charset="0"/>
              </a:rPr>
              <a:t>개월간의 설비 설치기간을 거쳐</a:t>
            </a:r>
            <a:r>
              <a:rPr lang="en-US" altLang="ko-KR" sz="900" dirty="0">
                <a:latin typeface="Arial" panose="020B0604020202020204" pitchFamily="34" charset="0"/>
                <a:cs typeface="Arial" panose="020B0604020202020204" pitchFamily="34" charset="0"/>
              </a:rPr>
              <a:t> 2019</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3</a:t>
            </a:r>
            <a:r>
              <a:rPr lang="ko-KR" altLang="en-US" sz="900" dirty="0">
                <a:latin typeface="Arial" panose="020B0604020202020204" pitchFamily="34" charset="0"/>
                <a:cs typeface="Arial" panose="020B0604020202020204" pitchFamily="34" charset="0"/>
              </a:rPr>
              <a:t>월 가동을 시작함</a:t>
            </a:r>
            <a:r>
              <a:rPr lang="en-US" altLang="ko-KR" sz="900" dirty="0">
                <a:latin typeface="Arial" panose="020B0604020202020204" pitchFamily="34" charset="0"/>
                <a:cs typeface="Arial" panose="020B0604020202020204" pitchFamily="34" charset="0"/>
              </a:rPr>
              <a:t>. 2019</a:t>
            </a:r>
            <a:r>
              <a:rPr lang="ko-KR" altLang="en-US" sz="900" dirty="0">
                <a:latin typeface="Arial" panose="020B0604020202020204" pitchFamily="34" charset="0"/>
                <a:cs typeface="Arial" panose="020B0604020202020204" pitchFamily="34" charset="0"/>
              </a:rPr>
              <a:t>년에는 </a:t>
            </a:r>
            <a:r>
              <a:rPr lang="en-US" altLang="ko-KR" sz="900" dirty="0">
                <a:latin typeface="Arial" panose="020B0604020202020204" pitchFamily="34" charset="0"/>
                <a:cs typeface="Arial" panose="020B0604020202020204" pitchFamily="34" charset="0"/>
              </a:rPr>
              <a:t>94Ah </a:t>
            </a:r>
            <a:r>
              <a:rPr lang="ko-KR" altLang="en-US" sz="900" dirty="0">
                <a:latin typeface="Arial" panose="020B0604020202020204" pitchFamily="34" charset="0"/>
                <a:cs typeface="Arial" panose="020B0604020202020204" pitchFamily="34" charset="0"/>
              </a:rPr>
              <a:t>제품만을 생산하였으나</a:t>
            </a:r>
            <a:r>
              <a:rPr lang="en-US" altLang="ko-KR" sz="900" dirty="0">
                <a:latin typeface="Arial" panose="020B0604020202020204" pitchFamily="34" charset="0"/>
                <a:cs typeface="Arial" panose="020B0604020202020204" pitchFamily="34" charset="0"/>
              </a:rPr>
              <a:t>, 2020</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100Ah, 112Ah </a:t>
            </a:r>
            <a:r>
              <a:rPr lang="ko-KR" altLang="en-US" sz="900" dirty="0">
                <a:latin typeface="Arial" panose="020B0604020202020204" pitchFamily="34" charset="0"/>
                <a:cs typeface="Arial" panose="020B0604020202020204" pitchFamily="34" charset="0"/>
              </a:rPr>
              <a:t>제품 추가를 위해 설비를 개조함</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3</a:t>
            </a:r>
            <a:r>
              <a:rPr lang="ko-KR" altLang="en-US" sz="900" dirty="0">
                <a:latin typeface="Arial" panose="020B0604020202020204" pitchFamily="34" charset="0"/>
                <a:cs typeface="Arial" panose="020B0604020202020204" pitchFamily="34" charset="0"/>
              </a:rPr>
              <a:t>라인에서는 생산성 증가를 위해 삼성</a:t>
            </a:r>
            <a:r>
              <a:rPr lang="en-US" altLang="ko-KR" sz="900" dirty="0">
                <a:latin typeface="Arial" panose="020B0604020202020204" pitchFamily="34" charset="0"/>
                <a:cs typeface="Arial" panose="020B0604020202020204" pitchFamily="34" charset="0"/>
              </a:rPr>
              <a:t>SDI</a:t>
            </a:r>
            <a:r>
              <a:rPr lang="ko-KR" altLang="en-US" sz="900" dirty="0">
                <a:latin typeface="Arial" panose="020B0604020202020204" pitchFamily="34" charset="0"/>
                <a:cs typeface="Arial" panose="020B0604020202020204" pitchFamily="34" charset="0"/>
              </a:rPr>
              <a:t>와의 협력 및 자체 개선활동을 통해 </a:t>
            </a:r>
            <a:r>
              <a:rPr lang="en-US" altLang="ko-KR" sz="900" dirty="0">
                <a:latin typeface="Arial" panose="020B0604020202020204" pitchFamily="34" charset="0"/>
                <a:cs typeface="Arial" panose="020B0604020202020204" pitchFamily="34" charset="0"/>
              </a:rPr>
              <a:t>Tact-Time</a:t>
            </a:r>
            <a:r>
              <a:rPr lang="ko-KR" altLang="en-US" sz="900" dirty="0">
                <a:latin typeface="Arial" panose="020B0604020202020204" pitchFamily="34" charset="0"/>
                <a:cs typeface="Arial" panose="020B0604020202020204" pitchFamily="34" charset="0"/>
              </a:rPr>
              <a:t>을 감소시켜 왔으며</a:t>
            </a:r>
            <a:r>
              <a:rPr lang="en-US" altLang="ko-KR" sz="900" dirty="0">
                <a:latin typeface="Arial" panose="020B0604020202020204" pitchFamily="34" charset="0"/>
                <a:cs typeface="Arial" panose="020B0604020202020204" pitchFamily="34" charset="0"/>
              </a:rPr>
              <a:t>, UPH</a:t>
            </a:r>
            <a:r>
              <a:rPr lang="ko-KR" altLang="en-US" sz="900" dirty="0">
                <a:latin typeface="Arial" panose="020B0604020202020204" pitchFamily="34" charset="0"/>
                <a:cs typeface="Arial" panose="020B0604020202020204" pitchFamily="34" charset="0"/>
              </a:rPr>
              <a:t>는 </a:t>
            </a: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953</a:t>
            </a:r>
            <a:r>
              <a:rPr lang="ko-KR" altLang="en-US" sz="900" dirty="0">
                <a:latin typeface="Arial" panose="020B0604020202020204" pitchFamily="34" charset="0"/>
                <a:cs typeface="Arial" panose="020B0604020202020204" pitchFamily="34" charset="0"/>
              </a:rPr>
              <a:t>개에서 </a:t>
            </a: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반기 </a:t>
            </a:r>
            <a:r>
              <a:rPr lang="en-US" altLang="ko-KR" sz="900" dirty="0">
                <a:latin typeface="Arial" panose="020B0604020202020204" pitchFamily="34" charset="0"/>
                <a:cs typeface="Arial" panose="020B0604020202020204" pitchFamily="34" charset="0"/>
              </a:rPr>
              <a:t>1,400</a:t>
            </a:r>
            <a:r>
              <a:rPr lang="ko-KR" altLang="en-US" sz="900" dirty="0">
                <a:latin typeface="Arial" panose="020B0604020202020204" pitchFamily="34" charset="0"/>
                <a:cs typeface="Arial" panose="020B0604020202020204" pitchFamily="34" charset="0"/>
              </a:rPr>
              <a:t>개로 증가함</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년에는 삼성</a:t>
            </a:r>
            <a:r>
              <a:rPr lang="en-US" altLang="ko-KR" sz="900" dirty="0">
                <a:latin typeface="Arial" panose="020B0604020202020204" pitchFamily="34" charset="0"/>
                <a:cs typeface="Arial" panose="020B0604020202020204" pitchFamily="34" charset="0"/>
              </a:rPr>
              <a:t>SDI</a:t>
            </a:r>
            <a:r>
              <a:rPr lang="ko-KR" altLang="en-US" sz="900" dirty="0">
                <a:latin typeface="Arial" panose="020B0604020202020204" pitchFamily="34" charset="0"/>
                <a:cs typeface="Arial" panose="020B0604020202020204" pitchFamily="34" charset="0"/>
              </a:rPr>
              <a:t>에서의 화재 등으로 인한 가동중단 기간이 존재하여 가동률이 </a:t>
            </a:r>
            <a:r>
              <a:rPr lang="en-US" altLang="ko-KR" sz="900" dirty="0">
                <a:latin typeface="Arial" panose="020B0604020202020204" pitchFamily="34" charset="0"/>
                <a:cs typeface="Arial" panose="020B0604020202020204" pitchFamily="34" charset="0"/>
              </a:rPr>
              <a:t>34.8% </a:t>
            </a:r>
            <a:r>
              <a:rPr lang="ko-KR" altLang="en-US" sz="900" dirty="0">
                <a:latin typeface="Arial" panose="020B0604020202020204" pitchFamily="34" charset="0"/>
                <a:cs typeface="Arial" panose="020B0604020202020204" pitchFamily="34" charset="0"/>
              </a:rPr>
              <a:t>수준임</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2020</a:t>
            </a:r>
            <a:r>
              <a:rPr lang="ko-KR" altLang="en-US" sz="900" dirty="0">
                <a:latin typeface="Arial" panose="020B0604020202020204" pitchFamily="34" charset="0"/>
                <a:cs typeface="Arial" panose="020B0604020202020204" pitchFamily="34" charset="0"/>
              </a:rPr>
              <a:t>년에는 </a:t>
            </a:r>
            <a:r>
              <a:rPr lang="en-US" altLang="ko-KR" sz="900" dirty="0">
                <a:latin typeface="Arial" panose="020B0604020202020204" pitchFamily="34" charset="0"/>
                <a:cs typeface="Arial" panose="020B0604020202020204" pitchFamily="34" charset="0"/>
              </a:rPr>
              <a:t>100Ah,</a:t>
            </a:r>
            <a:r>
              <a:rPr lang="ko-KR" altLang="en-US" sz="900" dirty="0">
                <a:latin typeface="Arial" panose="020B0604020202020204" pitchFamily="34" charset="0"/>
                <a:cs typeface="Arial" panose="020B0604020202020204" pitchFamily="34" charset="0"/>
              </a:rPr>
              <a:t> </a:t>
            </a:r>
            <a:r>
              <a:rPr lang="en-US" altLang="ko-KR" sz="900" dirty="0">
                <a:latin typeface="Arial" panose="020B0604020202020204" pitchFamily="34" charset="0"/>
                <a:cs typeface="Arial" panose="020B0604020202020204" pitchFamily="34" charset="0"/>
              </a:rPr>
              <a:t>112Ah</a:t>
            </a:r>
            <a:r>
              <a:rPr lang="ko-KR" altLang="en-US" sz="900" dirty="0">
                <a:latin typeface="Arial" panose="020B0604020202020204" pitchFamily="34" charset="0"/>
                <a:cs typeface="Arial" panose="020B0604020202020204" pitchFamily="34" charset="0"/>
              </a:rPr>
              <a:t>의 생산을 위한 설비 개조로 </a:t>
            </a:r>
            <a:r>
              <a:rPr lang="en-US" altLang="ko-KR" sz="900" dirty="0">
                <a:latin typeface="Arial" panose="020B0604020202020204" pitchFamily="34" charset="0"/>
                <a:cs typeface="Arial" panose="020B0604020202020204" pitchFamily="34" charset="0"/>
              </a:rPr>
              <a:t>6~7</a:t>
            </a:r>
            <a:r>
              <a:rPr lang="ko-KR" altLang="en-US" sz="900" dirty="0">
                <a:latin typeface="Arial" panose="020B0604020202020204" pitchFamily="34" charset="0"/>
                <a:cs typeface="Arial" panose="020B0604020202020204" pitchFamily="34" charset="0"/>
              </a:rPr>
              <a:t>월 가동률이 일시적으로 하락하였으나</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연평균 가동률은 </a:t>
            </a:r>
            <a:r>
              <a:rPr lang="en-US" altLang="ko-KR" sz="900" dirty="0">
                <a:latin typeface="Arial" panose="020B0604020202020204" pitchFamily="34" charset="0"/>
                <a:cs typeface="Arial" panose="020B0604020202020204" pitchFamily="34" charset="0"/>
              </a:rPr>
              <a:t>73%</a:t>
            </a:r>
            <a:r>
              <a:rPr lang="ko-KR" altLang="en-US" sz="900" dirty="0">
                <a:latin typeface="Arial" panose="020B0604020202020204" pitchFamily="34" charset="0"/>
                <a:cs typeface="Arial" panose="020B0604020202020204" pitchFamily="34" charset="0"/>
              </a:rPr>
              <a:t> 수준임</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2021</a:t>
            </a:r>
            <a:r>
              <a:rPr lang="ko-KR" altLang="en-US" sz="900" dirty="0">
                <a:latin typeface="Arial" panose="020B0604020202020204" pitchFamily="34" charset="0"/>
                <a:cs typeface="Arial" panose="020B0604020202020204" pitchFamily="34" charset="0"/>
              </a:rPr>
              <a:t>년 연평균 가동률은 </a:t>
            </a:r>
            <a:r>
              <a:rPr lang="en-US" altLang="ko-KR" sz="900" dirty="0">
                <a:latin typeface="Arial" panose="020B0604020202020204" pitchFamily="34" charset="0"/>
                <a:cs typeface="Arial" panose="020B0604020202020204" pitchFamily="34" charset="0"/>
              </a:rPr>
              <a:t>77%</a:t>
            </a:r>
            <a:r>
              <a:rPr lang="ko-KR" altLang="en-US" sz="900" dirty="0">
                <a:latin typeface="Arial" panose="020B0604020202020204" pitchFamily="34" charset="0"/>
                <a:cs typeface="Arial" panose="020B0604020202020204" pitchFamily="34" charset="0"/>
              </a:rPr>
              <a:t>이지만</a:t>
            </a:r>
            <a:r>
              <a:rPr lang="en-US" altLang="ko-KR" sz="900" dirty="0">
                <a:latin typeface="Arial" panose="020B0604020202020204" pitchFamily="34" charset="0"/>
                <a:cs typeface="Arial" panose="020B0604020202020204" pitchFamily="34" charset="0"/>
              </a:rPr>
              <a:t>, 2021</a:t>
            </a:r>
            <a:r>
              <a:rPr lang="ko-KR" altLang="en-US" sz="900" dirty="0">
                <a:latin typeface="Arial" panose="020B0604020202020204" pitchFamily="34" charset="0"/>
                <a:cs typeface="Arial" panose="020B0604020202020204" pitchFamily="34" charset="0"/>
              </a:rPr>
              <a:t>년 상반기 </a:t>
            </a:r>
            <a:r>
              <a:rPr lang="en-US" altLang="ko-KR" sz="900" dirty="0">
                <a:latin typeface="Arial" panose="020B0604020202020204" pitchFamily="34" charset="0"/>
                <a:cs typeface="Arial" panose="020B0604020202020204" pitchFamily="34" charset="0"/>
              </a:rPr>
              <a:t>87%</a:t>
            </a:r>
            <a:r>
              <a:rPr lang="ko-KR" altLang="en-US" sz="900" dirty="0">
                <a:latin typeface="Arial" panose="020B0604020202020204" pitchFamily="34" charset="0"/>
                <a:cs typeface="Arial" panose="020B0604020202020204" pitchFamily="34" charset="0"/>
              </a:rPr>
              <a:t>이던 가동률이 하반기에는 </a:t>
            </a:r>
            <a:r>
              <a:rPr lang="en-US" altLang="ko-KR" sz="900" dirty="0">
                <a:latin typeface="Arial" panose="020B0604020202020204" pitchFamily="34" charset="0"/>
                <a:cs typeface="Arial" panose="020B0604020202020204" pitchFamily="34" charset="0"/>
              </a:rPr>
              <a:t>67%</a:t>
            </a:r>
            <a:r>
              <a:rPr lang="ko-KR" altLang="en-US" sz="900" dirty="0">
                <a:latin typeface="Arial" panose="020B0604020202020204" pitchFamily="34" charset="0"/>
                <a:cs typeface="Arial" panose="020B0604020202020204" pitchFamily="34" charset="0"/>
              </a:rPr>
              <a:t>로 하락하였으며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이는 삼성</a:t>
            </a:r>
            <a:r>
              <a:rPr lang="en-US" altLang="ko-KR" sz="900" dirty="0">
                <a:latin typeface="Arial" panose="020B0604020202020204" pitchFamily="34" charset="0"/>
                <a:cs typeface="Arial" panose="020B0604020202020204" pitchFamily="34" charset="0"/>
              </a:rPr>
              <a:t>SDI</a:t>
            </a:r>
            <a:r>
              <a:rPr lang="ko-KR" altLang="en-US" sz="900" dirty="0">
                <a:latin typeface="Arial" panose="020B0604020202020204" pitchFamily="34" charset="0"/>
                <a:cs typeface="Arial" panose="020B0604020202020204" pitchFamily="34" charset="0"/>
              </a:rPr>
              <a:t>에서 광원전자의 </a:t>
            </a:r>
            <a:r>
              <a:rPr lang="en-US" altLang="ko-KR" sz="900" dirty="0">
                <a:latin typeface="Arial" panose="020B0604020202020204" pitchFamily="34" charset="0"/>
                <a:cs typeface="Arial" panose="020B0604020202020204" pitchFamily="34" charset="0"/>
              </a:rPr>
              <a:t>68Ah</a:t>
            </a:r>
            <a:r>
              <a:rPr lang="ko-KR" altLang="en-US" sz="900" dirty="0">
                <a:latin typeface="Arial" panose="020B0604020202020204" pitchFamily="34" charset="0"/>
                <a:cs typeface="Arial" panose="020B0604020202020204" pitchFamily="34" charset="0"/>
              </a:rPr>
              <a:t>의 물량을 증가시켜 </a:t>
            </a:r>
            <a:r>
              <a:rPr lang="en-US" altLang="ko-KR" sz="900" dirty="0">
                <a:latin typeface="Arial" panose="020B0604020202020204" pitchFamily="34" charset="0"/>
                <a:cs typeface="Arial" panose="020B0604020202020204" pitchFamily="34" charset="0"/>
              </a:rPr>
              <a:t>112Ah</a:t>
            </a:r>
            <a:r>
              <a:rPr lang="ko-KR" altLang="en-US" sz="900" dirty="0">
                <a:latin typeface="Arial" panose="020B0604020202020204" pitchFamily="34" charset="0"/>
                <a:cs typeface="Arial" panose="020B0604020202020204" pitchFamily="34" charset="0"/>
              </a:rPr>
              <a:t>의 수요가 감소한 것에 기인함</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a:t>
            </a: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상반기 가동률은 </a:t>
            </a:r>
            <a:r>
              <a:rPr lang="en-US" altLang="ko-KR" sz="900" dirty="0">
                <a:latin typeface="Arial" panose="020B0604020202020204" pitchFamily="34" charset="0"/>
                <a:cs typeface="Arial" panose="020B0604020202020204" pitchFamily="34" charset="0"/>
              </a:rPr>
              <a:t>58%</a:t>
            </a:r>
            <a:r>
              <a:rPr lang="ko-KR" altLang="en-US" sz="900" dirty="0">
                <a:latin typeface="Arial" panose="020B0604020202020204" pitchFamily="34" charset="0"/>
                <a:cs typeface="Arial" panose="020B0604020202020204" pitchFamily="34" charset="0"/>
              </a:rPr>
              <a:t>이지만 대상 사업부에 따르면 하반기에 </a:t>
            </a:r>
            <a:r>
              <a:rPr lang="en-US" altLang="ko-KR" sz="900" dirty="0">
                <a:latin typeface="Arial" panose="020B0604020202020204" pitchFamily="34" charset="0"/>
                <a:cs typeface="Arial" panose="020B0604020202020204" pitchFamily="34" charset="0"/>
              </a:rPr>
              <a:t>112Ah </a:t>
            </a:r>
            <a:r>
              <a:rPr lang="ko-KR" altLang="en-US" sz="900" dirty="0">
                <a:latin typeface="Arial" panose="020B0604020202020204" pitchFamily="34" charset="0"/>
                <a:cs typeface="Arial" panose="020B0604020202020204" pitchFamily="34" charset="0"/>
              </a:rPr>
              <a:t>수요가 정상화될 예정으로 파악됨</a:t>
            </a:r>
            <a:endParaRPr lang="en-US" altLang="ko-KR" sz="900" dirty="0">
              <a:latin typeface="Arial" panose="020B0604020202020204" pitchFamily="34" charset="0"/>
              <a:cs typeface="Arial" panose="020B0604020202020204" pitchFamily="34" charset="0"/>
            </a:endParaRPr>
          </a:p>
        </p:txBody>
      </p:sp>
      <p:graphicFrame>
        <p:nvGraphicFramePr>
          <p:cNvPr id="17" name="차트 16">
            <a:extLst>
              <a:ext uri="{FF2B5EF4-FFF2-40B4-BE49-F238E27FC236}">
                <a16:creationId xmlns:a16="http://schemas.microsoft.com/office/drawing/2014/main" id="{3B3A471D-7970-4172-870D-68C85FB78567}"/>
              </a:ext>
            </a:extLst>
          </p:cNvPr>
          <p:cNvGraphicFramePr>
            <a:graphicFrameLocks/>
          </p:cNvGraphicFramePr>
          <p:nvPr>
            <p:extLst>
              <p:ext uri="{D42A27DB-BD31-4B8C-83A1-F6EECF244321}">
                <p14:modId xmlns:p14="http://schemas.microsoft.com/office/powerpoint/2010/main" val="345174662"/>
              </p:ext>
            </p:extLst>
          </p:nvPr>
        </p:nvGraphicFramePr>
        <p:xfrm>
          <a:off x="495464" y="5261810"/>
          <a:ext cx="4309209" cy="12448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9796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a:extLst>
              <a:ext uri="{FF2B5EF4-FFF2-40B4-BE49-F238E27FC236}">
                <a16:creationId xmlns:a16="http://schemas.microsoft.com/office/drawing/2014/main" id="{48BC3E94-376B-4684-88BF-E968E98F7E9F}"/>
              </a:ext>
            </a:extLst>
          </p:cNvPr>
          <p:cNvSpPr/>
          <p:nvPr/>
        </p:nvSpPr>
        <p:spPr>
          <a:xfrm>
            <a:off x="4157629" y="3940885"/>
            <a:ext cx="435782" cy="1767075"/>
          </a:xfrm>
          <a:prstGeom prst="rect">
            <a:avLst/>
          </a:prstGeom>
          <a:solidFill>
            <a:schemeClr val="accent5">
              <a:alpha val="10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b="1" dirty="0" err="1">
              <a:solidFill>
                <a:schemeClr val="accent5"/>
              </a:solidFill>
            </a:endParaRPr>
          </a:p>
        </p:txBody>
      </p:sp>
      <p:sp>
        <p:nvSpPr>
          <p:cNvPr id="27" name="직사각형 26">
            <a:extLst>
              <a:ext uri="{FF2B5EF4-FFF2-40B4-BE49-F238E27FC236}">
                <a16:creationId xmlns:a16="http://schemas.microsoft.com/office/drawing/2014/main" id="{3461D742-C0A7-43EE-8DD0-911A0CBC82E5}"/>
              </a:ext>
            </a:extLst>
          </p:cNvPr>
          <p:cNvSpPr/>
          <p:nvPr/>
        </p:nvSpPr>
        <p:spPr>
          <a:xfrm>
            <a:off x="673894" y="3940885"/>
            <a:ext cx="309562" cy="1764503"/>
          </a:xfrm>
          <a:prstGeom prst="rect">
            <a:avLst/>
          </a:prstGeom>
          <a:solidFill>
            <a:schemeClr val="bg1">
              <a:lumMod val="50000"/>
              <a:alpha val="10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b="1" dirty="0" err="1">
              <a:solidFill>
                <a:schemeClr val="accent5"/>
              </a:solidFill>
            </a:endParaRPr>
          </a:p>
        </p:txBody>
      </p:sp>
      <p:sp>
        <p:nvSpPr>
          <p:cNvPr id="29" name="직사각형 28">
            <a:extLst>
              <a:ext uri="{FF2B5EF4-FFF2-40B4-BE49-F238E27FC236}">
                <a16:creationId xmlns:a16="http://schemas.microsoft.com/office/drawing/2014/main" id="{0C0F29E1-160D-4448-99F8-215F57BB537C}"/>
              </a:ext>
            </a:extLst>
          </p:cNvPr>
          <p:cNvSpPr/>
          <p:nvPr/>
        </p:nvSpPr>
        <p:spPr>
          <a:xfrm>
            <a:off x="1206124" y="3940885"/>
            <a:ext cx="435782" cy="1764503"/>
          </a:xfrm>
          <a:prstGeom prst="rect">
            <a:avLst/>
          </a:prstGeom>
          <a:solidFill>
            <a:srgbClr val="C00000">
              <a:alpha val="5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b="1" dirty="0" err="1">
              <a:solidFill>
                <a:schemeClr val="accent5"/>
              </a:solidFill>
            </a:endParaRPr>
          </a:p>
        </p:txBody>
      </p:sp>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Capacity &amp; Utilization (2/2)</a:t>
            </a:r>
          </a:p>
        </p:txBody>
      </p:sp>
      <p:sp>
        <p:nvSpPr>
          <p:cNvPr id="7" name="제목 2">
            <a:extLst>
              <a:ext uri="{FF2B5EF4-FFF2-40B4-BE49-F238E27FC236}">
                <a16:creationId xmlns:a16="http://schemas.microsoft.com/office/drawing/2014/main" id="{6195F28B-5BC0-49A1-A2F8-156EA142159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9" name="Title 1">
            <a:extLst>
              <a:ext uri="{FF2B5EF4-FFF2-40B4-BE49-F238E27FC236}">
                <a16:creationId xmlns:a16="http://schemas.microsoft.com/office/drawing/2014/main" id="{6CA8F5DE-CD0A-45AE-BD2A-8C586058D6E2}"/>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3</a:t>
            </a:r>
            <a:r>
              <a:rPr lang="ko-KR" altLang="en-US" sz="1000" b="1" dirty="0">
                <a:solidFill>
                  <a:srgbClr val="002997"/>
                </a:solidFill>
                <a:latin typeface="Arial" panose="020B0604020202020204" pitchFamily="34" charset="0"/>
                <a:ea typeface="+mj-ea"/>
                <a:cs typeface="Arial" panose="020B0604020202020204" pitchFamily="34" charset="0"/>
              </a:rPr>
              <a:t>라인 취득 이후 지속적인 공정 개선 활동을 통해 </a:t>
            </a:r>
            <a:r>
              <a:rPr lang="en-US" altLang="ko-KR" sz="1000" b="1" dirty="0">
                <a:solidFill>
                  <a:srgbClr val="002997"/>
                </a:solidFill>
                <a:latin typeface="Arial" panose="020B0604020202020204" pitchFamily="34" charset="0"/>
                <a:ea typeface="+mj-ea"/>
                <a:cs typeface="Arial" panose="020B0604020202020204" pitchFamily="34" charset="0"/>
              </a:rPr>
              <a:t>Tact-Time</a:t>
            </a:r>
            <a:r>
              <a:rPr lang="ko-KR" altLang="en-US" sz="1000" b="1" dirty="0">
                <a:solidFill>
                  <a:srgbClr val="002997"/>
                </a:solidFill>
                <a:latin typeface="Arial" panose="020B0604020202020204" pitchFamily="34" charset="0"/>
                <a:ea typeface="+mj-ea"/>
                <a:cs typeface="Arial" panose="020B0604020202020204" pitchFamily="34" charset="0"/>
              </a:rPr>
              <a:t>을 감소시켜 왔으며</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 </a:t>
            </a:r>
            <a:r>
              <a:rPr lang="en-US" altLang="ko-KR" sz="1000" b="1" dirty="0">
                <a:solidFill>
                  <a:srgbClr val="002997"/>
                </a:solidFill>
                <a:latin typeface="Arial" panose="020B0604020202020204" pitchFamily="34" charset="0"/>
                <a:ea typeface="+mj-ea"/>
                <a:cs typeface="Arial" panose="020B0604020202020204" pitchFamily="34" charset="0"/>
              </a:rPr>
              <a:t>Capacity</a:t>
            </a:r>
            <a:r>
              <a:rPr lang="ko-KR" altLang="en-US" sz="1000" b="1" dirty="0">
                <a:solidFill>
                  <a:srgbClr val="002997"/>
                </a:solidFill>
                <a:latin typeface="Arial" panose="020B0604020202020204" pitchFamily="34" charset="0"/>
                <a:ea typeface="+mj-ea"/>
                <a:cs typeface="Arial" panose="020B0604020202020204" pitchFamily="34" charset="0"/>
              </a:rPr>
              <a:t>는 </a:t>
            </a:r>
            <a:r>
              <a:rPr lang="en-US" altLang="ko-KR" sz="1000" b="1" dirty="0">
                <a:solidFill>
                  <a:srgbClr val="002997"/>
                </a:solidFill>
                <a:latin typeface="Arial" panose="020B0604020202020204" pitchFamily="34" charset="0"/>
                <a:ea typeface="+mj-ea"/>
                <a:cs typeface="Arial" panose="020B0604020202020204" pitchFamily="34" charset="0"/>
              </a:rPr>
              <a:t>2019</a:t>
            </a:r>
            <a:r>
              <a:rPr lang="ko-KR" altLang="en-US" sz="1000" b="1" dirty="0">
                <a:solidFill>
                  <a:srgbClr val="002997"/>
                </a:solidFill>
                <a:latin typeface="Arial" panose="020B0604020202020204" pitchFamily="34" charset="0"/>
                <a:ea typeface="+mj-ea"/>
                <a:cs typeface="Arial" panose="020B0604020202020204" pitchFamily="34" charset="0"/>
              </a:rPr>
              <a:t>년 월평균 </a:t>
            </a:r>
            <a:r>
              <a:rPr lang="en-US" altLang="ko-KR" sz="1000" b="1" dirty="0">
                <a:solidFill>
                  <a:srgbClr val="002997"/>
                </a:solidFill>
                <a:latin typeface="Arial" panose="020B0604020202020204" pitchFamily="34" charset="0"/>
                <a:ea typeface="+mj-ea"/>
                <a:cs typeface="Arial" panose="020B0604020202020204" pitchFamily="34" charset="0"/>
              </a:rPr>
              <a:t>57</a:t>
            </a:r>
            <a:r>
              <a:rPr lang="ko-KR" altLang="en-US" sz="1000" b="1" dirty="0">
                <a:solidFill>
                  <a:srgbClr val="002997"/>
                </a:solidFill>
                <a:latin typeface="Arial" panose="020B0604020202020204" pitchFamily="34" charset="0"/>
                <a:ea typeface="+mj-ea"/>
                <a:cs typeface="Arial" panose="020B0604020202020204" pitchFamily="34" charset="0"/>
              </a:rPr>
              <a:t>만개에서 </a:t>
            </a:r>
            <a:r>
              <a:rPr lang="en-US" altLang="ko-KR" sz="1000" b="1" dirty="0">
                <a:solidFill>
                  <a:srgbClr val="002997"/>
                </a:solidFill>
                <a:latin typeface="Arial" panose="020B0604020202020204" pitchFamily="34" charset="0"/>
                <a:ea typeface="+mj-ea"/>
                <a:cs typeface="Arial" panose="020B0604020202020204" pitchFamily="34" charset="0"/>
              </a:rPr>
              <a:t>2022</a:t>
            </a:r>
            <a:r>
              <a:rPr lang="ko-KR" altLang="en-US" sz="1000" b="1" dirty="0">
                <a:solidFill>
                  <a:srgbClr val="002997"/>
                </a:solidFill>
                <a:latin typeface="Arial" panose="020B0604020202020204" pitchFamily="34" charset="0"/>
                <a:ea typeface="+mj-ea"/>
                <a:cs typeface="Arial" panose="020B0604020202020204" pitchFamily="34" charset="0"/>
              </a:rPr>
              <a:t>년 상반기 기준 월평균 </a:t>
            </a:r>
            <a:r>
              <a:rPr lang="en-US" altLang="ko-KR" sz="1000" b="1" dirty="0">
                <a:solidFill>
                  <a:srgbClr val="002997"/>
                </a:solidFill>
                <a:latin typeface="Arial" panose="020B0604020202020204" pitchFamily="34" charset="0"/>
                <a:ea typeface="+mj-ea"/>
                <a:cs typeface="Arial" panose="020B0604020202020204" pitchFamily="34" charset="0"/>
              </a:rPr>
              <a:t>84</a:t>
            </a:r>
            <a:r>
              <a:rPr lang="ko-KR" altLang="en-US" sz="1000" b="1" dirty="0">
                <a:solidFill>
                  <a:srgbClr val="002997"/>
                </a:solidFill>
                <a:latin typeface="Arial" panose="020B0604020202020204" pitchFamily="34" charset="0"/>
                <a:ea typeface="+mj-ea"/>
                <a:cs typeface="Arial" panose="020B0604020202020204" pitchFamily="34" charset="0"/>
              </a:rPr>
              <a:t>만개로 증가하였음</a:t>
            </a:r>
            <a:r>
              <a:rPr lang="en-US" altLang="ko-KR" sz="1000" b="1" dirty="0">
                <a:solidFill>
                  <a:srgbClr val="002997"/>
                </a:solidFill>
                <a:latin typeface="Arial" panose="020B0604020202020204" pitchFamily="34" charset="0"/>
                <a:ea typeface="+mj-ea"/>
                <a:cs typeface="Arial" panose="020B0604020202020204" pitchFamily="34" charset="0"/>
              </a:rPr>
              <a:t>.  2020~2021</a:t>
            </a:r>
            <a:r>
              <a:rPr lang="ko-KR" altLang="en-US" sz="1000" b="1" dirty="0">
                <a:solidFill>
                  <a:srgbClr val="002997"/>
                </a:solidFill>
                <a:latin typeface="Arial" panose="020B0604020202020204" pitchFamily="34" charset="0"/>
                <a:ea typeface="+mj-ea"/>
                <a:cs typeface="Arial" panose="020B0604020202020204" pitchFamily="34" charset="0"/>
              </a:rPr>
              <a:t>년 가동률은 </a:t>
            </a:r>
            <a:r>
              <a:rPr lang="en-US" altLang="ko-KR" sz="1000" b="1" dirty="0">
                <a:solidFill>
                  <a:srgbClr val="002997"/>
                </a:solidFill>
                <a:latin typeface="Arial" panose="020B0604020202020204" pitchFamily="34" charset="0"/>
                <a:ea typeface="+mj-ea"/>
                <a:cs typeface="Arial" panose="020B0604020202020204" pitchFamily="34" charset="0"/>
              </a:rPr>
              <a:t>73~77%</a:t>
            </a:r>
            <a:r>
              <a:rPr lang="ko-KR" altLang="en-US" sz="1000" b="1" dirty="0">
                <a:solidFill>
                  <a:srgbClr val="002997"/>
                </a:solidFill>
                <a:latin typeface="Arial" panose="020B0604020202020204" pitchFamily="34" charset="0"/>
                <a:ea typeface="+mj-ea"/>
                <a:cs typeface="Arial" panose="020B0604020202020204" pitchFamily="34" charset="0"/>
              </a:rPr>
              <a:t> 수준이며</a:t>
            </a:r>
            <a:r>
              <a:rPr lang="en-US" altLang="ko-KR" sz="1000" b="1" dirty="0">
                <a:solidFill>
                  <a:srgbClr val="002997"/>
                </a:solidFill>
                <a:latin typeface="Arial" panose="020B0604020202020204" pitchFamily="34" charset="0"/>
                <a:ea typeface="+mj-ea"/>
                <a:cs typeface="Arial" panose="020B0604020202020204" pitchFamily="34" charset="0"/>
              </a:rPr>
              <a:t>, 112Ah </a:t>
            </a:r>
            <a:r>
              <a:rPr lang="ko-KR" altLang="en-US" sz="1000" b="1" dirty="0">
                <a:solidFill>
                  <a:srgbClr val="002997"/>
                </a:solidFill>
                <a:latin typeface="Arial" panose="020B0604020202020204" pitchFamily="34" charset="0"/>
                <a:ea typeface="+mj-ea"/>
                <a:cs typeface="Arial" panose="020B0604020202020204" pitchFamily="34" charset="0"/>
              </a:rPr>
              <a:t>제품의 일시적 수요 감소로 인하여 </a:t>
            </a:r>
            <a:r>
              <a:rPr lang="en-US" altLang="ko-KR" sz="1000" b="1" dirty="0">
                <a:solidFill>
                  <a:srgbClr val="002997"/>
                </a:solidFill>
                <a:latin typeface="Arial" panose="020B0604020202020204" pitchFamily="34" charset="0"/>
                <a:ea typeface="+mj-ea"/>
                <a:cs typeface="Arial" panose="020B0604020202020204" pitchFamily="34" charset="0"/>
              </a:rPr>
              <a:t>2022</a:t>
            </a:r>
            <a:r>
              <a:rPr lang="ko-KR" altLang="en-US" sz="1000" b="1" dirty="0">
                <a:solidFill>
                  <a:srgbClr val="002997"/>
                </a:solidFill>
                <a:latin typeface="Arial" panose="020B0604020202020204" pitchFamily="34" charset="0"/>
                <a:ea typeface="+mj-ea"/>
                <a:cs typeface="Arial" panose="020B0604020202020204" pitchFamily="34" charset="0"/>
              </a:rPr>
              <a:t>년 상반기 가동률은 </a:t>
            </a:r>
            <a:r>
              <a:rPr lang="en-US" altLang="ko-KR" sz="1000" b="1" dirty="0">
                <a:solidFill>
                  <a:srgbClr val="002997"/>
                </a:solidFill>
                <a:latin typeface="Arial" panose="020B0604020202020204" pitchFamily="34" charset="0"/>
                <a:ea typeface="+mj-ea"/>
                <a:cs typeface="Arial" panose="020B0604020202020204" pitchFamily="34" charset="0"/>
              </a:rPr>
              <a:t>58%</a:t>
            </a:r>
            <a:r>
              <a:rPr lang="ko-KR" altLang="en-US" sz="1000" b="1" dirty="0">
                <a:solidFill>
                  <a:srgbClr val="002997"/>
                </a:solidFill>
                <a:latin typeface="Arial" panose="020B0604020202020204" pitchFamily="34" charset="0"/>
                <a:ea typeface="+mj-ea"/>
                <a:cs typeface="Arial" panose="020B0604020202020204" pitchFamily="34" charset="0"/>
              </a:rPr>
              <a:t>로 하락하였음</a:t>
            </a:r>
            <a:endParaRPr lang="en-US" altLang="ko-KR" sz="1000" b="1" dirty="0">
              <a:solidFill>
                <a:srgbClr val="002997"/>
              </a:solidFill>
              <a:latin typeface="Arial" panose="020B0604020202020204" pitchFamily="34" charset="0"/>
              <a:ea typeface="+mj-ea"/>
              <a:cs typeface="Arial" panose="020B0604020202020204" pitchFamily="34" charset="0"/>
            </a:endParaRPr>
          </a:p>
          <a:p>
            <a:pPr marL="0" lvl="4" algn="just"/>
            <a:endParaRPr lang="en-US" altLang="ko-KR" sz="1000" b="1" dirty="0">
              <a:solidFill>
                <a:srgbClr val="002997"/>
              </a:solidFill>
              <a:latin typeface="Arial" panose="020B0604020202020204" pitchFamily="34" charset="0"/>
              <a:ea typeface="+mj-ea"/>
              <a:cs typeface="Arial" panose="020B0604020202020204" pitchFamily="34" charset="0"/>
            </a:endParaRPr>
          </a:p>
          <a:p>
            <a:pPr marL="0" lvl="4" algn="just"/>
            <a:endParaRPr lang="ko-KR" altLang="en-US"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25" name="차트 24">
            <a:extLst>
              <a:ext uri="{FF2B5EF4-FFF2-40B4-BE49-F238E27FC236}">
                <a16:creationId xmlns:a16="http://schemas.microsoft.com/office/drawing/2014/main" id="{D7D981EE-558B-47D0-84F8-C24D9667152F}"/>
              </a:ext>
            </a:extLst>
          </p:cNvPr>
          <p:cNvGraphicFramePr>
            <a:graphicFrameLocks/>
          </p:cNvGraphicFramePr>
          <p:nvPr/>
        </p:nvGraphicFramePr>
        <p:xfrm>
          <a:off x="20175" y="3775766"/>
          <a:ext cx="9495033" cy="23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차트 25">
            <a:extLst>
              <a:ext uri="{FF2B5EF4-FFF2-40B4-BE49-F238E27FC236}">
                <a16:creationId xmlns:a16="http://schemas.microsoft.com/office/drawing/2014/main" id="{5E024209-D1D7-4774-BC72-6D60ACB7EBDE}"/>
              </a:ext>
            </a:extLst>
          </p:cNvPr>
          <p:cNvGraphicFramePr>
            <a:graphicFrameLocks/>
          </p:cNvGraphicFramePr>
          <p:nvPr/>
        </p:nvGraphicFramePr>
        <p:xfrm>
          <a:off x="62121" y="3756089"/>
          <a:ext cx="9801224" cy="2365200"/>
        </p:xfrm>
        <a:graphic>
          <a:graphicData uri="http://schemas.openxmlformats.org/drawingml/2006/chart">
            <c:chart xmlns:c="http://schemas.openxmlformats.org/drawingml/2006/chart" xmlns:r="http://schemas.openxmlformats.org/officeDocument/2006/relationships" r:id="rId4"/>
          </a:graphicData>
        </a:graphic>
      </p:graphicFrame>
      <p:sp>
        <p:nvSpPr>
          <p:cNvPr id="28" name="직사각형 27">
            <a:extLst>
              <a:ext uri="{FF2B5EF4-FFF2-40B4-BE49-F238E27FC236}">
                <a16:creationId xmlns:a16="http://schemas.microsoft.com/office/drawing/2014/main" id="{AEFB8350-160D-4370-810F-E15C683ADEC4}"/>
              </a:ext>
            </a:extLst>
          </p:cNvPr>
          <p:cNvSpPr/>
          <p:nvPr/>
        </p:nvSpPr>
        <p:spPr>
          <a:xfrm>
            <a:off x="627216" y="4118078"/>
            <a:ext cx="402918" cy="367888"/>
          </a:xfrm>
          <a:prstGeom prst="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800" b="1">
                <a:solidFill>
                  <a:schemeClr val="bg1">
                    <a:lumMod val="50000"/>
                  </a:schemeClr>
                </a:solidFill>
              </a:rPr>
              <a:t>설비셋업</a:t>
            </a:r>
            <a:endParaRPr lang="ko-KR" altLang="en-US" sz="1000" b="1" dirty="0" err="1">
              <a:solidFill>
                <a:schemeClr val="bg1">
                  <a:lumMod val="50000"/>
                </a:schemeClr>
              </a:solidFill>
            </a:endParaRPr>
          </a:p>
        </p:txBody>
      </p:sp>
      <p:sp>
        <p:nvSpPr>
          <p:cNvPr id="30" name="직사각형 29">
            <a:extLst>
              <a:ext uri="{FF2B5EF4-FFF2-40B4-BE49-F238E27FC236}">
                <a16:creationId xmlns:a16="http://schemas.microsoft.com/office/drawing/2014/main" id="{87784952-4D19-4E1F-B68D-BF779220C22B}"/>
              </a:ext>
            </a:extLst>
          </p:cNvPr>
          <p:cNvSpPr/>
          <p:nvPr/>
        </p:nvSpPr>
        <p:spPr>
          <a:xfrm>
            <a:off x="1161152" y="4118078"/>
            <a:ext cx="519928" cy="367888"/>
          </a:xfrm>
          <a:prstGeom prst="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800" b="1" dirty="0">
                <a:solidFill>
                  <a:srgbClr val="C00000"/>
                </a:solidFill>
                <a:latin typeface="Arial" panose="020B0604020202020204" pitchFamily="34" charset="0"/>
                <a:ea typeface="+mj-ea"/>
                <a:cs typeface="Arial" panose="020B0604020202020204" pitchFamily="34" charset="0"/>
              </a:rPr>
              <a:t>삼성</a:t>
            </a:r>
            <a:r>
              <a:rPr lang="en-US" altLang="ko-KR" sz="800" b="1" dirty="0">
                <a:solidFill>
                  <a:srgbClr val="C00000"/>
                </a:solidFill>
                <a:latin typeface="Arial" panose="020B0604020202020204" pitchFamily="34" charset="0"/>
                <a:ea typeface="+mj-ea"/>
                <a:cs typeface="Arial" panose="020B0604020202020204" pitchFamily="34" charset="0"/>
              </a:rPr>
              <a:t>SDI</a:t>
            </a:r>
          </a:p>
          <a:p>
            <a:pPr algn="ctr"/>
            <a:r>
              <a:rPr lang="ko-KR" altLang="en-US" sz="800" b="1" dirty="0">
                <a:solidFill>
                  <a:srgbClr val="C00000"/>
                </a:solidFill>
                <a:latin typeface="Arial" panose="020B0604020202020204" pitchFamily="34" charset="0"/>
                <a:ea typeface="+mj-ea"/>
                <a:cs typeface="Arial" panose="020B0604020202020204" pitchFamily="34" charset="0"/>
              </a:rPr>
              <a:t>가동중단</a:t>
            </a:r>
            <a:endParaRPr lang="en-US" altLang="ko-KR" sz="800" b="1" dirty="0">
              <a:solidFill>
                <a:srgbClr val="C00000"/>
              </a:solidFill>
              <a:latin typeface="Arial" panose="020B0604020202020204" pitchFamily="34" charset="0"/>
              <a:ea typeface="+mj-ea"/>
              <a:cs typeface="Arial" panose="020B0604020202020204" pitchFamily="34" charset="0"/>
            </a:endParaRPr>
          </a:p>
          <a:p>
            <a:pPr algn="ctr"/>
            <a:r>
              <a:rPr lang="en-US" altLang="ko-KR" sz="800" b="1" dirty="0">
                <a:solidFill>
                  <a:srgbClr val="C00000"/>
                </a:solidFill>
                <a:latin typeface="Arial" panose="020B0604020202020204" pitchFamily="34" charset="0"/>
                <a:ea typeface="+mj-ea"/>
                <a:cs typeface="Arial" panose="020B0604020202020204" pitchFamily="34" charset="0"/>
              </a:rPr>
              <a:t>(1</a:t>
            </a:r>
            <a:r>
              <a:rPr lang="ko-KR" altLang="en-US" sz="800" b="1" dirty="0">
                <a:solidFill>
                  <a:srgbClr val="C00000"/>
                </a:solidFill>
                <a:latin typeface="Arial" panose="020B0604020202020204" pitchFamily="34" charset="0"/>
                <a:ea typeface="+mj-ea"/>
                <a:cs typeface="Arial" panose="020B0604020202020204" pitchFamily="34" charset="0"/>
              </a:rPr>
              <a:t>차</a:t>
            </a:r>
            <a:r>
              <a:rPr lang="en-US" altLang="ko-KR" sz="800" b="1" dirty="0">
                <a:solidFill>
                  <a:srgbClr val="C00000"/>
                </a:solidFill>
                <a:latin typeface="Arial" panose="020B0604020202020204" pitchFamily="34" charset="0"/>
                <a:ea typeface="+mj-ea"/>
                <a:cs typeface="Arial" panose="020B0604020202020204" pitchFamily="34" charset="0"/>
              </a:rPr>
              <a:t>)</a:t>
            </a:r>
            <a:r>
              <a:rPr lang="en-US" altLang="ko-KR" sz="800" b="1" baseline="30000" dirty="0">
                <a:solidFill>
                  <a:srgbClr val="C00000"/>
                </a:solidFill>
                <a:latin typeface="Arial" panose="020B0604020202020204" pitchFamily="34" charset="0"/>
                <a:ea typeface="+mj-ea"/>
                <a:cs typeface="Arial" panose="020B0604020202020204" pitchFamily="34" charset="0"/>
              </a:rPr>
              <a:t>1</a:t>
            </a:r>
            <a:endParaRPr lang="ko-KR" altLang="en-US" sz="1000" b="1" baseline="30000" dirty="0" err="1">
              <a:solidFill>
                <a:srgbClr val="C00000"/>
              </a:solidFill>
              <a:latin typeface="Arial" panose="020B0604020202020204" pitchFamily="34" charset="0"/>
              <a:ea typeface="+mj-ea"/>
              <a:cs typeface="Arial" panose="020B0604020202020204" pitchFamily="34" charset="0"/>
            </a:endParaRPr>
          </a:p>
        </p:txBody>
      </p:sp>
      <p:sp>
        <p:nvSpPr>
          <p:cNvPr id="31" name="직사각형 30">
            <a:extLst>
              <a:ext uri="{FF2B5EF4-FFF2-40B4-BE49-F238E27FC236}">
                <a16:creationId xmlns:a16="http://schemas.microsoft.com/office/drawing/2014/main" id="{F8B5E06A-04EB-46E7-B3E9-E1BBFDF8D029}"/>
              </a:ext>
            </a:extLst>
          </p:cNvPr>
          <p:cNvSpPr/>
          <p:nvPr/>
        </p:nvSpPr>
        <p:spPr>
          <a:xfrm>
            <a:off x="2273300" y="3940885"/>
            <a:ext cx="819150" cy="1764503"/>
          </a:xfrm>
          <a:prstGeom prst="rect">
            <a:avLst/>
          </a:prstGeom>
          <a:solidFill>
            <a:srgbClr val="C00000">
              <a:alpha val="5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b="1" dirty="0" err="1">
              <a:solidFill>
                <a:schemeClr val="accent5"/>
              </a:solidFill>
            </a:endParaRPr>
          </a:p>
        </p:txBody>
      </p:sp>
      <p:sp>
        <p:nvSpPr>
          <p:cNvPr id="34" name="직사각형 33">
            <a:extLst>
              <a:ext uri="{FF2B5EF4-FFF2-40B4-BE49-F238E27FC236}">
                <a16:creationId xmlns:a16="http://schemas.microsoft.com/office/drawing/2014/main" id="{5384A9D4-8FFA-460A-8378-6213CB1A67EE}"/>
              </a:ext>
            </a:extLst>
          </p:cNvPr>
          <p:cNvSpPr/>
          <p:nvPr/>
        </p:nvSpPr>
        <p:spPr>
          <a:xfrm>
            <a:off x="4176204" y="4118078"/>
            <a:ext cx="402918" cy="367888"/>
          </a:xfrm>
          <a:prstGeom prst="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800" b="1">
                <a:solidFill>
                  <a:schemeClr val="accent5"/>
                </a:solidFill>
              </a:rPr>
              <a:t>설비개조</a:t>
            </a:r>
            <a:endParaRPr lang="ko-KR" altLang="en-US" sz="1000" b="1" dirty="0" err="1">
              <a:solidFill>
                <a:schemeClr val="accent5"/>
              </a:solidFill>
            </a:endParaRPr>
          </a:p>
        </p:txBody>
      </p:sp>
      <p:sp>
        <p:nvSpPr>
          <p:cNvPr id="4" name="TextBox 3">
            <a:extLst>
              <a:ext uri="{FF2B5EF4-FFF2-40B4-BE49-F238E27FC236}">
                <a16:creationId xmlns:a16="http://schemas.microsoft.com/office/drawing/2014/main" id="{1E17951F-EB8F-4707-923A-9FB1F9ADAFD6}"/>
              </a:ext>
            </a:extLst>
          </p:cNvPr>
          <p:cNvSpPr txBox="1"/>
          <p:nvPr/>
        </p:nvSpPr>
        <p:spPr>
          <a:xfrm>
            <a:off x="149462" y="5720737"/>
            <a:ext cx="495300" cy="271342"/>
          </a:xfrm>
          <a:prstGeom prst="rect">
            <a:avLst/>
          </a:prstGeom>
          <a:noFill/>
        </p:spPr>
        <p:txBody>
          <a:bodyPr wrap="none" lIns="54610" tIns="54610" rIns="54610" bIns="54610" rtlCol="0">
            <a:noAutofit/>
          </a:bodyPr>
          <a:lstStyle/>
          <a:p>
            <a:pPr>
              <a:spcAft>
                <a:spcPts val="600"/>
              </a:spcAft>
            </a:pPr>
            <a:r>
              <a:rPr lang="ko-KR" altLang="en-US" sz="800">
                <a:latin typeface="+mj-ea"/>
                <a:ea typeface="+mj-ea"/>
              </a:rPr>
              <a:t>수량</a:t>
            </a:r>
            <a:endParaRPr lang="ko-KR" altLang="en-US" sz="800" dirty="0" err="1">
              <a:latin typeface="+mj-ea"/>
              <a:ea typeface="+mj-ea"/>
            </a:endParaRPr>
          </a:p>
        </p:txBody>
      </p:sp>
      <p:sp>
        <p:nvSpPr>
          <p:cNvPr id="36" name="TextBox 35">
            <a:extLst>
              <a:ext uri="{FF2B5EF4-FFF2-40B4-BE49-F238E27FC236}">
                <a16:creationId xmlns:a16="http://schemas.microsoft.com/office/drawing/2014/main" id="{CF7A9DE1-65FF-4095-A875-D214EDA0F995}"/>
              </a:ext>
            </a:extLst>
          </p:cNvPr>
          <p:cNvSpPr txBox="1"/>
          <p:nvPr/>
        </p:nvSpPr>
        <p:spPr>
          <a:xfrm>
            <a:off x="9387095" y="5740174"/>
            <a:ext cx="495300" cy="271342"/>
          </a:xfrm>
          <a:prstGeom prst="rect">
            <a:avLst/>
          </a:prstGeom>
          <a:noFill/>
        </p:spPr>
        <p:txBody>
          <a:bodyPr wrap="none" lIns="54610" tIns="54610" rIns="54610" bIns="54610" rtlCol="0">
            <a:noAutofit/>
          </a:bodyPr>
          <a:lstStyle/>
          <a:p>
            <a:pPr>
              <a:spcAft>
                <a:spcPts val="600"/>
              </a:spcAft>
            </a:pPr>
            <a:r>
              <a:rPr lang="ko-KR" altLang="en-US" sz="800">
                <a:latin typeface="+mj-ea"/>
                <a:ea typeface="+mj-ea"/>
              </a:rPr>
              <a:t>가동률</a:t>
            </a:r>
            <a:endParaRPr lang="ko-KR" altLang="en-US" sz="800" dirty="0" err="1">
              <a:latin typeface="+mj-ea"/>
              <a:ea typeface="+mj-ea"/>
            </a:endParaRPr>
          </a:p>
        </p:txBody>
      </p:sp>
      <p:sp>
        <p:nvSpPr>
          <p:cNvPr id="37" name="TextBox 36">
            <a:extLst>
              <a:ext uri="{FF2B5EF4-FFF2-40B4-BE49-F238E27FC236}">
                <a16:creationId xmlns:a16="http://schemas.microsoft.com/office/drawing/2014/main" id="{5494C4BF-7B69-4F0F-BDA2-7DC30B6F4082}"/>
              </a:ext>
            </a:extLst>
          </p:cNvPr>
          <p:cNvSpPr txBox="1"/>
          <p:nvPr/>
        </p:nvSpPr>
        <p:spPr>
          <a:xfrm>
            <a:off x="660333" y="3709128"/>
            <a:ext cx="1268118" cy="271342"/>
          </a:xfrm>
          <a:prstGeom prst="rect">
            <a:avLst/>
          </a:prstGeom>
          <a:noFill/>
        </p:spPr>
        <p:txBody>
          <a:bodyPr wrap="none" lIns="54610" tIns="54610" rIns="54610" bIns="54610" rtlCol="0">
            <a:noAutofit/>
          </a:bodyPr>
          <a:lstStyle/>
          <a:p>
            <a:pPr>
              <a:spcAft>
                <a:spcPts val="600"/>
              </a:spcAft>
            </a:pPr>
            <a:r>
              <a:rPr lang="en-US" altLang="ko-KR" sz="960" b="1">
                <a:solidFill>
                  <a:srgbClr val="00338D"/>
                </a:solidFill>
                <a:latin typeface="Arial" panose="020B0604020202020204" pitchFamily="34" charset="0"/>
                <a:ea typeface="+mj-ea"/>
                <a:cs typeface="Arial" panose="020B0604020202020204" pitchFamily="34" charset="0"/>
              </a:rPr>
              <a:t>3</a:t>
            </a:r>
            <a:r>
              <a:rPr lang="ko-KR" altLang="en-US" sz="960" b="1">
                <a:solidFill>
                  <a:srgbClr val="00338D"/>
                </a:solidFill>
                <a:latin typeface="Arial" panose="020B0604020202020204" pitchFamily="34" charset="0"/>
                <a:ea typeface="+mj-ea"/>
                <a:cs typeface="Arial" panose="020B0604020202020204" pitchFamily="34" charset="0"/>
              </a:rPr>
              <a:t>라인 </a:t>
            </a:r>
            <a:r>
              <a:rPr lang="en-US" altLang="ko-KR" sz="960" b="1">
                <a:solidFill>
                  <a:srgbClr val="00338D"/>
                </a:solidFill>
                <a:latin typeface="Arial" panose="020B0604020202020204" pitchFamily="34" charset="0"/>
                <a:ea typeface="+mj-ea"/>
                <a:cs typeface="Arial" panose="020B0604020202020204" pitchFamily="34" charset="0"/>
              </a:rPr>
              <a:t>Capa </a:t>
            </a:r>
            <a:r>
              <a:rPr lang="ko-KR" altLang="en-US" sz="960" b="1">
                <a:solidFill>
                  <a:srgbClr val="00338D"/>
                </a:solidFill>
                <a:latin typeface="Arial" panose="020B0604020202020204" pitchFamily="34" charset="0"/>
                <a:ea typeface="+mj-ea"/>
                <a:cs typeface="Arial" panose="020B0604020202020204" pitchFamily="34" charset="0"/>
              </a:rPr>
              <a:t>및 가동률</a:t>
            </a:r>
            <a:endParaRPr lang="ko-KR" altLang="en-US" sz="960" b="1" dirty="0" err="1">
              <a:solidFill>
                <a:srgbClr val="00338D"/>
              </a:solidFill>
              <a:latin typeface="Arial" panose="020B0604020202020204" pitchFamily="34" charset="0"/>
              <a:ea typeface="+mj-ea"/>
              <a:cs typeface="Arial" panose="020B0604020202020204" pitchFamily="34" charset="0"/>
            </a:endParaRPr>
          </a:p>
        </p:txBody>
      </p:sp>
      <p:graphicFrame>
        <p:nvGraphicFramePr>
          <p:cNvPr id="40" name="차트 39">
            <a:extLst>
              <a:ext uri="{FF2B5EF4-FFF2-40B4-BE49-F238E27FC236}">
                <a16:creationId xmlns:a16="http://schemas.microsoft.com/office/drawing/2014/main" id="{BB03E57A-946E-4E19-AE2F-14C02572FF05}"/>
              </a:ext>
            </a:extLst>
          </p:cNvPr>
          <p:cNvGraphicFramePr>
            <a:graphicFrameLocks/>
          </p:cNvGraphicFramePr>
          <p:nvPr/>
        </p:nvGraphicFramePr>
        <p:xfrm>
          <a:off x="33546" y="1369935"/>
          <a:ext cx="9504000" cy="2365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1" name="차트 40">
            <a:extLst>
              <a:ext uri="{FF2B5EF4-FFF2-40B4-BE49-F238E27FC236}">
                <a16:creationId xmlns:a16="http://schemas.microsoft.com/office/drawing/2014/main" id="{35430541-D5DC-4EF5-9234-41B616330BAD}"/>
              </a:ext>
            </a:extLst>
          </p:cNvPr>
          <p:cNvGraphicFramePr>
            <a:graphicFrameLocks/>
          </p:cNvGraphicFramePr>
          <p:nvPr/>
        </p:nvGraphicFramePr>
        <p:xfrm>
          <a:off x="61425" y="1369935"/>
          <a:ext cx="9828000" cy="2365200"/>
        </p:xfrm>
        <a:graphic>
          <a:graphicData uri="http://schemas.openxmlformats.org/drawingml/2006/chart">
            <c:chart xmlns:c="http://schemas.openxmlformats.org/drawingml/2006/chart" xmlns:r="http://schemas.openxmlformats.org/officeDocument/2006/relationships" r:id="rId6"/>
          </a:graphicData>
        </a:graphic>
      </p:graphicFrame>
      <p:sp>
        <p:nvSpPr>
          <p:cNvPr id="42" name="TextBox 41">
            <a:extLst>
              <a:ext uri="{FF2B5EF4-FFF2-40B4-BE49-F238E27FC236}">
                <a16:creationId xmlns:a16="http://schemas.microsoft.com/office/drawing/2014/main" id="{8177C306-DF5F-4BB1-8CC5-516C0120BB32}"/>
              </a:ext>
            </a:extLst>
          </p:cNvPr>
          <p:cNvSpPr txBox="1"/>
          <p:nvPr/>
        </p:nvSpPr>
        <p:spPr>
          <a:xfrm>
            <a:off x="680709" y="1405984"/>
            <a:ext cx="1268118" cy="271342"/>
          </a:xfrm>
          <a:prstGeom prst="rect">
            <a:avLst/>
          </a:prstGeom>
          <a:noFill/>
        </p:spPr>
        <p:txBody>
          <a:bodyPr wrap="none" lIns="54610" tIns="54610" rIns="54610" bIns="54610" rtlCol="0">
            <a:noAutofit/>
          </a:bodyPr>
          <a:lstStyle/>
          <a:p>
            <a:pPr>
              <a:spcAft>
                <a:spcPts val="600"/>
              </a:spcAft>
            </a:pPr>
            <a:r>
              <a:rPr lang="en-US" altLang="ko-KR" sz="960" b="1" dirty="0">
                <a:solidFill>
                  <a:srgbClr val="00338D"/>
                </a:solidFill>
                <a:latin typeface="Arial" panose="020B0604020202020204" pitchFamily="34" charset="0"/>
                <a:ea typeface="+mj-ea"/>
                <a:cs typeface="Arial" panose="020B0604020202020204" pitchFamily="34" charset="0"/>
              </a:rPr>
              <a:t>1</a:t>
            </a:r>
            <a:r>
              <a:rPr lang="ko-KR" altLang="en-US" sz="960" b="1" dirty="0">
                <a:solidFill>
                  <a:srgbClr val="00338D"/>
                </a:solidFill>
                <a:latin typeface="Arial" panose="020B0604020202020204" pitchFamily="34" charset="0"/>
                <a:ea typeface="+mj-ea"/>
                <a:cs typeface="Arial" panose="020B0604020202020204" pitchFamily="34" charset="0"/>
              </a:rPr>
              <a:t>라인 </a:t>
            </a:r>
            <a:r>
              <a:rPr lang="en-US" altLang="ko-KR" sz="960" b="1" dirty="0" err="1">
                <a:solidFill>
                  <a:srgbClr val="00338D"/>
                </a:solidFill>
                <a:latin typeface="Arial" panose="020B0604020202020204" pitchFamily="34" charset="0"/>
                <a:ea typeface="+mj-ea"/>
                <a:cs typeface="Arial" panose="020B0604020202020204" pitchFamily="34" charset="0"/>
              </a:rPr>
              <a:t>Capa</a:t>
            </a:r>
            <a:r>
              <a:rPr lang="en-US" altLang="ko-KR" sz="960" b="1" dirty="0">
                <a:solidFill>
                  <a:srgbClr val="00338D"/>
                </a:solidFill>
                <a:latin typeface="Arial" panose="020B0604020202020204" pitchFamily="34" charset="0"/>
                <a:ea typeface="+mj-ea"/>
                <a:cs typeface="Arial" panose="020B0604020202020204" pitchFamily="34" charset="0"/>
              </a:rPr>
              <a:t> </a:t>
            </a:r>
            <a:r>
              <a:rPr lang="ko-KR" altLang="en-US" sz="960" b="1" dirty="0">
                <a:solidFill>
                  <a:srgbClr val="00338D"/>
                </a:solidFill>
                <a:latin typeface="Arial" panose="020B0604020202020204" pitchFamily="34" charset="0"/>
                <a:ea typeface="+mj-ea"/>
                <a:cs typeface="Arial" panose="020B0604020202020204" pitchFamily="34" charset="0"/>
              </a:rPr>
              <a:t>및 가동률</a:t>
            </a:r>
          </a:p>
        </p:txBody>
      </p:sp>
      <p:sp>
        <p:nvSpPr>
          <p:cNvPr id="43" name="TextBox 42">
            <a:extLst>
              <a:ext uri="{FF2B5EF4-FFF2-40B4-BE49-F238E27FC236}">
                <a16:creationId xmlns:a16="http://schemas.microsoft.com/office/drawing/2014/main" id="{5ED1699C-3EDA-43E6-A0BA-3EBEA78F4550}"/>
              </a:ext>
            </a:extLst>
          </p:cNvPr>
          <p:cNvSpPr txBox="1"/>
          <p:nvPr/>
        </p:nvSpPr>
        <p:spPr>
          <a:xfrm>
            <a:off x="149462" y="3311353"/>
            <a:ext cx="495300" cy="271342"/>
          </a:xfrm>
          <a:prstGeom prst="rect">
            <a:avLst/>
          </a:prstGeom>
          <a:noFill/>
        </p:spPr>
        <p:txBody>
          <a:bodyPr wrap="none" lIns="54610" tIns="54610" rIns="54610" bIns="54610" rtlCol="0">
            <a:noAutofit/>
          </a:bodyPr>
          <a:lstStyle/>
          <a:p>
            <a:pPr>
              <a:spcAft>
                <a:spcPts val="600"/>
              </a:spcAft>
            </a:pPr>
            <a:r>
              <a:rPr lang="ko-KR" altLang="en-US" sz="800">
                <a:latin typeface="+mj-ea"/>
                <a:ea typeface="+mj-ea"/>
              </a:rPr>
              <a:t>수량</a:t>
            </a:r>
            <a:endParaRPr lang="ko-KR" altLang="en-US" sz="800" dirty="0" err="1">
              <a:latin typeface="+mj-ea"/>
              <a:ea typeface="+mj-ea"/>
            </a:endParaRPr>
          </a:p>
        </p:txBody>
      </p:sp>
      <p:sp>
        <p:nvSpPr>
          <p:cNvPr id="44" name="TextBox 43">
            <a:extLst>
              <a:ext uri="{FF2B5EF4-FFF2-40B4-BE49-F238E27FC236}">
                <a16:creationId xmlns:a16="http://schemas.microsoft.com/office/drawing/2014/main" id="{71052E26-BB04-4B09-9C6E-D12804A185A0}"/>
              </a:ext>
            </a:extLst>
          </p:cNvPr>
          <p:cNvSpPr txBox="1"/>
          <p:nvPr/>
        </p:nvSpPr>
        <p:spPr>
          <a:xfrm>
            <a:off x="9387095" y="3368890"/>
            <a:ext cx="495300" cy="271342"/>
          </a:xfrm>
          <a:prstGeom prst="rect">
            <a:avLst/>
          </a:prstGeom>
          <a:noFill/>
        </p:spPr>
        <p:txBody>
          <a:bodyPr wrap="none" lIns="54610" tIns="54610" rIns="54610" bIns="54610" rtlCol="0">
            <a:noAutofit/>
          </a:bodyPr>
          <a:lstStyle/>
          <a:p>
            <a:pPr>
              <a:spcAft>
                <a:spcPts val="600"/>
              </a:spcAft>
            </a:pPr>
            <a:r>
              <a:rPr lang="ko-KR" altLang="en-US" sz="800">
                <a:latin typeface="+mj-ea"/>
                <a:ea typeface="+mj-ea"/>
              </a:rPr>
              <a:t>가동률</a:t>
            </a:r>
            <a:endParaRPr lang="ko-KR" altLang="en-US" sz="800" dirty="0" err="1">
              <a:latin typeface="+mj-ea"/>
              <a:ea typeface="+mj-ea"/>
            </a:endParaRPr>
          </a:p>
        </p:txBody>
      </p:sp>
      <p:sp>
        <p:nvSpPr>
          <p:cNvPr id="35" name="직사각형 119">
            <a:extLst>
              <a:ext uri="{FF2B5EF4-FFF2-40B4-BE49-F238E27FC236}">
                <a16:creationId xmlns:a16="http://schemas.microsoft.com/office/drawing/2014/main" id="{8054C2B4-F89B-4E83-8A0C-E6F173B45F3F}"/>
              </a:ext>
            </a:extLst>
          </p:cNvPr>
          <p:cNvSpPr/>
          <p:nvPr/>
        </p:nvSpPr>
        <p:spPr bwMode="auto">
          <a:xfrm>
            <a:off x="502377" y="5992079"/>
            <a:ext cx="6314802" cy="323165"/>
          </a:xfrm>
          <a:prstGeom prst="rect">
            <a:avLst/>
          </a:prstGeom>
          <a:noFill/>
          <a:ln w="9525" cap="flat" cmpd="sng" algn="ctr">
            <a:noFill/>
            <a:prstDash val="solid"/>
            <a:round/>
            <a:headEnd type="none" w="med" len="med"/>
            <a:tailEnd type="none" w="med" len="med"/>
          </a:ln>
          <a:effectLst/>
        </p:spPr>
        <p:txBody>
          <a:bodyPr wrap="square" lIns="0" tIns="0" rIns="0" bIns="0" rtlCol="0" anchor="t" anchorCtr="0">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 1: </a:t>
            </a:r>
            <a:r>
              <a:rPr lang="ko-KR" altLang="en-US" sz="700" dirty="0">
                <a:solidFill>
                  <a:prstClr val="black"/>
                </a:solidFill>
                <a:latin typeface="Arial" panose="020B0604020202020204" pitchFamily="34" charset="0"/>
                <a:ea typeface="+mj-ea"/>
                <a:cs typeface="Arial" panose="020B0604020202020204" pitchFamily="34" charset="0"/>
              </a:rPr>
              <a:t>화재로 인하여 삼성</a:t>
            </a:r>
            <a:r>
              <a:rPr lang="en-US" altLang="ko-KR" sz="700" dirty="0">
                <a:solidFill>
                  <a:prstClr val="black"/>
                </a:solidFill>
                <a:latin typeface="Arial" panose="020B0604020202020204" pitchFamily="34" charset="0"/>
                <a:ea typeface="+mj-ea"/>
                <a:cs typeface="Arial" panose="020B0604020202020204" pitchFamily="34" charset="0"/>
              </a:rPr>
              <a:t>SDI</a:t>
            </a:r>
            <a:r>
              <a:rPr lang="ko-KR" altLang="en-US" sz="700" dirty="0">
                <a:solidFill>
                  <a:prstClr val="black"/>
                </a:solidFill>
                <a:latin typeface="Arial" panose="020B0604020202020204" pitchFamily="34" charset="0"/>
                <a:ea typeface="+mj-ea"/>
                <a:cs typeface="Arial" panose="020B0604020202020204" pitchFamily="34" charset="0"/>
              </a:rPr>
              <a:t>의 가동이 중단되었으며</a:t>
            </a:r>
            <a:r>
              <a:rPr lang="en-US" altLang="ko-KR" sz="700" dirty="0">
                <a:solidFill>
                  <a:prstClr val="black"/>
                </a:solidFill>
                <a:latin typeface="Arial" panose="020B0604020202020204" pitchFamily="34" charset="0"/>
                <a:ea typeface="+mj-ea"/>
                <a:cs typeface="Arial" panose="020B0604020202020204" pitchFamily="34" charset="0"/>
              </a:rPr>
              <a:t>, </a:t>
            </a:r>
            <a:r>
              <a:rPr lang="ko-KR" altLang="en-US" sz="700" dirty="0">
                <a:solidFill>
                  <a:prstClr val="black"/>
                </a:solidFill>
                <a:latin typeface="Arial" panose="020B0604020202020204" pitchFamily="34" charset="0"/>
                <a:ea typeface="+mj-ea"/>
                <a:cs typeface="Arial" panose="020B0604020202020204" pitchFamily="34" charset="0"/>
              </a:rPr>
              <a:t>화재원인이 규명되지 않은 상태에서 </a:t>
            </a:r>
            <a:r>
              <a:rPr lang="en-US" altLang="ko-KR" sz="700" dirty="0">
                <a:solidFill>
                  <a:prstClr val="black"/>
                </a:solidFill>
                <a:latin typeface="Arial" panose="020B0604020202020204" pitchFamily="34" charset="0"/>
                <a:ea typeface="+mj-ea"/>
                <a:cs typeface="Arial" panose="020B0604020202020204" pitchFamily="34" charset="0"/>
              </a:rPr>
              <a:t>2019</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6</a:t>
            </a:r>
            <a:r>
              <a:rPr lang="ko-KR" altLang="en-US" sz="700" dirty="0">
                <a:solidFill>
                  <a:prstClr val="black"/>
                </a:solidFill>
                <a:latin typeface="Arial" panose="020B0604020202020204" pitchFamily="34" charset="0"/>
                <a:ea typeface="+mj-ea"/>
                <a:cs typeface="Arial" panose="020B0604020202020204" pitchFamily="34" charset="0"/>
              </a:rPr>
              <a:t>월 가동 재개</a:t>
            </a:r>
            <a:endParaRPr lang="en-US" altLang="ko-KR" sz="700" dirty="0">
              <a:solidFill>
                <a:prstClr val="black"/>
              </a:solidFill>
              <a:latin typeface="Arial" panose="020B0604020202020204" pitchFamily="34" charset="0"/>
              <a:ea typeface="+mj-ea"/>
              <a:cs typeface="Arial" panose="020B0604020202020204" pitchFamily="34" charset="0"/>
            </a:endParaRPr>
          </a:p>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Note</a:t>
            </a:r>
            <a:r>
              <a:rPr lang="ko-KR" altLang="en-US" sz="700" dirty="0">
                <a:solidFill>
                  <a:prstClr val="black"/>
                </a:solidFill>
                <a:latin typeface="Arial" panose="020B0604020202020204" pitchFamily="34" charset="0"/>
                <a:ea typeface="+mj-ea"/>
                <a:cs typeface="Arial" panose="020B0604020202020204" pitchFamily="34" charset="0"/>
              </a:rPr>
              <a:t> </a:t>
            </a:r>
            <a:r>
              <a:rPr lang="en-US" altLang="ko-KR" sz="700" dirty="0">
                <a:solidFill>
                  <a:prstClr val="black"/>
                </a:solidFill>
                <a:latin typeface="Arial" panose="020B0604020202020204" pitchFamily="34" charset="0"/>
                <a:ea typeface="+mj-ea"/>
                <a:cs typeface="Arial" panose="020B0604020202020204" pitchFamily="34" charset="0"/>
              </a:rPr>
              <a:t>2: </a:t>
            </a:r>
            <a:r>
              <a:rPr lang="ko-KR" altLang="en-US" sz="700" dirty="0">
                <a:solidFill>
                  <a:prstClr val="black"/>
                </a:solidFill>
                <a:latin typeface="Arial" panose="020B0604020202020204" pitchFamily="34" charset="0"/>
                <a:ea typeface="+mj-ea"/>
                <a:cs typeface="Arial" panose="020B0604020202020204" pitchFamily="34" charset="0"/>
              </a:rPr>
              <a:t>삼성</a:t>
            </a:r>
            <a:r>
              <a:rPr lang="en-US" altLang="ko-KR" sz="700" dirty="0">
                <a:solidFill>
                  <a:prstClr val="black"/>
                </a:solidFill>
                <a:latin typeface="Arial" panose="020B0604020202020204" pitchFamily="34" charset="0"/>
                <a:ea typeface="+mj-ea"/>
                <a:cs typeface="Arial" panose="020B0604020202020204" pitchFamily="34" charset="0"/>
              </a:rPr>
              <a:t>SDI </a:t>
            </a:r>
            <a:r>
              <a:rPr lang="ko-KR" altLang="en-US" sz="700" dirty="0">
                <a:solidFill>
                  <a:prstClr val="black"/>
                </a:solidFill>
                <a:latin typeface="Arial" panose="020B0604020202020204" pitchFamily="34" charset="0"/>
                <a:ea typeface="+mj-ea"/>
                <a:cs typeface="Arial" panose="020B0604020202020204" pitchFamily="34" charset="0"/>
              </a:rPr>
              <a:t>내부 감사 결과</a:t>
            </a:r>
            <a:r>
              <a:rPr lang="en-US" altLang="ko-KR" sz="700" dirty="0">
                <a:solidFill>
                  <a:prstClr val="black"/>
                </a:solidFill>
                <a:latin typeface="Arial" panose="020B0604020202020204" pitchFamily="34" charset="0"/>
                <a:ea typeface="+mj-ea"/>
                <a:cs typeface="Arial" panose="020B0604020202020204" pitchFamily="34" charset="0"/>
              </a:rPr>
              <a:t>,</a:t>
            </a:r>
            <a:r>
              <a:rPr lang="ko-KR" altLang="en-US" sz="700" dirty="0">
                <a:solidFill>
                  <a:prstClr val="black"/>
                </a:solidFill>
                <a:latin typeface="Arial" panose="020B0604020202020204" pitchFamily="34" charset="0"/>
                <a:ea typeface="+mj-ea"/>
                <a:cs typeface="Arial" panose="020B0604020202020204" pitchFamily="34" charset="0"/>
              </a:rPr>
              <a:t> 재고 과다 및 화재 원인규명을 위해 </a:t>
            </a:r>
            <a:r>
              <a:rPr lang="en-US" altLang="ko-KR" sz="700" dirty="0">
                <a:solidFill>
                  <a:prstClr val="black"/>
                </a:solidFill>
                <a:latin typeface="Arial" panose="020B0604020202020204" pitchFamily="34" charset="0"/>
                <a:ea typeface="+mj-ea"/>
                <a:cs typeface="Arial" panose="020B0604020202020204" pitchFamily="34" charset="0"/>
              </a:rPr>
              <a:t>2</a:t>
            </a:r>
            <a:r>
              <a:rPr lang="ko-KR" altLang="en-US" sz="700" dirty="0">
                <a:solidFill>
                  <a:prstClr val="black"/>
                </a:solidFill>
                <a:latin typeface="Arial" panose="020B0604020202020204" pitchFamily="34" charset="0"/>
                <a:ea typeface="+mj-ea"/>
                <a:cs typeface="Arial" panose="020B0604020202020204" pitchFamily="34" charset="0"/>
              </a:rPr>
              <a:t>차 가동 중단</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38" name="직사각형 37">
            <a:extLst>
              <a:ext uri="{FF2B5EF4-FFF2-40B4-BE49-F238E27FC236}">
                <a16:creationId xmlns:a16="http://schemas.microsoft.com/office/drawing/2014/main" id="{0BC773ED-C757-48C9-ACA3-E710CBFEE541}"/>
              </a:ext>
            </a:extLst>
          </p:cNvPr>
          <p:cNvSpPr/>
          <p:nvPr/>
        </p:nvSpPr>
        <p:spPr>
          <a:xfrm>
            <a:off x="2404984" y="4118078"/>
            <a:ext cx="519928" cy="367888"/>
          </a:xfrm>
          <a:prstGeom prst="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800" b="1" dirty="0">
                <a:solidFill>
                  <a:srgbClr val="C00000"/>
                </a:solidFill>
                <a:latin typeface="Arial" panose="020B0604020202020204" pitchFamily="34" charset="0"/>
                <a:ea typeface="+mj-ea"/>
                <a:cs typeface="Arial" panose="020B0604020202020204" pitchFamily="34" charset="0"/>
              </a:rPr>
              <a:t>삼성</a:t>
            </a:r>
            <a:r>
              <a:rPr lang="en-US" altLang="ko-KR" sz="800" b="1" dirty="0">
                <a:solidFill>
                  <a:srgbClr val="C00000"/>
                </a:solidFill>
                <a:latin typeface="Arial" panose="020B0604020202020204" pitchFamily="34" charset="0"/>
                <a:ea typeface="+mj-ea"/>
                <a:cs typeface="Arial" panose="020B0604020202020204" pitchFamily="34" charset="0"/>
              </a:rPr>
              <a:t>SDI</a:t>
            </a:r>
          </a:p>
          <a:p>
            <a:pPr algn="ctr"/>
            <a:r>
              <a:rPr lang="ko-KR" altLang="en-US" sz="800" b="1" dirty="0">
                <a:solidFill>
                  <a:srgbClr val="C00000"/>
                </a:solidFill>
                <a:latin typeface="Arial" panose="020B0604020202020204" pitchFamily="34" charset="0"/>
                <a:ea typeface="+mj-ea"/>
                <a:cs typeface="Arial" panose="020B0604020202020204" pitchFamily="34" charset="0"/>
              </a:rPr>
              <a:t>가동중단</a:t>
            </a:r>
            <a:endParaRPr lang="en-US" altLang="ko-KR" sz="800" b="1" dirty="0">
              <a:solidFill>
                <a:srgbClr val="C00000"/>
              </a:solidFill>
              <a:latin typeface="Arial" panose="020B0604020202020204" pitchFamily="34" charset="0"/>
              <a:ea typeface="+mj-ea"/>
              <a:cs typeface="Arial" panose="020B0604020202020204" pitchFamily="34" charset="0"/>
            </a:endParaRPr>
          </a:p>
          <a:p>
            <a:pPr algn="ctr"/>
            <a:r>
              <a:rPr lang="en-US" altLang="ko-KR" sz="800" b="1" dirty="0">
                <a:solidFill>
                  <a:srgbClr val="C00000"/>
                </a:solidFill>
                <a:latin typeface="Arial" panose="020B0604020202020204" pitchFamily="34" charset="0"/>
                <a:ea typeface="+mj-ea"/>
                <a:cs typeface="Arial" panose="020B0604020202020204" pitchFamily="34" charset="0"/>
              </a:rPr>
              <a:t>(2</a:t>
            </a:r>
            <a:r>
              <a:rPr lang="ko-KR" altLang="en-US" sz="800" b="1" dirty="0">
                <a:solidFill>
                  <a:srgbClr val="C00000"/>
                </a:solidFill>
                <a:latin typeface="Arial" panose="020B0604020202020204" pitchFamily="34" charset="0"/>
                <a:ea typeface="+mj-ea"/>
                <a:cs typeface="Arial" panose="020B0604020202020204" pitchFamily="34" charset="0"/>
              </a:rPr>
              <a:t>차</a:t>
            </a:r>
            <a:r>
              <a:rPr lang="en-US" altLang="ko-KR" sz="800" b="1" dirty="0">
                <a:solidFill>
                  <a:srgbClr val="C00000"/>
                </a:solidFill>
                <a:latin typeface="Arial" panose="020B0604020202020204" pitchFamily="34" charset="0"/>
                <a:ea typeface="+mj-ea"/>
                <a:cs typeface="Arial" panose="020B0604020202020204" pitchFamily="34" charset="0"/>
              </a:rPr>
              <a:t>)</a:t>
            </a:r>
            <a:r>
              <a:rPr lang="en-US" altLang="ko-KR" sz="800" b="1" baseline="30000" dirty="0">
                <a:solidFill>
                  <a:srgbClr val="C00000"/>
                </a:solidFill>
                <a:latin typeface="Arial" panose="020B0604020202020204" pitchFamily="34" charset="0"/>
                <a:ea typeface="+mj-ea"/>
                <a:cs typeface="Arial" panose="020B0604020202020204" pitchFamily="34" charset="0"/>
              </a:rPr>
              <a:t>2</a:t>
            </a:r>
            <a:endParaRPr lang="ko-KR" altLang="en-US" sz="1000" b="1" baseline="30000" dirty="0" err="1">
              <a:solidFill>
                <a:srgbClr val="C0000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093773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Fraction Defective (1/2)</a:t>
            </a:r>
          </a:p>
        </p:txBody>
      </p:sp>
      <p:sp>
        <p:nvSpPr>
          <p:cNvPr id="7" name="제목 2">
            <a:extLst>
              <a:ext uri="{FF2B5EF4-FFF2-40B4-BE49-F238E27FC236}">
                <a16:creationId xmlns:a16="http://schemas.microsoft.com/office/drawing/2014/main" id="{6195F28B-5BC0-49A1-A2F8-156EA142159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9" name="Title 1">
            <a:extLst>
              <a:ext uri="{FF2B5EF4-FFF2-40B4-BE49-F238E27FC236}">
                <a16:creationId xmlns:a16="http://schemas.microsoft.com/office/drawing/2014/main" id="{6CA8F5DE-CD0A-45AE-BD2A-8C586058D6E2}"/>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신규 제품의 생산 초기에는 불량률이 </a:t>
            </a:r>
            <a:r>
              <a:rPr lang="en-US" altLang="ko-KR" sz="1000" b="1" dirty="0">
                <a:solidFill>
                  <a:srgbClr val="002997"/>
                </a:solidFill>
                <a:latin typeface="Arial" panose="020B0604020202020204" pitchFamily="34" charset="0"/>
                <a:ea typeface="+mj-ea"/>
                <a:cs typeface="Arial" panose="020B0604020202020204" pitchFamily="34" charset="0"/>
              </a:rPr>
              <a:t>2.5~4.5%</a:t>
            </a:r>
            <a:r>
              <a:rPr lang="ko-KR" altLang="en-US" sz="1000" b="1" dirty="0">
                <a:solidFill>
                  <a:srgbClr val="002997"/>
                </a:solidFill>
                <a:latin typeface="Arial" panose="020B0604020202020204" pitchFamily="34" charset="0"/>
                <a:ea typeface="+mj-ea"/>
                <a:cs typeface="Arial" panose="020B0604020202020204" pitchFamily="34" charset="0"/>
              </a:rPr>
              <a:t>로 높게 나타나지만</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이후 공정 개선 과정을 거치며 불량률이 </a:t>
            </a:r>
            <a:r>
              <a:rPr lang="en-US" altLang="ko-KR" sz="1000" b="1" dirty="0">
                <a:solidFill>
                  <a:srgbClr val="002997"/>
                </a:solidFill>
                <a:latin typeface="Arial" panose="020B0604020202020204" pitchFamily="34" charset="0"/>
                <a:ea typeface="+mj-ea"/>
                <a:cs typeface="Arial" panose="020B0604020202020204" pitchFamily="34" charset="0"/>
              </a:rPr>
              <a:t>1~2%</a:t>
            </a:r>
            <a:r>
              <a:rPr lang="ko-KR" altLang="en-US" sz="1000" b="1" dirty="0">
                <a:solidFill>
                  <a:srgbClr val="002997"/>
                </a:solidFill>
                <a:latin typeface="Arial" panose="020B0604020202020204" pitchFamily="34" charset="0"/>
                <a:ea typeface="+mj-ea"/>
                <a:cs typeface="Arial" panose="020B0604020202020204" pitchFamily="34" charset="0"/>
              </a:rPr>
              <a:t> 수준으로 안정화 됨</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 </a:t>
            </a:r>
            <a:r>
              <a:rPr lang="en-US" altLang="ko-KR" sz="1000" b="1" dirty="0">
                <a:solidFill>
                  <a:srgbClr val="002997"/>
                </a:solidFill>
                <a:latin typeface="Arial" panose="020B0604020202020204" pitchFamily="34" charset="0"/>
                <a:ea typeface="+mj-ea"/>
                <a:cs typeface="Arial" panose="020B0604020202020204" pitchFamily="34" charset="0"/>
              </a:rPr>
              <a:t>1</a:t>
            </a:r>
            <a:r>
              <a:rPr lang="ko-KR" altLang="en-US" sz="1000" b="1" dirty="0">
                <a:solidFill>
                  <a:srgbClr val="002997"/>
                </a:solidFill>
                <a:latin typeface="Arial" panose="020B0604020202020204" pitchFamily="34" charset="0"/>
                <a:ea typeface="+mj-ea"/>
                <a:cs typeface="Arial" panose="020B0604020202020204" pitchFamily="34" charset="0"/>
              </a:rPr>
              <a:t>라인 불량률은 </a:t>
            </a:r>
            <a:r>
              <a:rPr lang="en-US" altLang="ko-KR" sz="1000" b="1" dirty="0">
                <a:solidFill>
                  <a:srgbClr val="002997"/>
                </a:solidFill>
                <a:latin typeface="Arial" panose="020B0604020202020204" pitchFamily="34" charset="0"/>
                <a:ea typeface="+mj-ea"/>
                <a:cs typeface="Arial" panose="020B0604020202020204" pitchFamily="34" charset="0"/>
              </a:rPr>
              <a:t>28Ah</a:t>
            </a:r>
            <a:r>
              <a:rPr lang="ko-KR" altLang="en-US" sz="1000" b="1" dirty="0">
                <a:solidFill>
                  <a:srgbClr val="002997"/>
                </a:solidFill>
                <a:latin typeface="Arial" panose="020B0604020202020204" pitchFamily="34" charset="0"/>
                <a:ea typeface="+mj-ea"/>
                <a:cs typeface="Arial" panose="020B0604020202020204" pitchFamily="34" charset="0"/>
              </a:rPr>
              <a:t>의 단종으로 설비 </a:t>
            </a:r>
            <a:r>
              <a:rPr lang="ko-KR" altLang="en-US" sz="1000" b="1" dirty="0" err="1">
                <a:solidFill>
                  <a:srgbClr val="002997"/>
                </a:solidFill>
                <a:latin typeface="Arial" panose="020B0604020202020204" pitchFamily="34" charset="0"/>
                <a:ea typeface="+mj-ea"/>
                <a:cs typeface="Arial" panose="020B0604020202020204" pitchFamily="34" charset="0"/>
              </a:rPr>
              <a:t>비가동</a:t>
            </a:r>
            <a:r>
              <a:rPr lang="ko-KR" altLang="en-US" sz="1000" b="1" dirty="0">
                <a:solidFill>
                  <a:srgbClr val="002997"/>
                </a:solidFill>
                <a:latin typeface="Arial" panose="020B0604020202020204" pitchFamily="34" charset="0"/>
                <a:ea typeface="+mj-ea"/>
                <a:cs typeface="Arial" panose="020B0604020202020204" pitchFamily="34" charset="0"/>
              </a:rPr>
              <a:t> 기간이 증가하면서 </a:t>
            </a:r>
            <a:r>
              <a:rPr lang="en-US" altLang="ko-KR" sz="1000" b="1" dirty="0">
                <a:solidFill>
                  <a:srgbClr val="002997"/>
                </a:solidFill>
                <a:latin typeface="Arial" panose="020B0604020202020204" pitchFamily="34" charset="0"/>
                <a:ea typeface="+mj-ea"/>
                <a:cs typeface="Arial" panose="020B0604020202020204" pitchFamily="34" charset="0"/>
              </a:rPr>
              <a:t>2019</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1.4%</a:t>
            </a:r>
            <a:r>
              <a:rPr lang="ko-KR" altLang="en-US" sz="1000" b="1" dirty="0">
                <a:solidFill>
                  <a:srgbClr val="002997"/>
                </a:solidFill>
                <a:latin typeface="Arial" panose="020B0604020202020204" pitchFamily="34" charset="0"/>
                <a:ea typeface="+mj-ea"/>
                <a:cs typeface="Arial" panose="020B0604020202020204" pitchFamily="34" charset="0"/>
              </a:rPr>
              <a:t>에서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5.2%</a:t>
            </a:r>
            <a:r>
              <a:rPr lang="ko-KR" altLang="en-US" sz="1000" b="1" dirty="0">
                <a:solidFill>
                  <a:srgbClr val="002997"/>
                </a:solidFill>
                <a:latin typeface="Arial" panose="020B0604020202020204" pitchFamily="34" charset="0"/>
                <a:ea typeface="+mj-ea"/>
                <a:cs typeface="Arial" panose="020B0604020202020204" pitchFamily="34" charset="0"/>
              </a:rPr>
              <a:t>로 증가하였음</a:t>
            </a:r>
          </a:p>
        </p:txBody>
      </p:sp>
      <p:sp>
        <p:nvSpPr>
          <p:cNvPr id="15" name="TextBox 14">
            <a:extLst>
              <a:ext uri="{FF2B5EF4-FFF2-40B4-BE49-F238E27FC236}">
                <a16:creationId xmlns:a16="http://schemas.microsoft.com/office/drawing/2014/main" id="{1CFD1B6E-F1D2-447E-BD2D-1A3267F3C635}"/>
              </a:ext>
            </a:extLst>
          </p:cNvPr>
          <p:cNvSpPr txBox="1"/>
          <p:nvPr/>
        </p:nvSpPr>
        <p:spPr>
          <a:xfrm>
            <a:off x="499774" y="4129188"/>
            <a:ext cx="4533900" cy="492443"/>
          </a:xfrm>
          <a:prstGeom prst="rect">
            <a:avLst/>
          </a:prstGeom>
          <a:noFill/>
        </p:spPr>
        <p:txBody>
          <a:bodyPr wrap="square" lIns="0" tIns="0" rIns="0" bIns="0" rtlCol="0">
            <a:spAutoFit/>
          </a:bodyPr>
          <a:lstStyle/>
          <a:p>
            <a:r>
              <a:rPr lang="ko-KR" altLang="en-US" sz="800" dirty="0">
                <a:solidFill>
                  <a:prstClr val="black"/>
                </a:solidFill>
                <a:latin typeface="Arial" panose="020B0604020202020204" pitchFamily="34" charset="0"/>
                <a:ea typeface="+mj-ea"/>
                <a:cs typeface="Arial" panose="020B0604020202020204" pitchFamily="34" charset="0"/>
              </a:rPr>
              <a:t>단위</a:t>
            </a:r>
            <a:r>
              <a:rPr lang="en-US" altLang="ko-KR" sz="800" dirty="0">
                <a:solidFill>
                  <a:prstClr val="black"/>
                </a:solidFill>
                <a:latin typeface="Arial" panose="020B0604020202020204" pitchFamily="34" charset="0"/>
                <a:ea typeface="+mj-ea"/>
                <a:cs typeface="Arial" panose="020B0604020202020204" pitchFamily="34" charset="0"/>
              </a:rPr>
              <a:t>: EA</a:t>
            </a:r>
          </a:p>
          <a:p>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회사제시자료</a:t>
            </a:r>
            <a:endParaRPr lang="en-US" altLang="ko-KR" sz="800" dirty="0">
              <a:latin typeface="Arial" panose="020B0604020202020204" pitchFamily="34" charset="0"/>
              <a:ea typeface="+mj-ea"/>
              <a:cs typeface="Arial" panose="020B0604020202020204" pitchFamily="34" charset="0"/>
            </a:endParaRPr>
          </a:p>
          <a:p>
            <a:r>
              <a:rPr lang="en-US" altLang="ko-KR" sz="800" dirty="0">
                <a:latin typeface="Arial" panose="020B0604020202020204" pitchFamily="34" charset="0"/>
                <a:ea typeface="+mj-ea"/>
                <a:cs typeface="Arial" panose="020B0604020202020204" pitchFamily="34" charset="0"/>
              </a:rPr>
              <a:t>Note 1: 2020</a:t>
            </a:r>
            <a:r>
              <a:rPr lang="ko-KR" altLang="en-US" sz="800" dirty="0">
                <a:latin typeface="Arial" panose="020B0604020202020204" pitchFamily="34" charset="0"/>
                <a:ea typeface="+mj-ea"/>
                <a:cs typeface="Arial" panose="020B0604020202020204" pitchFamily="34" charset="0"/>
              </a:rPr>
              <a:t>년 </a:t>
            </a:r>
            <a:r>
              <a:rPr lang="en-US" altLang="ko-KR" sz="800" dirty="0">
                <a:latin typeface="Arial" panose="020B0604020202020204" pitchFamily="34" charset="0"/>
                <a:ea typeface="+mj-ea"/>
                <a:cs typeface="Arial" panose="020B0604020202020204" pitchFamily="34" charset="0"/>
              </a:rPr>
              <a:t>9~10</a:t>
            </a:r>
            <a:r>
              <a:rPr lang="ko-KR" altLang="en-US" sz="800" dirty="0">
                <a:latin typeface="Arial" panose="020B0604020202020204" pitchFamily="34" charset="0"/>
                <a:ea typeface="+mj-ea"/>
                <a:cs typeface="Arial" panose="020B0604020202020204" pitchFamily="34" charset="0"/>
              </a:rPr>
              <a:t>월의 </a:t>
            </a:r>
            <a:r>
              <a:rPr lang="en-US" altLang="ko-KR" sz="800" dirty="0">
                <a:latin typeface="Arial" panose="020B0604020202020204" pitchFamily="34" charset="0"/>
                <a:ea typeface="+mj-ea"/>
                <a:cs typeface="Arial" panose="020B0604020202020204" pitchFamily="34" charset="0"/>
              </a:rPr>
              <a:t>1</a:t>
            </a:r>
            <a:r>
              <a:rPr lang="ko-KR" altLang="en-US" sz="800" dirty="0">
                <a:latin typeface="Arial" panose="020B0604020202020204" pitchFamily="34" charset="0"/>
                <a:ea typeface="+mj-ea"/>
                <a:cs typeface="Arial" panose="020B0604020202020204" pitchFamily="34" charset="0"/>
              </a:rPr>
              <a:t>라인</a:t>
            </a:r>
            <a:r>
              <a:rPr lang="en-US" altLang="ko-KR" sz="800" dirty="0">
                <a:latin typeface="Arial" panose="020B0604020202020204" pitchFamily="34" charset="0"/>
                <a:ea typeface="+mj-ea"/>
                <a:cs typeface="Arial" panose="020B0604020202020204" pitchFamily="34" charset="0"/>
              </a:rPr>
              <a:t>(28Ah)</a:t>
            </a:r>
            <a:r>
              <a:rPr lang="ko-KR" altLang="en-US" sz="800" dirty="0">
                <a:latin typeface="Arial" panose="020B0604020202020204" pitchFamily="34" charset="0"/>
                <a:ea typeface="+mj-ea"/>
                <a:cs typeface="Arial" panose="020B0604020202020204" pitchFamily="34" charset="0"/>
              </a:rPr>
              <a:t> 불량률 데이터가 누락되어</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불량률을 산정한 생산수량과</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가동률 상의 생산수량의 불일치 존재함</a:t>
            </a:r>
            <a:endParaRPr lang="ko-KR" altLang="en-US" sz="8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DBB20FA1-FEC9-4BD8-8398-E39D4D935A87}"/>
              </a:ext>
            </a:extLst>
          </p:cNvPr>
          <p:cNvSpPr txBox="1"/>
          <p:nvPr/>
        </p:nvSpPr>
        <p:spPr>
          <a:xfrm>
            <a:off x="5377316" y="1524932"/>
            <a:ext cx="4035483" cy="3996436"/>
          </a:xfrm>
          <a:prstGeom prst="rect">
            <a:avLst/>
          </a:prstGeom>
          <a:noFill/>
          <a:ln>
            <a:noFill/>
          </a:ln>
        </p:spPr>
        <p:txBody>
          <a:bodyPr wrap="square" lIns="36000" tIns="108000" rIns="36000" bIns="36000" rtlCol="0">
            <a:noAutofit/>
          </a:bodyPr>
          <a:lstStyle/>
          <a:p>
            <a:pPr>
              <a:lnSpc>
                <a:spcPts val="1200"/>
              </a:lnSpc>
              <a:spcBef>
                <a:spcPts val="600"/>
              </a:spcBef>
              <a:buClr>
                <a:srgbClr val="00338D"/>
              </a:buClr>
              <a:tabLst>
                <a:tab pos="4935538" algn="l"/>
              </a:tabLst>
              <a:defRPr/>
            </a:pPr>
            <a:r>
              <a:rPr lang="en-US" altLang="ko-KR" sz="900" b="1" u="sng" dirty="0">
                <a:latin typeface="Arial" panose="020B0604020202020204" pitchFamily="34" charset="0"/>
                <a:cs typeface="Arial" panose="020B0604020202020204" pitchFamily="34" charset="0"/>
              </a:rPr>
              <a:t>1</a:t>
            </a:r>
            <a:r>
              <a:rPr lang="ko-KR" altLang="en-US" sz="900" b="1" u="sng" dirty="0">
                <a:latin typeface="Arial" panose="020B0604020202020204" pitchFamily="34" charset="0"/>
                <a:cs typeface="Arial" panose="020B0604020202020204" pitchFamily="34" charset="0"/>
              </a:rPr>
              <a:t>라인</a:t>
            </a:r>
            <a:endParaRPr lang="en-US" altLang="ko-KR" sz="900" b="1" u="sng"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b="1"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1</a:t>
            </a:r>
            <a:r>
              <a:rPr lang="ko-KR" altLang="en-US" sz="900" dirty="0">
                <a:latin typeface="Arial" panose="020B0604020202020204" pitchFamily="34" charset="0"/>
                <a:cs typeface="Arial" panose="020B0604020202020204" pitchFamily="34" charset="0"/>
              </a:rPr>
              <a:t>라인 불량률은 </a:t>
            </a: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년까지는 지속적 생산이 이루어지던 </a:t>
            </a:r>
            <a:r>
              <a:rPr lang="en-US" altLang="ko-KR" sz="900" dirty="0">
                <a:latin typeface="Arial" panose="020B0604020202020204" pitchFamily="34" charset="0"/>
                <a:cs typeface="Arial" panose="020B0604020202020204" pitchFamily="34" charset="0"/>
              </a:rPr>
              <a:t>2018</a:t>
            </a:r>
            <a:r>
              <a:rPr lang="ko-KR" altLang="en-US" sz="900" dirty="0">
                <a:latin typeface="Arial" panose="020B0604020202020204" pitchFamily="34" charset="0"/>
                <a:cs typeface="Arial" panose="020B0604020202020204" pitchFamily="34" charset="0"/>
              </a:rPr>
              <a:t>년도와 유사한 수준인 </a:t>
            </a:r>
            <a:r>
              <a:rPr lang="en-US" altLang="ko-KR" sz="900" dirty="0">
                <a:latin typeface="Arial" panose="020B0604020202020204" pitchFamily="34" charset="0"/>
                <a:cs typeface="Arial" panose="020B0604020202020204" pitchFamily="34" charset="0"/>
              </a:rPr>
              <a:t>1.5%</a:t>
            </a:r>
            <a:r>
              <a:rPr lang="ko-KR" altLang="en-US" sz="900" dirty="0">
                <a:latin typeface="Arial" panose="020B0604020202020204" pitchFamily="34" charset="0"/>
                <a:cs typeface="Arial" panose="020B0604020202020204" pitchFamily="34" charset="0"/>
              </a:rPr>
              <a:t>대로 유지되었음</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그러나</a:t>
            </a:r>
            <a:r>
              <a:rPr lang="en-US" altLang="ko-KR" sz="900" dirty="0">
                <a:latin typeface="Arial" panose="020B0604020202020204" pitchFamily="34" charset="0"/>
                <a:cs typeface="Arial" panose="020B0604020202020204" pitchFamily="34" charset="0"/>
              </a:rPr>
              <a:t> 2019</a:t>
            </a:r>
            <a:r>
              <a:rPr lang="ko-KR" altLang="en-US" sz="900" dirty="0">
                <a:latin typeface="Arial" panose="020B0604020202020204" pitchFamily="34" charset="0"/>
                <a:cs typeface="Arial" panose="020B0604020202020204" pitchFamily="34" charset="0"/>
              </a:rPr>
              <a:t>년 이후 서비스 용도로만 생산하게 되면서 생산수량이 감소하였고</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가동률 감소 및 </a:t>
            </a:r>
            <a:r>
              <a:rPr lang="ko-KR" altLang="en-US" sz="900" dirty="0" err="1">
                <a:latin typeface="Arial" panose="020B0604020202020204" pitchFamily="34" charset="0"/>
                <a:cs typeface="Arial" panose="020B0604020202020204" pitchFamily="34" charset="0"/>
              </a:rPr>
              <a:t>비가동</a:t>
            </a:r>
            <a:r>
              <a:rPr lang="ko-KR" altLang="en-US" sz="900" dirty="0">
                <a:latin typeface="Arial" panose="020B0604020202020204" pitchFamily="34" charset="0"/>
                <a:cs typeface="Arial" panose="020B0604020202020204" pitchFamily="34" charset="0"/>
              </a:rPr>
              <a:t> 기간의 장기화로 인하여 </a:t>
            </a:r>
            <a:r>
              <a:rPr lang="en-US" altLang="ko-KR" sz="900" dirty="0">
                <a:latin typeface="Arial" panose="020B0604020202020204" pitchFamily="34" charset="0"/>
                <a:cs typeface="Arial" panose="020B0604020202020204" pitchFamily="34" charset="0"/>
              </a:rPr>
              <a:t>2020</a:t>
            </a:r>
            <a:r>
              <a:rPr lang="ko-KR" altLang="en-US" sz="900" dirty="0">
                <a:latin typeface="Arial" panose="020B0604020202020204" pitchFamily="34" charset="0"/>
                <a:cs typeface="Arial" panose="020B0604020202020204" pitchFamily="34" charset="0"/>
              </a:rPr>
              <a:t>년에는 </a:t>
            </a:r>
            <a:r>
              <a:rPr lang="en-US" altLang="ko-KR" sz="900" dirty="0">
                <a:latin typeface="Arial" panose="020B0604020202020204" pitchFamily="34" charset="0"/>
                <a:cs typeface="Arial" panose="020B0604020202020204" pitchFamily="34" charset="0"/>
              </a:rPr>
              <a:t>3.8%, 2021</a:t>
            </a:r>
            <a:r>
              <a:rPr lang="ko-KR" altLang="en-US" sz="900" dirty="0">
                <a:latin typeface="Arial" panose="020B0604020202020204" pitchFamily="34" charset="0"/>
                <a:cs typeface="Arial" panose="020B0604020202020204" pitchFamily="34" charset="0"/>
              </a:rPr>
              <a:t>년에는 </a:t>
            </a:r>
            <a:r>
              <a:rPr lang="en-US" altLang="ko-KR" sz="900" dirty="0">
                <a:latin typeface="Arial" panose="020B0604020202020204" pitchFamily="34" charset="0"/>
                <a:cs typeface="Arial" panose="020B0604020202020204" pitchFamily="34" charset="0"/>
              </a:rPr>
              <a:t>5.2%</a:t>
            </a:r>
            <a:r>
              <a:rPr lang="ko-KR" altLang="en-US" sz="900" dirty="0">
                <a:latin typeface="Arial" panose="020B0604020202020204" pitchFamily="34" charset="0"/>
                <a:cs typeface="Arial" panose="020B0604020202020204" pitchFamily="34" charset="0"/>
              </a:rPr>
              <a:t>로 오히려 불량률이 점차 증가하게 되었음</a:t>
            </a:r>
            <a:r>
              <a:rPr lang="en-US" altLang="ko-KR" sz="900" dirty="0">
                <a:latin typeface="Arial" panose="020B0604020202020204" pitchFamily="34" charset="0"/>
                <a:cs typeface="Arial" panose="020B0604020202020204" pitchFamily="34" charset="0"/>
              </a:rPr>
              <a:t> </a:t>
            </a:r>
          </a:p>
          <a:p>
            <a:pPr marL="180975" indent="-180975"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latinLnBrk="1">
              <a:lnSpc>
                <a:spcPts val="1200"/>
              </a:lnSpc>
              <a:buClr>
                <a:srgbClr val="00338D"/>
              </a:buClr>
              <a:tabLst>
                <a:tab pos="180975" algn="l"/>
              </a:tabLst>
              <a:defRPr/>
            </a:pPr>
            <a:r>
              <a:rPr lang="en-US" altLang="ko-KR" sz="900" b="1" u="sng" dirty="0">
                <a:latin typeface="Arial" panose="020B0604020202020204" pitchFamily="34" charset="0"/>
                <a:cs typeface="Arial" panose="020B0604020202020204" pitchFamily="34" charset="0"/>
              </a:rPr>
              <a:t>3</a:t>
            </a:r>
            <a:r>
              <a:rPr lang="ko-KR" altLang="en-US" sz="900" b="1" u="sng" dirty="0">
                <a:latin typeface="Arial" panose="020B0604020202020204" pitchFamily="34" charset="0"/>
                <a:cs typeface="Arial" panose="020B0604020202020204" pitchFamily="34" charset="0"/>
              </a:rPr>
              <a:t>라인</a:t>
            </a:r>
            <a:endParaRPr lang="en-US" altLang="ko-KR" sz="900" dirty="0">
              <a:latin typeface="Arial" panose="020B0604020202020204" pitchFamily="34" charset="0"/>
              <a:cs typeface="Arial" panose="020B0604020202020204" pitchFamily="34" charset="0"/>
            </a:endParaRPr>
          </a:p>
          <a:p>
            <a:pPr latinLnBrk="1">
              <a:lnSpc>
                <a:spcPts val="1200"/>
              </a:lnSpc>
              <a:buClr>
                <a:srgbClr val="00338D"/>
              </a:buClr>
              <a:tabLst>
                <a:tab pos="180975" algn="l"/>
              </a:tabLst>
              <a:defRPr/>
            </a:pP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대상 사업부는 신규 제품 개발 시 삼성</a:t>
            </a:r>
            <a:r>
              <a:rPr lang="en-US" altLang="ko-KR" sz="900" dirty="0">
                <a:latin typeface="Arial" panose="020B0604020202020204" pitchFamily="34" charset="0"/>
                <a:cs typeface="Arial" panose="020B0604020202020204" pitchFamily="34" charset="0"/>
              </a:rPr>
              <a:t>SDI</a:t>
            </a:r>
            <a:r>
              <a:rPr lang="ko-KR" altLang="en-US" sz="900" dirty="0">
                <a:latin typeface="Arial" panose="020B0604020202020204" pitchFamily="34" charset="0"/>
                <a:cs typeface="Arial" panose="020B0604020202020204" pitchFamily="34" charset="0"/>
              </a:rPr>
              <a:t>와 협력을 통해 불량 감소를 위한 개선활동을 수행하고 있음</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신규 제품의 생산 초기에는 불량률이 </a:t>
            </a:r>
            <a:r>
              <a:rPr lang="en-US" altLang="ko-KR" sz="900" dirty="0">
                <a:latin typeface="Arial" panose="020B0604020202020204" pitchFamily="34" charset="0"/>
                <a:cs typeface="Arial" panose="020B0604020202020204" pitchFamily="34" charset="0"/>
              </a:rPr>
              <a:t>2.5~4.5%</a:t>
            </a:r>
            <a:r>
              <a:rPr lang="ko-KR" altLang="en-US" sz="900" dirty="0">
                <a:latin typeface="Arial" panose="020B0604020202020204" pitchFamily="34" charset="0"/>
                <a:cs typeface="Arial" panose="020B0604020202020204" pitchFamily="34" charset="0"/>
              </a:rPr>
              <a:t>로 높게 나타나지만</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몇 달 간의 공정 개선 과정을 거치며 불량률이 안정화 되는 추세가 나타남</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94Ah</a:t>
            </a:r>
            <a:r>
              <a:rPr lang="ko-KR" altLang="en-US" sz="900" dirty="0">
                <a:latin typeface="Arial" panose="020B0604020202020204" pitchFamily="34" charset="0"/>
                <a:cs typeface="Arial" panose="020B0604020202020204" pitchFamily="34" charset="0"/>
              </a:rPr>
              <a:t> 불량률은 생산 초기</a:t>
            </a: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3~6</a:t>
            </a:r>
            <a:r>
              <a:rPr lang="ko-KR" altLang="en-US" sz="900" dirty="0">
                <a:latin typeface="Arial" panose="020B0604020202020204" pitchFamily="34" charset="0"/>
                <a:cs typeface="Arial" panose="020B0604020202020204" pitchFamily="34" charset="0"/>
              </a:rPr>
              <a:t>월</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a:t>
            </a:r>
            <a:r>
              <a:rPr lang="en-US" altLang="ko-KR" sz="900" dirty="0">
                <a:latin typeface="Arial" panose="020B0604020202020204" pitchFamily="34" charset="0"/>
                <a:cs typeface="Arial" panose="020B0604020202020204" pitchFamily="34" charset="0"/>
              </a:rPr>
              <a:t>3.9%</a:t>
            </a:r>
            <a:r>
              <a:rPr lang="ko-KR" altLang="en-US" sz="900" dirty="0">
                <a:latin typeface="Arial" panose="020B0604020202020204" pitchFamily="34" charset="0"/>
                <a:cs typeface="Arial" panose="020B0604020202020204" pitchFamily="34" charset="0"/>
              </a:rPr>
              <a:t>에서 </a:t>
            </a: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7</a:t>
            </a:r>
            <a:r>
              <a:rPr lang="ko-KR" altLang="en-US" sz="900" dirty="0">
                <a:latin typeface="Arial" panose="020B0604020202020204" pitchFamily="34" charset="0"/>
                <a:cs typeface="Arial" panose="020B0604020202020204" pitchFamily="34" charset="0"/>
              </a:rPr>
              <a:t>월</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이후 평균 </a:t>
            </a:r>
            <a:r>
              <a:rPr lang="en-US" altLang="ko-KR" sz="900" dirty="0">
                <a:latin typeface="Arial" panose="020B0604020202020204" pitchFamily="34" charset="0"/>
                <a:cs typeface="Arial" panose="020B0604020202020204" pitchFamily="34" charset="0"/>
              </a:rPr>
              <a:t>1.7%</a:t>
            </a:r>
            <a:r>
              <a:rPr lang="ko-KR" altLang="en-US" sz="900" dirty="0">
                <a:latin typeface="Arial" panose="020B0604020202020204" pitchFamily="34" charset="0"/>
                <a:cs typeface="Arial" panose="020B0604020202020204" pitchFamily="34" charset="0"/>
              </a:rPr>
              <a:t>로</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안정화되었으며</a:t>
            </a:r>
            <a:r>
              <a:rPr lang="en-US" altLang="ko-KR" sz="900" dirty="0">
                <a:latin typeface="Arial" panose="020B0604020202020204" pitchFamily="34" charset="0"/>
                <a:cs typeface="Arial" panose="020B0604020202020204" pitchFamily="34" charset="0"/>
              </a:rPr>
              <a:t>, 112Ah</a:t>
            </a:r>
            <a:r>
              <a:rPr lang="ko-KR" altLang="en-US" sz="900" dirty="0">
                <a:latin typeface="Arial" panose="020B0604020202020204" pitchFamily="34" charset="0"/>
                <a:cs typeface="Arial" panose="020B0604020202020204" pitchFamily="34" charset="0"/>
              </a:rPr>
              <a:t>는 생산 초기</a:t>
            </a:r>
            <a:r>
              <a:rPr lang="en-US" altLang="ko-KR" sz="900" dirty="0">
                <a:latin typeface="Arial" panose="020B0604020202020204" pitchFamily="34" charset="0"/>
                <a:cs typeface="Arial" panose="020B0604020202020204" pitchFamily="34" charset="0"/>
              </a:rPr>
              <a:t>(2020</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7~8</a:t>
            </a:r>
            <a:r>
              <a:rPr lang="ko-KR" altLang="en-US" sz="900" dirty="0">
                <a:latin typeface="Arial" panose="020B0604020202020204" pitchFamily="34" charset="0"/>
                <a:cs typeface="Arial" panose="020B0604020202020204" pitchFamily="34" charset="0"/>
              </a:rPr>
              <a:t>월</a:t>
            </a:r>
            <a:r>
              <a:rPr lang="en-US" altLang="ko-KR" sz="900" dirty="0">
                <a:latin typeface="Arial" panose="020B0604020202020204" pitchFamily="34" charset="0"/>
                <a:cs typeface="Arial" panose="020B0604020202020204" pitchFamily="34" charset="0"/>
              </a:rPr>
              <a:t>) 3.2%</a:t>
            </a:r>
            <a:r>
              <a:rPr lang="ko-KR" altLang="en-US" sz="900" dirty="0">
                <a:latin typeface="Arial" panose="020B0604020202020204" pitchFamily="34" charset="0"/>
                <a:cs typeface="Arial" panose="020B0604020202020204" pitchFamily="34" charset="0"/>
              </a:rPr>
              <a:t>에서 </a:t>
            </a:r>
            <a:r>
              <a:rPr lang="en-US" altLang="ko-KR" sz="900" dirty="0">
                <a:latin typeface="Arial" panose="020B0604020202020204" pitchFamily="34" charset="0"/>
                <a:cs typeface="Arial" panose="020B0604020202020204" pitchFamily="34" charset="0"/>
              </a:rPr>
              <a:t>2020</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9</a:t>
            </a:r>
            <a:r>
              <a:rPr lang="ko-KR" altLang="en-US" sz="900" dirty="0">
                <a:latin typeface="Arial" panose="020B0604020202020204" pitchFamily="34" charset="0"/>
                <a:cs typeface="Arial" panose="020B0604020202020204" pitchFamily="34" charset="0"/>
              </a:rPr>
              <a:t>월 이후 평균</a:t>
            </a:r>
            <a:r>
              <a:rPr lang="en-US" altLang="ko-KR" sz="900" dirty="0">
                <a:latin typeface="Arial" panose="020B0604020202020204" pitchFamily="34" charset="0"/>
                <a:cs typeface="Arial" panose="020B0604020202020204" pitchFamily="34" charset="0"/>
              </a:rPr>
              <a:t> 1.0%</a:t>
            </a:r>
            <a:r>
              <a:rPr lang="ko-KR" altLang="en-US" sz="900" dirty="0">
                <a:latin typeface="Arial" panose="020B0604020202020204" pitchFamily="34" charset="0"/>
                <a:cs typeface="Arial" panose="020B0604020202020204" pitchFamily="34" charset="0"/>
              </a:rPr>
              <a:t>로 안정화되었음</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94Ah</a:t>
            </a:r>
            <a:r>
              <a:rPr lang="ko-KR" altLang="en-US" sz="900" dirty="0">
                <a:latin typeface="Arial" panose="020B0604020202020204" pitchFamily="34" charset="0"/>
                <a:cs typeface="Arial" panose="020B0604020202020204" pitchFamily="34" charset="0"/>
              </a:rPr>
              <a:t>는 현재 간헐적으로 생산하고 있으며</a:t>
            </a:r>
            <a:r>
              <a:rPr lang="en-US" altLang="ko-KR" sz="900" dirty="0">
                <a:latin typeface="Arial" panose="020B0604020202020204" pitchFamily="34" charset="0"/>
                <a:cs typeface="Arial" panose="020B0604020202020204" pitchFamily="34" charset="0"/>
              </a:rPr>
              <a:t>, 14</a:t>
            </a:r>
            <a:r>
              <a:rPr lang="ko-KR" altLang="en-US" sz="900" dirty="0">
                <a:latin typeface="Arial" panose="020B0604020202020204" pitchFamily="34" charset="0"/>
                <a:cs typeface="Arial" panose="020B0604020202020204" pitchFamily="34" charset="0"/>
              </a:rPr>
              <a:t>개월만에 재생산이 이루어진 </a:t>
            </a:r>
            <a:r>
              <a:rPr lang="en-US" altLang="ko-KR" sz="900" dirty="0">
                <a:latin typeface="Arial" panose="020B0604020202020204" pitchFamily="34" charset="0"/>
                <a:cs typeface="Arial" panose="020B0604020202020204" pitchFamily="34" charset="0"/>
              </a:rPr>
              <a:t>2021</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10</a:t>
            </a:r>
            <a:r>
              <a:rPr lang="ko-KR" altLang="en-US" sz="900" dirty="0">
                <a:latin typeface="Arial" panose="020B0604020202020204" pitchFamily="34" charset="0"/>
                <a:cs typeface="Arial" panose="020B0604020202020204" pitchFamily="34" charset="0"/>
              </a:rPr>
              <a:t>월 불량률은 </a:t>
            </a:r>
            <a:r>
              <a:rPr lang="en-US" altLang="ko-KR" sz="900" dirty="0">
                <a:latin typeface="Arial" panose="020B0604020202020204" pitchFamily="34" charset="0"/>
                <a:cs typeface="Arial" panose="020B0604020202020204" pitchFamily="34" charset="0"/>
              </a:rPr>
              <a:t>5.2%</a:t>
            </a:r>
            <a:r>
              <a:rPr lang="ko-KR" altLang="en-US" sz="900" dirty="0">
                <a:latin typeface="Arial" panose="020B0604020202020204" pitchFamily="34" charset="0"/>
                <a:cs typeface="Arial" panose="020B0604020202020204" pitchFamily="34" charset="0"/>
              </a:rPr>
              <a:t>로</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직전</a:t>
            </a:r>
            <a:r>
              <a:rPr lang="en-US" altLang="ko-KR" sz="900" dirty="0">
                <a:latin typeface="Arial" panose="020B0604020202020204" pitchFamily="34" charset="0"/>
                <a:cs typeface="Arial" panose="020B0604020202020204" pitchFamily="34" charset="0"/>
              </a:rPr>
              <a:t> 2020</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7</a:t>
            </a:r>
            <a:r>
              <a:rPr lang="ko-KR" altLang="en-US" sz="900" dirty="0">
                <a:latin typeface="Arial" panose="020B0604020202020204" pitchFamily="34" charset="0"/>
                <a:cs typeface="Arial" panose="020B0604020202020204" pitchFamily="34" charset="0"/>
              </a:rPr>
              <a:t>월 불량률 </a:t>
            </a:r>
            <a:r>
              <a:rPr lang="en-US" altLang="ko-KR" sz="900" dirty="0">
                <a:latin typeface="Arial" panose="020B0604020202020204" pitchFamily="34" charset="0"/>
                <a:cs typeface="Arial" panose="020B0604020202020204" pitchFamily="34" charset="0"/>
              </a:rPr>
              <a:t>1.7%</a:t>
            </a:r>
            <a:r>
              <a:rPr lang="ko-KR" altLang="en-US" sz="900" dirty="0">
                <a:latin typeface="Arial" panose="020B0604020202020204" pitchFamily="34" charset="0"/>
                <a:cs typeface="Arial" panose="020B0604020202020204" pitchFamily="34" charset="0"/>
              </a:rPr>
              <a:t>에서 크게 증가하였음</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100Ah </a:t>
            </a:r>
            <a:r>
              <a:rPr lang="ko-KR" altLang="en-US" sz="900" dirty="0">
                <a:latin typeface="Arial" panose="020B0604020202020204" pitchFamily="34" charset="0"/>
                <a:cs typeface="Arial" panose="020B0604020202020204" pitchFamily="34" charset="0"/>
              </a:rPr>
              <a:t>모델은 생산 초기</a:t>
            </a:r>
            <a:r>
              <a:rPr lang="en-US" altLang="ko-KR" sz="900" dirty="0">
                <a:latin typeface="Arial" panose="020B0604020202020204" pitchFamily="34" charset="0"/>
                <a:cs typeface="Arial" panose="020B0604020202020204" pitchFamily="34" charset="0"/>
              </a:rPr>
              <a:t>(2020</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6</a:t>
            </a:r>
            <a:r>
              <a:rPr lang="ko-KR" altLang="en-US" sz="900" dirty="0">
                <a:latin typeface="Arial" panose="020B0604020202020204" pitchFamily="34" charset="0"/>
                <a:cs typeface="Arial" panose="020B0604020202020204" pitchFamily="34" charset="0"/>
              </a:rPr>
              <a:t>월</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불량률이 </a:t>
            </a:r>
            <a:r>
              <a:rPr lang="en-US" altLang="ko-KR" sz="900" dirty="0">
                <a:latin typeface="Arial" panose="020B0604020202020204" pitchFamily="34" charset="0"/>
                <a:cs typeface="Arial" panose="020B0604020202020204" pitchFamily="34" charset="0"/>
              </a:rPr>
              <a:t>24%</a:t>
            </a:r>
            <a:r>
              <a:rPr lang="ko-KR" altLang="en-US" sz="900" dirty="0">
                <a:latin typeface="Arial" panose="020B0604020202020204" pitchFamily="34" charset="0"/>
                <a:cs typeface="Arial" panose="020B0604020202020204" pitchFamily="34" charset="0"/>
              </a:rPr>
              <a:t>로 타 제품 대비 높은 수준이었음</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이후 불량률이 점차 감소하여 출시 후 </a:t>
            </a:r>
            <a:r>
              <a:rPr lang="en-US" altLang="ko-KR" sz="900" dirty="0">
                <a:latin typeface="Arial" panose="020B0604020202020204" pitchFamily="34" charset="0"/>
                <a:cs typeface="Arial" panose="020B0604020202020204" pitchFamily="34" charset="0"/>
              </a:rPr>
              <a:t>5</a:t>
            </a:r>
            <a:r>
              <a:rPr lang="ko-KR" altLang="en-US" sz="900" dirty="0">
                <a:latin typeface="Arial" panose="020B0604020202020204" pitchFamily="34" charset="0"/>
                <a:cs typeface="Arial" panose="020B0604020202020204" pitchFamily="34" charset="0"/>
              </a:rPr>
              <a:t>개월 시점에는 </a:t>
            </a:r>
            <a:r>
              <a:rPr lang="en-US" altLang="ko-KR" sz="900" dirty="0">
                <a:latin typeface="Arial" panose="020B0604020202020204" pitchFamily="34" charset="0"/>
                <a:cs typeface="Arial" panose="020B0604020202020204" pitchFamily="34" charset="0"/>
              </a:rPr>
              <a:t>4%</a:t>
            </a:r>
            <a:r>
              <a:rPr lang="ko-KR" altLang="en-US" sz="900" dirty="0">
                <a:latin typeface="Arial" panose="020B0604020202020204" pitchFamily="34" charset="0"/>
                <a:cs typeface="Arial" panose="020B0604020202020204" pitchFamily="34" charset="0"/>
              </a:rPr>
              <a:t>를 기록하였으나 불량률 안정화 충분히 이루어지기 이전에 생산이 종료되었음</a:t>
            </a:r>
            <a:endParaRPr lang="en-US" altLang="ko-KR" sz="900" dirty="0">
              <a:latin typeface="Arial" panose="020B0604020202020204" pitchFamily="34" charset="0"/>
              <a:cs typeface="Arial" panose="020B0604020202020204" pitchFamily="34" charset="0"/>
            </a:endParaRPr>
          </a:p>
        </p:txBody>
      </p:sp>
      <p:graphicFrame>
        <p:nvGraphicFramePr>
          <p:cNvPr id="6" name="표 5">
            <a:extLst>
              <a:ext uri="{FF2B5EF4-FFF2-40B4-BE49-F238E27FC236}">
                <a16:creationId xmlns:a16="http://schemas.microsoft.com/office/drawing/2014/main" id="{B340C717-2668-4F77-BB8D-88C52D6D5044}"/>
              </a:ext>
            </a:extLst>
          </p:cNvPr>
          <p:cNvGraphicFramePr>
            <a:graphicFrameLocks noGrp="1"/>
          </p:cNvGraphicFramePr>
          <p:nvPr>
            <p:extLst>
              <p:ext uri="{D42A27DB-BD31-4B8C-83A1-F6EECF244321}">
                <p14:modId xmlns:p14="http://schemas.microsoft.com/office/powerpoint/2010/main" val="658124373"/>
              </p:ext>
            </p:extLst>
          </p:nvPr>
        </p:nvGraphicFramePr>
        <p:xfrm>
          <a:off x="500400" y="1504800"/>
          <a:ext cx="4533900" cy="2590800"/>
        </p:xfrm>
        <a:graphic>
          <a:graphicData uri="http://schemas.openxmlformats.org/drawingml/2006/table">
            <a:tbl>
              <a:tblPr/>
              <a:tblGrid>
                <a:gridCol w="596900">
                  <a:extLst>
                    <a:ext uri="{9D8B030D-6E8A-4147-A177-3AD203B41FA5}">
                      <a16:colId xmlns:a16="http://schemas.microsoft.com/office/drawing/2014/main" val="1563071632"/>
                    </a:ext>
                  </a:extLst>
                </a:gridCol>
                <a:gridCol w="787400">
                  <a:extLst>
                    <a:ext uri="{9D8B030D-6E8A-4147-A177-3AD203B41FA5}">
                      <a16:colId xmlns:a16="http://schemas.microsoft.com/office/drawing/2014/main" val="2894315830"/>
                    </a:ext>
                  </a:extLst>
                </a:gridCol>
                <a:gridCol w="787400">
                  <a:extLst>
                    <a:ext uri="{9D8B030D-6E8A-4147-A177-3AD203B41FA5}">
                      <a16:colId xmlns:a16="http://schemas.microsoft.com/office/drawing/2014/main" val="3095605664"/>
                    </a:ext>
                  </a:extLst>
                </a:gridCol>
                <a:gridCol w="787400">
                  <a:extLst>
                    <a:ext uri="{9D8B030D-6E8A-4147-A177-3AD203B41FA5}">
                      <a16:colId xmlns:a16="http://schemas.microsoft.com/office/drawing/2014/main" val="968276099"/>
                    </a:ext>
                  </a:extLst>
                </a:gridCol>
                <a:gridCol w="787400">
                  <a:extLst>
                    <a:ext uri="{9D8B030D-6E8A-4147-A177-3AD203B41FA5}">
                      <a16:colId xmlns:a16="http://schemas.microsoft.com/office/drawing/2014/main" val="1360538814"/>
                    </a:ext>
                  </a:extLst>
                </a:gridCol>
                <a:gridCol w="787400">
                  <a:extLst>
                    <a:ext uri="{9D8B030D-6E8A-4147-A177-3AD203B41FA5}">
                      <a16:colId xmlns:a16="http://schemas.microsoft.com/office/drawing/2014/main" val="252399078"/>
                    </a:ext>
                  </a:extLst>
                </a:gridCol>
              </a:tblGrid>
              <a:tr h="152400">
                <a:tc gridSpan="6">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불량률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hMerge="1">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hMerge="1">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hMerge="1">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hMerge="1">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hMerge="1">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extLst>
                  <a:ext uri="{0D108BD9-81ED-4DB2-BD59-A6C34878D82A}">
                    <a16:rowId xmlns:a16="http://schemas.microsoft.com/office/drawing/2014/main" val="2607591581"/>
                  </a:ext>
                </a:extLst>
              </a:tr>
              <a:tr h="152400">
                <a:tc>
                  <a:txBody>
                    <a:bodyPr/>
                    <a:lstStyle/>
                    <a:p>
                      <a:pPr algn="l" fontAlgn="ctr"/>
                      <a:r>
                        <a:rPr lang="ko-KR" altLang="en-US" sz="9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ko-KR" altLang="en-US" sz="9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 </a:t>
                      </a:r>
                    </a:p>
                  </a:txBody>
                  <a:tcPr marL="36000" marR="3600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 </a:t>
                      </a:r>
                    </a:p>
                  </a:txBody>
                  <a:tcPr marL="36000" marR="3600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 </a:t>
                      </a:r>
                    </a:p>
                  </a:txBody>
                  <a:tcPr marL="36000" marR="3600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68972566"/>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08597846"/>
                  </a:ext>
                </a:extLst>
              </a:tr>
              <a:tr h="152400">
                <a:tc>
                  <a:txBody>
                    <a:bodyPr/>
                    <a:lstStyle/>
                    <a:p>
                      <a:pPr algn="l"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라인</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3476489393"/>
                  </a:ext>
                </a:extLst>
              </a:tr>
              <a:tr h="152400">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28Ah</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생산수량</a:t>
                      </a:r>
                      <a:r>
                        <a:rPr lang="en-US" altLang="ko-KR" sz="9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9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757,350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340,019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77,902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671305953"/>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불량수량</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10,763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12,840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4,063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49882371"/>
                  </a:ext>
                </a:extLst>
              </a:tr>
              <a:tr h="152400">
                <a:tc>
                  <a:txBody>
                    <a:bodyPr/>
                    <a:lstStyle/>
                    <a:p>
                      <a:pPr algn="l" fontAlgn="ctr"/>
                      <a:r>
                        <a:rPr lang="ko-KR" altLang="en-US" sz="900" b="1"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불량률</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3.8%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13668414"/>
                  </a:ext>
                </a:extLst>
              </a:tr>
              <a:tr h="152400">
                <a:tc>
                  <a:txBody>
                    <a:bodyPr/>
                    <a:lstStyle/>
                    <a:p>
                      <a:pPr algn="l"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라인</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3598397560"/>
                  </a:ext>
                </a:extLst>
              </a:tr>
              <a:tr h="152400">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94Ah</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생산수량</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1,989,092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2,334,214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344,536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551450004"/>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불량수량</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47,811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35,589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14,704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01815612"/>
                  </a:ext>
                </a:extLst>
              </a:tr>
              <a:tr h="152400">
                <a:tc>
                  <a:txBody>
                    <a:bodyPr/>
                    <a:lstStyle/>
                    <a:p>
                      <a:pPr algn="l" fontAlgn="ctr"/>
                      <a:r>
                        <a:rPr lang="ko-KR" altLang="en-US" sz="900" b="1"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불량률</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2.4%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4.3%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65393781"/>
                  </a:ext>
                </a:extLst>
              </a:tr>
              <a:tr h="152400">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100Ah</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생산수량</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pattFill prst="ltUpDiag">
                      <a:fgClr>
                        <a:srgbClr val="000000"/>
                      </a:fgClr>
                      <a:bgClr>
                        <a:srgbClr val="FFFFFF"/>
                      </a:bgClr>
                    </a:pattFill>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434,221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pattFill prst="ltUpDiag">
                      <a:fgClr>
                        <a:srgbClr val="000000"/>
                      </a:fgClr>
                      <a:bgClr>
                        <a:srgbClr val="FFFFFF"/>
                      </a:bgClr>
                    </a:pattFill>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pattFill prst="ltUpDiag">
                      <a:fgClr>
                        <a:srgbClr val="000000"/>
                      </a:fgClr>
                      <a:bgClr>
                        <a:srgbClr val="FFFFFF"/>
                      </a:bgClr>
                    </a:pattFill>
                  </a:tcPr>
                </a:tc>
                <a:extLst>
                  <a:ext uri="{0D108BD9-81ED-4DB2-BD59-A6C34878D82A}">
                    <a16:rowId xmlns:a16="http://schemas.microsoft.com/office/drawing/2014/main" val="3583271153"/>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불량수량</a:t>
                      </a:r>
                    </a:p>
                  </a:txBody>
                  <a:tcPr marL="36000" marR="36000" marT="0" marB="0" anchor="ctr">
                    <a:lnL>
                      <a:noFill/>
                    </a:lnL>
                    <a:lnR>
                      <a:noFill/>
                    </a:lnR>
                    <a:lnT>
                      <a:noFill/>
                    </a:lnT>
                    <a:lnB>
                      <a:noFill/>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 전</a:t>
                      </a:r>
                    </a:p>
                  </a:txBody>
                  <a:tcPr marL="36000" marR="36000" marT="0" marB="0" anchor="ctr">
                    <a:lnL>
                      <a:noFill/>
                    </a:lnL>
                    <a:lnR>
                      <a:noFill/>
                    </a:lnR>
                    <a:lnT>
                      <a:noFill/>
                    </a:lnT>
                    <a:lnB>
                      <a:noFill/>
                    </a:lnB>
                    <a:pattFill prst="ltUpDiag">
                      <a:fgClr>
                        <a:srgbClr val="000000"/>
                      </a:fgClr>
                      <a:bgClr>
                        <a:srgbClr val="FFFFFF"/>
                      </a:bgClr>
                    </a:pattFill>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29,849</a:t>
                      </a:r>
                    </a:p>
                  </a:txBody>
                  <a:tcPr marL="36000" marR="36000" marT="0" marB="0" anchor="ctr">
                    <a:lnL>
                      <a:noFill/>
                    </a:lnL>
                    <a:lnR>
                      <a:noFill/>
                    </a:lnR>
                    <a:lnT>
                      <a:noFill/>
                    </a:lnT>
                    <a:lnB>
                      <a:noFill/>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생산종료</a:t>
                      </a:r>
                    </a:p>
                  </a:txBody>
                  <a:tcPr marL="36000" marR="36000" marT="0" marB="0" anchor="ctr">
                    <a:lnL>
                      <a:noFill/>
                    </a:lnL>
                    <a:lnR>
                      <a:noFill/>
                    </a:lnR>
                    <a:lnT>
                      <a:noFill/>
                    </a:lnT>
                    <a:lnB>
                      <a:noFill/>
                    </a:lnB>
                    <a:pattFill prst="ltUpDiag">
                      <a:fgClr>
                        <a:srgbClr val="000000"/>
                      </a:fgClr>
                      <a:bgClr>
                        <a:srgbClr val="FFFFFF"/>
                      </a:bgClr>
                    </a:pattFill>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생산종료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pattFill prst="ltUpDiag">
                      <a:fgClr>
                        <a:srgbClr val="000000"/>
                      </a:fgClr>
                      <a:bgClr>
                        <a:srgbClr val="FFFFFF"/>
                      </a:bgClr>
                    </a:pattFill>
                  </a:tcPr>
                </a:tc>
                <a:extLst>
                  <a:ext uri="{0D108BD9-81ED-4DB2-BD59-A6C34878D82A}">
                    <a16:rowId xmlns:a16="http://schemas.microsoft.com/office/drawing/2014/main" val="1474532804"/>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불량률</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1" i="1" u="none" strike="noStrike" dirty="0">
                          <a:solidFill>
                            <a:srgbClr val="005EB8"/>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pattFill prst="ltUpDiag">
                      <a:fgClr>
                        <a:srgbClr val="000000"/>
                      </a:fgClr>
                      <a:bgClr>
                        <a:srgbClr val="FFFFFF"/>
                      </a:bgClr>
                    </a:pattFill>
                  </a:tcPr>
                </a:tc>
                <a:tc>
                  <a:txBody>
                    <a:bodyPr/>
                    <a:lstStyle/>
                    <a:p>
                      <a:pPr algn="r" fontAlgn="ctr"/>
                      <a:r>
                        <a:rPr lang="en-US" altLang="ko-KR"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pattFill prst="ltUpDiag">
                      <a:fgClr>
                        <a:srgbClr val="000000"/>
                      </a:fgClr>
                      <a:bgClr>
                        <a:srgbClr val="FFFFFF"/>
                      </a:bgClr>
                    </a:pattFill>
                  </a:tcPr>
                </a:tc>
                <a:tc>
                  <a:txBody>
                    <a:bodyPr/>
                    <a:lstStyle/>
                    <a:p>
                      <a:pPr algn="l" fontAlgn="ctr"/>
                      <a:r>
                        <a:rPr lang="ko-KR" altLang="en-US"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pattFill prst="ltUpDiag">
                      <a:fgClr>
                        <a:srgbClr val="000000"/>
                      </a:fgClr>
                      <a:bgClr>
                        <a:srgbClr val="FFFFFF"/>
                      </a:bgClr>
                    </a:pattFill>
                  </a:tcPr>
                </a:tc>
                <a:extLst>
                  <a:ext uri="{0D108BD9-81ED-4DB2-BD59-A6C34878D82A}">
                    <a16:rowId xmlns:a16="http://schemas.microsoft.com/office/drawing/2014/main" val="3901311405"/>
                  </a:ext>
                </a:extLst>
              </a:tr>
              <a:tr h="152400">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112Ah</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생산수량</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pattFill prst="ltUpDiag">
                      <a:fgClr>
                        <a:srgbClr val="000000"/>
                      </a:fgClr>
                      <a:bgClr>
                        <a:srgbClr val="FFFFFF"/>
                      </a:bgClr>
                    </a:pattFill>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2,520,130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7,158,755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2,924,734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416328031"/>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불량수량</a:t>
                      </a:r>
                    </a:p>
                  </a:txBody>
                  <a:tcPr marL="36000" marR="36000" marT="0" marB="0" anchor="ctr">
                    <a:lnL>
                      <a:noFill/>
                    </a:lnL>
                    <a:lnR>
                      <a:noFill/>
                    </a:lnR>
                    <a:lnT>
                      <a:noFill/>
                    </a:lnT>
                    <a:lnB>
                      <a:noFill/>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 전</a:t>
                      </a:r>
                    </a:p>
                  </a:txBody>
                  <a:tcPr marL="36000" marR="36000" marT="0" marB="0" anchor="ctr">
                    <a:lnL>
                      <a:noFill/>
                    </a:lnL>
                    <a:lnR>
                      <a:noFill/>
                    </a:lnR>
                    <a:lnT>
                      <a:noFill/>
                    </a:lnT>
                    <a:lnB>
                      <a:noFill/>
                    </a:lnB>
                    <a:pattFill prst="ltUpDiag">
                      <a:fgClr>
                        <a:srgbClr val="000000"/>
                      </a:fgClr>
                      <a:bgClr>
                        <a:srgbClr val="FFFFFF"/>
                      </a:bgClr>
                    </a:pattFill>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42,243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64,419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22,695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26521063"/>
                  </a:ext>
                </a:extLst>
              </a:tr>
              <a:tr h="152400">
                <a:tc>
                  <a:txBody>
                    <a:bodyPr/>
                    <a:lstStyle/>
                    <a:p>
                      <a:pPr algn="l" fontAlgn="ctr"/>
                      <a:r>
                        <a:rPr lang="ko-KR" altLang="en-US" sz="900" b="1"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불량률</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1" i="1" u="none" strike="noStrike" dirty="0">
                          <a:solidFill>
                            <a:srgbClr val="005EB8"/>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pattFill prst="ltUpDiag">
                      <a:fgClr>
                        <a:srgbClr val="000000"/>
                      </a:fgClr>
                      <a:bgClr>
                        <a:srgbClr val="FFFFFF"/>
                      </a:bgClr>
                    </a:pattFill>
                  </a:tcPr>
                </a:tc>
                <a:tc>
                  <a:txBody>
                    <a:bodyPr/>
                    <a:lstStyle/>
                    <a:p>
                      <a:pPr algn="r" fontAlgn="ctr"/>
                      <a:r>
                        <a:rPr lang="en-US" altLang="ko-KR"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1"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0.9%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1" u="none" strike="noStrike" dirty="0">
                          <a:solidFill>
                            <a:srgbClr val="005EB8"/>
                          </a:solidFill>
                          <a:effectLst/>
                          <a:latin typeface="Arial" panose="020B0604020202020204" pitchFamily="34" charset="0"/>
                          <a:ea typeface="맑은 고딕" panose="020B0503020000020004" pitchFamily="50" charset="-127"/>
                          <a:cs typeface="Arial" panose="020B0604020202020204" pitchFamily="34" charset="0"/>
                        </a:rPr>
                        <a:t>0.8%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23333308"/>
                  </a:ext>
                </a:extLst>
              </a:tr>
            </a:tbl>
          </a:graphicData>
        </a:graphic>
      </p:graphicFrame>
    </p:spTree>
    <p:extLst>
      <p:ext uri="{BB962C8B-B14F-4D97-AF65-F5344CB8AC3E}">
        <p14:creationId xmlns:p14="http://schemas.microsoft.com/office/powerpoint/2010/main" val="13572183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차트 19">
            <a:extLst>
              <a:ext uri="{FF2B5EF4-FFF2-40B4-BE49-F238E27FC236}">
                <a16:creationId xmlns:a16="http://schemas.microsoft.com/office/drawing/2014/main" id="{DA497118-76A8-4F96-9376-647DD4416AC5}"/>
              </a:ext>
            </a:extLst>
          </p:cNvPr>
          <p:cNvGraphicFramePr>
            <a:graphicFrameLocks/>
          </p:cNvGraphicFramePr>
          <p:nvPr/>
        </p:nvGraphicFramePr>
        <p:xfrm>
          <a:off x="249269" y="1831434"/>
          <a:ext cx="9656731" cy="2080800"/>
        </p:xfrm>
        <a:graphic>
          <a:graphicData uri="http://schemas.openxmlformats.org/drawingml/2006/chart">
            <c:chart xmlns:c="http://schemas.openxmlformats.org/drawingml/2006/chart" xmlns:r="http://schemas.openxmlformats.org/officeDocument/2006/relationships" r:id="rId3"/>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a:defRPr/>
            </a:pPr>
            <a:r>
              <a:rPr lang="en-US" altLang="ko-KR" sz="4500" b="1" dirty="0">
                <a:solidFill>
                  <a:srgbClr val="00338D"/>
                </a:solidFill>
                <a:latin typeface="KPMG Extralight" panose="020B0303030202040204" pitchFamily="34" charset="0"/>
              </a:rPr>
              <a:t>Fraction Defective (2/2)</a:t>
            </a:r>
          </a:p>
          <a:p>
            <a:pPr lvl="0">
              <a:defRPr/>
            </a:pPr>
            <a:endParaRPr lang="en-US" altLang="ko-KR" sz="4500" b="1" dirty="0">
              <a:solidFill>
                <a:srgbClr val="00338D"/>
              </a:solidFill>
              <a:latin typeface="KPMG Extralight" panose="020B0303030202040204" pitchFamily="34" charset="0"/>
            </a:endParaRPr>
          </a:p>
        </p:txBody>
      </p:sp>
      <p:sp>
        <p:nvSpPr>
          <p:cNvPr id="7" name="제목 2">
            <a:extLst>
              <a:ext uri="{FF2B5EF4-FFF2-40B4-BE49-F238E27FC236}">
                <a16:creationId xmlns:a16="http://schemas.microsoft.com/office/drawing/2014/main" id="{6195F28B-5BC0-49A1-A2F8-156EA142159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2" name="직사각형 11">
            <a:extLst>
              <a:ext uri="{FF2B5EF4-FFF2-40B4-BE49-F238E27FC236}">
                <a16:creationId xmlns:a16="http://schemas.microsoft.com/office/drawing/2014/main" id="{448217D8-CD0A-438C-AA68-13F020C28012}"/>
              </a:ext>
            </a:extLst>
          </p:cNvPr>
          <p:cNvSpPr/>
          <p:nvPr/>
        </p:nvSpPr>
        <p:spPr>
          <a:xfrm>
            <a:off x="5687924" y="2438180"/>
            <a:ext cx="463010" cy="529053"/>
          </a:xfrm>
          <a:prstGeom prst="rect">
            <a:avLst/>
          </a:prstGeom>
          <a:solidFill>
            <a:schemeClr val="bg1">
              <a:lumMod val="50000"/>
              <a:alpha val="10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b="1" dirty="0" err="1">
              <a:solidFill>
                <a:schemeClr val="accent5"/>
              </a:solidFill>
            </a:endParaRPr>
          </a:p>
        </p:txBody>
      </p:sp>
      <p:sp>
        <p:nvSpPr>
          <p:cNvPr id="13" name="직사각형 12">
            <a:extLst>
              <a:ext uri="{FF2B5EF4-FFF2-40B4-BE49-F238E27FC236}">
                <a16:creationId xmlns:a16="http://schemas.microsoft.com/office/drawing/2014/main" id="{2EFCA1F3-6E48-4BB9-BB15-15FC41E5BFB1}"/>
              </a:ext>
            </a:extLst>
          </p:cNvPr>
          <p:cNvSpPr/>
          <p:nvPr/>
        </p:nvSpPr>
        <p:spPr>
          <a:xfrm>
            <a:off x="5564983" y="2525035"/>
            <a:ext cx="706084" cy="367888"/>
          </a:xfrm>
          <a:prstGeom prst="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800" b="1">
                <a:solidFill>
                  <a:schemeClr val="bg1">
                    <a:lumMod val="50000"/>
                  </a:schemeClr>
                </a:solidFill>
              </a:rPr>
              <a:t>데이터 </a:t>
            </a:r>
            <a:endParaRPr lang="en-US" altLang="ko-KR" sz="800" b="1">
              <a:solidFill>
                <a:schemeClr val="bg1">
                  <a:lumMod val="50000"/>
                </a:schemeClr>
              </a:solidFill>
            </a:endParaRPr>
          </a:p>
          <a:p>
            <a:pPr algn="ctr"/>
            <a:r>
              <a:rPr lang="ko-KR" altLang="en-US" sz="800" b="1">
                <a:solidFill>
                  <a:schemeClr val="bg1">
                    <a:lumMod val="50000"/>
                  </a:schemeClr>
                </a:solidFill>
              </a:rPr>
              <a:t>누락</a:t>
            </a:r>
            <a:endParaRPr lang="ko-KR" altLang="en-US" sz="1000" b="1" dirty="0" err="1">
              <a:solidFill>
                <a:schemeClr val="bg1">
                  <a:lumMod val="50000"/>
                </a:schemeClr>
              </a:solidFill>
            </a:endParaRPr>
          </a:p>
        </p:txBody>
      </p:sp>
      <p:sp>
        <p:nvSpPr>
          <p:cNvPr id="17" name="Title 1">
            <a:extLst>
              <a:ext uri="{FF2B5EF4-FFF2-40B4-BE49-F238E27FC236}">
                <a16:creationId xmlns:a16="http://schemas.microsoft.com/office/drawing/2014/main" id="{20D914F3-9BD9-4D6E-B37D-05F75D8E14D9}"/>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cs typeface="Arial" panose="020B0604020202020204" pitchFamily="34" charset="0"/>
              </a:rPr>
              <a:t>신규 제품의 생산 초기에는 불량률이 </a:t>
            </a:r>
            <a:r>
              <a:rPr lang="en-US" altLang="ko-KR" sz="1000" b="1" dirty="0">
                <a:solidFill>
                  <a:srgbClr val="002997"/>
                </a:solidFill>
                <a:latin typeface="Arial" panose="020B0604020202020204" pitchFamily="34" charset="0"/>
                <a:cs typeface="Arial" panose="020B0604020202020204" pitchFamily="34" charset="0"/>
              </a:rPr>
              <a:t>2.5~4.5%</a:t>
            </a:r>
            <a:r>
              <a:rPr lang="ko-KR" altLang="en-US" sz="1000" b="1" dirty="0">
                <a:solidFill>
                  <a:srgbClr val="002997"/>
                </a:solidFill>
                <a:latin typeface="Arial" panose="020B0604020202020204" pitchFamily="34" charset="0"/>
                <a:cs typeface="Arial" panose="020B0604020202020204" pitchFamily="34" charset="0"/>
              </a:rPr>
              <a:t>로 높게 나타나지만</a:t>
            </a:r>
            <a:r>
              <a:rPr lang="en-US" altLang="ko-KR" sz="1000" b="1" dirty="0">
                <a:solidFill>
                  <a:srgbClr val="002997"/>
                </a:solidFill>
                <a:latin typeface="Arial" panose="020B0604020202020204" pitchFamily="34" charset="0"/>
                <a:cs typeface="Arial" panose="020B0604020202020204" pitchFamily="34" charset="0"/>
              </a:rPr>
              <a:t>, </a:t>
            </a:r>
            <a:r>
              <a:rPr lang="ko-KR" altLang="en-US" sz="1000" b="1" dirty="0">
                <a:solidFill>
                  <a:srgbClr val="002997"/>
                </a:solidFill>
                <a:latin typeface="Arial" panose="020B0604020202020204" pitchFamily="34" charset="0"/>
                <a:cs typeface="Arial" panose="020B0604020202020204" pitchFamily="34" charset="0"/>
              </a:rPr>
              <a:t>이후 공정 개선 과정을 거치며 불량률이 </a:t>
            </a:r>
            <a:r>
              <a:rPr lang="en-US" altLang="ko-KR" sz="1000" b="1" dirty="0">
                <a:solidFill>
                  <a:srgbClr val="002997"/>
                </a:solidFill>
                <a:latin typeface="Arial" panose="020B0604020202020204" pitchFamily="34" charset="0"/>
                <a:cs typeface="Arial" panose="020B0604020202020204" pitchFamily="34" charset="0"/>
              </a:rPr>
              <a:t>1~2%</a:t>
            </a:r>
            <a:r>
              <a:rPr lang="ko-KR" altLang="en-US" sz="1000" b="1" dirty="0">
                <a:solidFill>
                  <a:srgbClr val="002997"/>
                </a:solidFill>
                <a:latin typeface="Arial" panose="020B0604020202020204" pitchFamily="34" charset="0"/>
                <a:cs typeface="Arial" panose="020B0604020202020204" pitchFamily="34" charset="0"/>
              </a:rPr>
              <a:t> 수준으로 안정화 됨</a:t>
            </a:r>
            <a:r>
              <a:rPr lang="en-US" altLang="ko-KR" sz="1000" b="1" dirty="0">
                <a:solidFill>
                  <a:srgbClr val="002997"/>
                </a:solidFill>
                <a:latin typeface="Arial" panose="020B0604020202020204" pitchFamily="34" charset="0"/>
                <a:cs typeface="Arial" panose="020B0604020202020204" pitchFamily="34" charset="0"/>
              </a:rPr>
              <a:t>.</a:t>
            </a:r>
            <a:r>
              <a:rPr lang="ko-KR" altLang="en-US" sz="1000" b="1" dirty="0">
                <a:solidFill>
                  <a:srgbClr val="002997"/>
                </a:solidFill>
                <a:latin typeface="Arial" panose="020B0604020202020204" pitchFamily="34" charset="0"/>
                <a:cs typeface="Arial" panose="020B0604020202020204" pitchFamily="34" charset="0"/>
              </a:rPr>
              <a:t> </a:t>
            </a:r>
            <a:r>
              <a:rPr lang="en-US" altLang="ko-KR" sz="1000" b="1" dirty="0">
                <a:solidFill>
                  <a:srgbClr val="002997"/>
                </a:solidFill>
                <a:latin typeface="Arial" panose="020B0604020202020204" pitchFamily="34" charset="0"/>
                <a:cs typeface="Arial" panose="020B0604020202020204" pitchFamily="34" charset="0"/>
              </a:rPr>
              <a:t>1</a:t>
            </a:r>
            <a:r>
              <a:rPr lang="ko-KR" altLang="en-US" sz="1000" b="1" dirty="0">
                <a:solidFill>
                  <a:srgbClr val="002997"/>
                </a:solidFill>
                <a:latin typeface="Arial" panose="020B0604020202020204" pitchFamily="34" charset="0"/>
                <a:cs typeface="Arial" panose="020B0604020202020204" pitchFamily="34" charset="0"/>
              </a:rPr>
              <a:t>라인 불량률은 </a:t>
            </a:r>
            <a:r>
              <a:rPr lang="en-US" altLang="ko-KR" sz="1000" b="1" dirty="0">
                <a:solidFill>
                  <a:srgbClr val="002997"/>
                </a:solidFill>
                <a:latin typeface="Arial" panose="020B0604020202020204" pitchFamily="34" charset="0"/>
                <a:cs typeface="Arial" panose="020B0604020202020204" pitchFamily="34" charset="0"/>
              </a:rPr>
              <a:t>28Ah</a:t>
            </a:r>
            <a:r>
              <a:rPr lang="ko-KR" altLang="en-US" sz="1000" b="1" dirty="0">
                <a:solidFill>
                  <a:srgbClr val="002997"/>
                </a:solidFill>
                <a:latin typeface="Arial" panose="020B0604020202020204" pitchFamily="34" charset="0"/>
                <a:cs typeface="Arial" panose="020B0604020202020204" pitchFamily="34" charset="0"/>
              </a:rPr>
              <a:t>의 단종으로 설비 </a:t>
            </a:r>
            <a:r>
              <a:rPr lang="ko-KR" altLang="en-US" sz="1000" b="1" dirty="0" err="1">
                <a:solidFill>
                  <a:srgbClr val="002997"/>
                </a:solidFill>
                <a:latin typeface="Arial" panose="020B0604020202020204" pitchFamily="34" charset="0"/>
                <a:cs typeface="Arial" panose="020B0604020202020204" pitchFamily="34" charset="0"/>
              </a:rPr>
              <a:t>비가동</a:t>
            </a:r>
            <a:r>
              <a:rPr lang="ko-KR" altLang="en-US" sz="1000" b="1" dirty="0">
                <a:solidFill>
                  <a:srgbClr val="002997"/>
                </a:solidFill>
                <a:latin typeface="Arial" panose="020B0604020202020204" pitchFamily="34" charset="0"/>
                <a:cs typeface="Arial" panose="020B0604020202020204" pitchFamily="34" charset="0"/>
              </a:rPr>
              <a:t> 기간이 증가하면서 </a:t>
            </a:r>
            <a:r>
              <a:rPr lang="en-US" altLang="ko-KR" sz="1000" b="1" dirty="0">
                <a:solidFill>
                  <a:srgbClr val="002997"/>
                </a:solidFill>
                <a:latin typeface="Arial" panose="020B0604020202020204" pitchFamily="34" charset="0"/>
                <a:cs typeface="Arial" panose="020B0604020202020204" pitchFamily="34" charset="0"/>
              </a:rPr>
              <a:t>2019</a:t>
            </a:r>
            <a:r>
              <a:rPr lang="ko-KR" altLang="en-US" sz="1000" b="1" dirty="0">
                <a:solidFill>
                  <a:srgbClr val="002997"/>
                </a:solidFill>
                <a:latin typeface="Arial" panose="020B0604020202020204" pitchFamily="34" charset="0"/>
                <a:cs typeface="Arial" panose="020B0604020202020204" pitchFamily="34" charset="0"/>
              </a:rPr>
              <a:t>년 </a:t>
            </a:r>
            <a:r>
              <a:rPr lang="en-US" altLang="ko-KR" sz="1000" b="1" dirty="0">
                <a:solidFill>
                  <a:srgbClr val="002997"/>
                </a:solidFill>
                <a:latin typeface="Arial" panose="020B0604020202020204" pitchFamily="34" charset="0"/>
                <a:cs typeface="Arial" panose="020B0604020202020204" pitchFamily="34" charset="0"/>
              </a:rPr>
              <a:t>1.4%</a:t>
            </a:r>
            <a:r>
              <a:rPr lang="ko-KR" altLang="en-US" sz="1000" b="1" dirty="0">
                <a:solidFill>
                  <a:srgbClr val="002997"/>
                </a:solidFill>
                <a:latin typeface="Arial" panose="020B0604020202020204" pitchFamily="34" charset="0"/>
                <a:cs typeface="Arial" panose="020B0604020202020204" pitchFamily="34" charset="0"/>
              </a:rPr>
              <a:t>에서 </a:t>
            </a:r>
            <a:r>
              <a:rPr lang="en-US" altLang="ko-KR" sz="1000" b="1" dirty="0">
                <a:solidFill>
                  <a:srgbClr val="002997"/>
                </a:solidFill>
                <a:latin typeface="Arial" panose="020B0604020202020204" pitchFamily="34" charset="0"/>
                <a:cs typeface="Arial" panose="020B0604020202020204" pitchFamily="34" charset="0"/>
              </a:rPr>
              <a:t>2021</a:t>
            </a:r>
            <a:r>
              <a:rPr lang="ko-KR" altLang="en-US" sz="1000" b="1" dirty="0">
                <a:solidFill>
                  <a:srgbClr val="002997"/>
                </a:solidFill>
                <a:latin typeface="Arial" panose="020B0604020202020204" pitchFamily="34" charset="0"/>
                <a:cs typeface="Arial" panose="020B0604020202020204" pitchFamily="34" charset="0"/>
              </a:rPr>
              <a:t>년 </a:t>
            </a:r>
            <a:r>
              <a:rPr lang="en-US" altLang="ko-KR" sz="1000" b="1" dirty="0">
                <a:solidFill>
                  <a:srgbClr val="002997"/>
                </a:solidFill>
                <a:latin typeface="Arial" panose="020B0604020202020204" pitchFamily="34" charset="0"/>
                <a:cs typeface="Arial" panose="020B0604020202020204" pitchFamily="34" charset="0"/>
              </a:rPr>
              <a:t>5.2%</a:t>
            </a:r>
            <a:r>
              <a:rPr lang="ko-KR" altLang="en-US" sz="1000" b="1" dirty="0">
                <a:solidFill>
                  <a:srgbClr val="002997"/>
                </a:solidFill>
                <a:latin typeface="Arial" panose="020B0604020202020204" pitchFamily="34" charset="0"/>
                <a:cs typeface="Arial" panose="020B0604020202020204" pitchFamily="34" charset="0"/>
              </a:rPr>
              <a:t>로 증가하였음</a:t>
            </a:r>
          </a:p>
        </p:txBody>
      </p:sp>
      <p:graphicFrame>
        <p:nvGraphicFramePr>
          <p:cNvPr id="10" name="차트 9">
            <a:extLst>
              <a:ext uri="{FF2B5EF4-FFF2-40B4-BE49-F238E27FC236}">
                <a16:creationId xmlns:a16="http://schemas.microsoft.com/office/drawing/2014/main" id="{D53EAB88-2BCA-4925-A552-714CEE1AEE69}"/>
              </a:ext>
            </a:extLst>
          </p:cNvPr>
          <p:cNvGraphicFramePr>
            <a:graphicFrameLocks/>
          </p:cNvGraphicFramePr>
          <p:nvPr/>
        </p:nvGraphicFramePr>
        <p:xfrm>
          <a:off x="495464" y="3715789"/>
          <a:ext cx="8646211" cy="2300584"/>
        </p:xfrm>
        <a:graphic>
          <a:graphicData uri="http://schemas.openxmlformats.org/drawingml/2006/chart">
            <c:chart xmlns:c="http://schemas.openxmlformats.org/drawingml/2006/chart" xmlns:r="http://schemas.openxmlformats.org/officeDocument/2006/relationships" r:id="rId4"/>
          </a:graphicData>
        </a:graphic>
      </p:graphicFrame>
      <p:cxnSp>
        <p:nvCxnSpPr>
          <p:cNvPr id="3" name="직선 연결선 2">
            <a:extLst>
              <a:ext uri="{FF2B5EF4-FFF2-40B4-BE49-F238E27FC236}">
                <a16:creationId xmlns:a16="http://schemas.microsoft.com/office/drawing/2014/main" id="{3DFACC94-7F9A-495A-8E8C-46756F7184DC}"/>
              </a:ext>
            </a:extLst>
          </p:cNvPr>
          <p:cNvCxnSpPr>
            <a:cxnSpLocks/>
          </p:cNvCxnSpPr>
          <p:nvPr/>
        </p:nvCxnSpPr>
        <p:spPr>
          <a:xfrm flipV="1">
            <a:off x="4086225" y="5041901"/>
            <a:ext cx="283368" cy="126951"/>
          </a:xfrm>
          <a:prstGeom prst="line">
            <a:avLst/>
          </a:prstGeom>
          <a:ln w="9525">
            <a:solidFill>
              <a:srgbClr val="005EB8">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21D0C7EC-2CE0-4425-9F19-F07CEB8757D9}"/>
              </a:ext>
            </a:extLst>
          </p:cNvPr>
          <p:cNvCxnSpPr>
            <a:cxnSpLocks/>
          </p:cNvCxnSpPr>
          <p:nvPr/>
        </p:nvCxnSpPr>
        <p:spPr>
          <a:xfrm flipV="1">
            <a:off x="5536408" y="4343400"/>
            <a:ext cx="2128042" cy="859633"/>
          </a:xfrm>
          <a:prstGeom prst="line">
            <a:avLst/>
          </a:prstGeom>
          <a:ln w="9525">
            <a:solidFill>
              <a:schemeClr val="bg1">
                <a:lumMod val="50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C95F8859-19BA-4C3F-85A7-6F9176656447}"/>
              </a:ext>
            </a:extLst>
          </p:cNvPr>
          <p:cNvCxnSpPr>
            <a:cxnSpLocks/>
          </p:cNvCxnSpPr>
          <p:nvPr/>
        </p:nvCxnSpPr>
        <p:spPr>
          <a:xfrm flipV="1">
            <a:off x="6437413" y="2384976"/>
            <a:ext cx="1306412" cy="601112"/>
          </a:xfrm>
          <a:prstGeom prst="line">
            <a:avLst/>
          </a:prstGeom>
          <a:ln w="9525">
            <a:solidFill>
              <a:schemeClr val="bg1">
                <a:lumMod val="50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4144E2CA-7514-4575-A2F0-5E76C8E1A9E1}"/>
              </a:ext>
            </a:extLst>
          </p:cNvPr>
          <p:cNvCxnSpPr>
            <a:cxnSpLocks/>
          </p:cNvCxnSpPr>
          <p:nvPr/>
        </p:nvCxnSpPr>
        <p:spPr>
          <a:xfrm>
            <a:off x="5564983" y="2538910"/>
            <a:ext cx="706084" cy="649872"/>
          </a:xfrm>
          <a:prstGeom prst="line">
            <a:avLst/>
          </a:prstGeom>
          <a:ln w="9525">
            <a:solidFill>
              <a:srgbClr val="0091DA">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BBCE376-5689-4C51-9570-1DC30DC63B59}"/>
              </a:ext>
            </a:extLst>
          </p:cNvPr>
          <p:cNvCxnSpPr>
            <a:cxnSpLocks/>
          </p:cNvCxnSpPr>
          <p:nvPr/>
        </p:nvCxnSpPr>
        <p:spPr>
          <a:xfrm flipV="1">
            <a:off x="5107781" y="2538910"/>
            <a:ext cx="428627" cy="256567"/>
          </a:xfrm>
          <a:prstGeom prst="line">
            <a:avLst/>
          </a:prstGeom>
          <a:ln w="9525">
            <a:solidFill>
              <a:schemeClr val="bg1">
                <a:lumMod val="50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A54A3EB8-3F45-409B-A47C-B4B7BF99118C}"/>
              </a:ext>
            </a:extLst>
          </p:cNvPr>
          <p:cNvCxnSpPr>
            <a:cxnSpLocks/>
          </p:cNvCxnSpPr>
          <p:nvPr/>
        </p:nvCxnSpPr>
        <p:spPr>
          <a:xfrm flipV="1">
            <a:off x="3781425" y="3088052"/>
            <a:ext cx="448866" cy="172758"/>
          </a:xfrm>
          <a:prstGeom prst="line">
            <a:avLst/>
          </a:prstGeom>
          <a:ln w="9525">
            <a:solidFill>
              <a:schemeClr val="bg1">
                <a:lumMod val="50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80E57702-1461-4714-8961-2A62A5DEB602}"/>
              </a:ext>
            </a:extLst>
          </p:cNvPr>
          <p:cNvCxnSpPr>
            <a:cxnSpLocks/>
          </p:cNvCxnSpPr>
          <p:nvPr/>
        </p:nvCxnSpPr>
        <p:spPr>
          <a:xfrm flipV="1">
            <a:off x="3062288" y="3150677"/>
            <a:ext cx="583406" cy="104456"/>
          </a:xfrm>
          <a:prstGeom prst="line">
            <a:avLst/>
          </a:prstGeom>
          <a:ln w="9525">
            <a:solidFill>
              <a:schemeClr val="bg1">
                <a:lumMod val="50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2336130E-5678-4D87-B713-8D022368A962}"/>
              </a:ext>
            </a:extLst>
          </p:cNvPr>
          <p:cNvCxnSpPr>
            <a:cxnSpLocks/>
          </p:cNvCxnSpPr>
          <p:nvPr/>
        </p:nvCxnSpPr>
        <p:spPr>
          <a:xfrm flipV="1">
            <a:off x="2174081" y="3150677"/>
            <a:ext cx="290513" cy="23755"/>
          </a:xfrm>
          <a:prstGeom prst="line">
            <a:avLst/>
          </a:prstGeom>
          <a:ln w="9525">
            <a:solidFill>
              <a:schemeClr val="bg1">
                <a:lumMod val="50000"/>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직사각형 119">
            <a:extLst>
              <a:ext uri="{FF2B5EF4-FFF2-40B4-BE49-F238E27FC236}">
                <a16:creationId xmlns:a16="http://schemas.microsoft.com/office/drawing/2014/main" id="{99A3F480-4BCE-41D7-B8DC-6B325F7129A9}"/>
              </a:ext>
            </a:extLst>
          </p:cNvPr>
          <p:cNvSpPr/>
          <p:nvPr/>
        </p:nvSpPr>
        <p:spPr bwMode="auto">
          <a:xfrm>
            <a:off x="502377" y="5992079"/>
            <a:ext cx="6314802" cy="107722"/>
          </a:xfrm>
          <a:prstGeom prst="rect">
            <a:avLst/>
          </a:prstGeom>
          <a:noFill/>
          <a:ln w="9525" cap="flat" cmpd="sng" algn="ctr">
            <a:noFill/>
            <a:prstDash val="solid"/>
            <a:round/>
            <a:headEnd type="none" w="med" len="med"/>
            <a:tailEnd type="none" w="med" len="med"/>
          </a:ln>
          <a:effectLst/>
        </p:spPr>
        <p:txBody>
          <a:bodyPr wrap="square" lIns="0" tIns="0" rIns="0" bIns="0" rtlCol="0" anchor="t" anchorCtr="0">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91890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Group 3">
            <a:extLst>
              <a:ext uri="{FF2B5EF4-FFF2-40B4-BE49-F238E27FC236}">
                <a16:creationId xmlns:a16="http://schemas.microsoft.com/office/drawing/2014/main" id="{43CAAE69-F52B-44F0-B2B5-56A40063D8B2}"/>
              </a:ext>
            </a:extLst>
          </p:cNvPr>
          <p:cNvGraphicFramePr>
            <a:graphicFrameLocks noGrp="1"/>
          </p:cNvGraphicFramePr>
          <p:nvPr>
            <p:extLst>
              <p:ext uri="{D42A27DB-BD31-4B8C-83A1-F6EECF244321}">
                <p14:modId xmlns:p14="http://schemas.microsoft.com/office/powerpoint/2010/main" val="4061830485"/>
              </p:ext>
            </p:extLst>
          </p:nvPr>
        </p:nvGraphicFramePr>
        <p:xfrm>
          <a:off x="468001" y="1191600"/>
          <a:ext cx="9038334" cy="508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2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우발부채</a:t>
                      </a:r>
                      <a:r>
                        <a:rPr kumimoji="0" lang="en-US" altLang="ko-KR" sz="9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보증 및 기타 </a:t>
                      </a:r>
                      <a:r>
                        <a:rPr kumimoji="0" lang="en-US" altLang="ko-KR" sz="9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Risk</a:t>
                      </a:r>
                      <a:r>
                        <a:rPr kumimoji="0" lang="ko-KR" altLang="en-US" sz="9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등</a:t>
                      </a:r>
                      <a:endParaRPr kumimoji="0" lang="en-US" altLang="ko-KR" sz="9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대상 사업부에서 계류 중인 소송사건은 존재하지 않으며</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기타</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보증</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담보</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보험</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및</a:t>
                      </a:r>
                      <a:r>
                        <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Claim</a:t>
                      </a:r>
                      <a:r>
                        <a:rPr kumimoji="0" lang="ko-KR" altLang="en-US"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내역은 다음과 같음</a:t>
                      </a: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2" indent="0" algn="just" defTabSz="914400" eaLnBrk="1" fontAlgn="auto" latinLnBrk="0" hangingPunct="1">
                        <a:lnSpc>
                          <a:spcPts val="1080"/>
                        </a:lnSpc>
                        <a:spcBef>
                          <a:spcPts val="600"/>
                        </a:spcBef>
                        <a:spcAft>
                          <a:spcPts val="0"/>
                        </a:spcAft>
                        <a:buClr>
                          <a:srgbClr val="00338D"/>
                        </a:buClr>
                        <a:buSzTx/>
                        <a:buFont typeface="Arial" pitchFamily="34" charset="0"/>
                        <a:buNone/>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77800" marR="0" lvl="2" indent="-177800" algn="just" defTabSz="914400" eaLnBrk="1" fontAlgn="auto" latinLnBrk="0" hangingPunct="1">
                        <a:lnSpc>
                          <a:spcPts val="1080"/>
                        </a:lnSpc>
                        <a:spcBef>
                          <a:spcPts val="600"/>
                        </a:spcBef>
                        <a:spcAft>
                          <a:spcPts val="0"/>
                        </a:spcAft>
                        <a:buClr>
                          <a:srgbClr val="00338D"/>
                        </a:buClr>
                        <a:buSzTx/>
                        <a:buFont typeface="Arial" pitchFamily="34" charset="0"/>
                        <a:buChar char="■"/>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0" marR="0" lvl="2" indent="0" algn="just" defTabSz="914400" eaLnBrk="1" fontAlgn="auto" latinLnBrk="0" hangingPunct="1">
                        <a:lnSpc>
                          <a:spcPts val="1080"/>
                        </a:lnSpc>
                        <a:spcBef>
                          <a:spcPts val="600"/>
                        </a:spcBef>
                        <a:spcAft>
                          <a:spcPts val="0"/>
                        </a:spcAft>
                        <a:buClr>
                          <a:srgbClr val="00338D"/>
                        </a:buClr>
                        <a:buSzTx/>
                        <a:buFont typeface="Arial" pitchFamily="34" charset="0"/>
                        <a:buNone/>
                        <a:tabLst/>
                        <a:defRPr/>
                      </a:pPr>
                      <a:endParaRPr kumimoji="0" lang="en-US" altLang="ko-KR" sz="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txBody>
                  <a:tcPr marL="49846" marR="49846" marT="49846" marB="49846"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제목 2">
            <a:extLst>
              <a:ext uri="{FF2B5EF4-FFF2-40B4-BE49-F238E27FC236}">
                <a16:creationId xmlns:a16="http://schemas.microsoft.com/office/drawing/2014/main" id="{8AFA57FA-3C84-45CD-A391-D48A122190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Other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Consideration</a:t>
            </a:r>
          </a:p>
        </p:txBody>
      </p:sp>
      <p:sp>
        <p:nvSpPr>
          <p:cNvPr id="18" name="제목 2">
            <a:extLst>
              <a:ext uri="{FF2B5EF4-FFF2-40B4-BE49-F238E27FC236}">
                <a16:creationId xmlns:a16="http://schemas.microsoft.com/office/drawing/2014/main" id="{1A0D4C7C-9650-4D04-9D43-8AA6B33182E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2" name="TextBox 21">
            <a:extLst>
              <a:ext uri="{FF2B5EF4-FFF2-40B4-BE49-F238E27FC236}">
                <a16:creationId xmlns:a16="http://schemas.microsoft.com/office/drawing/2014/main" id="{345EE52A-2723-4E76-8BCD-705635D7F9EF}"/>
              </a:ext>
            </a:extLst>
          </p:cNvPr>
          <p:cNvSpPr txBox="1"/>
          <p:nvPr/>
        </p:nvSpPr>
        <p:spPr>
          <a:xfrm>
            <a:off x="2147058" y="1739399"/>
            <a:ext cx="2716675" cy="138499"/>
          </a:xfrm>
          <a:prstGeom prst="rect">
            <a:avLst/>
          </a:prstGeom>
          <a:noFill/>
        </p:spPr>
        <p:txBody>
          <a:bodyPr wrap="square" lIns="0" tIns="0" rIns="0" bIns="0" rtlCol="0">
            <a:spAutoFit/>
          </a:bodyPr>
          <a:lstStyle/>
          <a:p>
            <a:pPr>
              <a:spcBef>
                <a:spcPts val="100"/>
              </a:spcBef>
            </a:pPr>
            <a:r>
              <a:rPr lang="en-US" altLang="ko-KR" sz="900" b="1">
                <a:latin typeface="Arial" panose="020B0604020202020204" pitchFamily="34" charset="0"/>
                <a:ea typeface="+mj-ea"/>
                <a:cs typeface="Arial" panose="020B0604020202020204" pitchFamily="34" charset="0"/>
              </a:rPr>
              <a:t>[</a:t>
            </a:r>
            <a:r>
              <a:rPr lang="ko-KR" altLang="en-US" sz="900" b="1">
                <a:latin typeface="Arial" panose="020B0604020202020204" pitchFamily="34" charset="0"/>
                <a:ea typeface="+mj-ea"/>
                <a:cs typeface="Arial" panose="020B0604020202020204" pitchFamily="34" charset="0"/>
              </a:rPr>
              <a:t>제</a:t>
            </a:r>
            <a:r>
              <a:rPr lang="en-US" altLang="ko-KR" sz="900" b="1">
                <a:latin typeface="Arial" panose="020B0604020202020204" pitchFamily="34" charset="0"/>
                <a:ea typeface="+mj-ea"/>
                <a:cs typeface="Arial" panose="020B0604020202020204" pitchFamily="34" charset="0"/>
              </a:rPr>
              <a:t>3</a:t>
            </a:r>
            <a:r>
              <a:rPr lang="ko-KR" altLang="en-US" sz="900" b="1">
                <a:latin typeface="Arial" panose="020B0604020202020204" pitchFamily="34" charset="0"/>
                <a:ea typeface="+mj-ea"/>
                <a:cs typeface="Arial" panose="020B0604020202020204" pitchFamily="34" charset="0"/>
              </a:rPr>
              <a:t>자 제공 보증내역</a:t>
            </a:r>
            <a:r>
              <a:rPr lang="en-US" altLang="ko-KR" sz="900" b="1">
                <a:latin typeface="Arial" panose="020B0604020202020204" pitchFamily="34" charset="0"/>
                <a:ea typeface="+mj-ea"/>
                <a:cs typeface="Arial" panose="020B0604020202020204" pitchFamily="34" charset="0"/>
              </a:rPr>
              <a:t>]</a:t>
            </a:r>
            <a:endParaRPr lang="en-US" altLang="ko-KR" sz="900" b="1" dirty="0">
              <a:latin typeface="Arial" panose="020B0604020202020204" pitchFamily="34" charset="0"/>
              <a:ea typeface="+mj-ea"/>
              <a:cs typeface="Arial" panose="020B0604020202020204" pitchFamily="34" charset="0"/>
            </a:endParaRPr>
          </a:p>
        </p:txBody>
      </p:sp>
      <p:graphicFrame>
        <p:nvGraphicFramePr>
          <p:cNvPr id="4" name="표 3">
            <a:extLst>
              <a:ext uri="{FF2B5EF4-FFF2-40B4-BE49-F238E27FC236}">
                <a16:creationId xmlns:a16="http://schemas.microsoft.com/office/drawing/2014/main" id="{F39073A2-7C02-4311-BD69-A5C261C30181}"/>
              </a:ext>
            </a:extLst>
          </p:cNvPr>
          <p:cNvGraphicFramePr>
            <a:graphicFrameLocks noGrp="1"/>
          </p:cNvGraphicFramePr>
          <p:nvPr>
            <p:extLst>
              <p:ext uri="{D42A27DB-BD31-4B8C-83A1-F6EECF244321}">
                <p14:modId xmlns:p14="http://schemas.microsoft.com/office/powerpoint/2010/main" val="2325489739"/>
              </p:ext>
            </p:extLst>
          </p:nvPr>
        </p:nvGraphicFramePr>
        <p:xfrm>
          <a:off x="2147058" y="1906154"/>
          <a:ext cx="5229109" cy="307848"/>
        </p:xfrm>
        <a:graphic>
          <a:graphicData uri="http://schemas.openxmlformats.org/drawingml/2006/table">
            <a:tbl>
              <a:tblPr/>
              <a:tblGrid>
                <a:gridCol w="888639">
                  <a:extLst>
                    <a:ext uri="{9D8B030D-6E8A-4147-A177-3AD203B41FA5}">
                      <a16:colId xmlns:a16="http://schemas.microsoft.com/office/drawing/2014/main" val="2705707128"/>
                    </a:ext>
                  </a:extLst>
                </a:gridCol>
                <a:gridCol w="812470">
                  <a:extLst>
                    <a:ext uri="{9D8B030D-6E8A-4147-A177-3AD203B41FA5}">
                      <a16:colId xmlns:a16="http://schemas.microsoft.com/office/drawing/2014/main" val="1969838301"/>
                    </a:ext>
                  </a:extLst>
                </a:gridCol>
                <a:gridCol w="972000">
                  <a:extLst>
                    <a:ext uri="{9D8B030D-6E8A-4147-A177-3AD203B41FA5}">
                      <a16:colId xmlns:a16="http://schemas.microsoft.com/office/drawing/2014/main" val="260519248"/>
                    </a:ext>
                  </a:extLst>
                </a:gridCol>
                <a:gridCol w="1368000">
                  <a:extLst>
                    <a:ext uri="{9D8B030D-6E8A-4147-A177-3AD203B41FA5}">
                      <a16:colId xmlns:a16="http://schemas.microsoft.com/office/drawing/2014/main" val="4015244280"/>
                    </a:ext>
                  </a:extLst>
                </a:gridCol>
                <a:gridCol w="1188000">
                  <a:extLst>
                    <a:ext uri="{9D8B030D-6E8A-4147-A177-3AD203B41FA5}">
                      <a16:colId xmlns:a16="http://schemas.microsoft.com/office/drawing/2014/main" val="842897085"/>
                    </a:ext>
                  </a:extLst>
                </a:gridCol>
              </a:tblGrid>
              <a:tr h="153924">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채무자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채권자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보증제공자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보증내역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보증금액</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538143809"/>
                  </a:ext>
                </a:extLst>
              </a:tr>
              <a:tr h="153924">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태화기업</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우리은행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신용보증기금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금융기관차입금에 대한 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84101590"/>
                  </a:ext>
                </a:extLst>
              </a:tr>
            </a:tbl>
          </a:graphicData>
        </a:graphic>
      </p:graphicFrame>
      <p:sp>
        <p:nvSpPr>
          <p:cNvPr id="23" name="TextBox 22">
            <a:extLst>
              <a:ext uri="{FF2B5EF4-FFF2-40B4-BE49-F238E27FC236}">
                <a16:creationId xmlns:a16="http://schemas.microsoft.com/office/drawing/2014/main" id="{B6A6BDBF-F9D0-4E2F-897F-139B979AE8C8}"/>
              </a:ext>
            </a:extLst>
          </p:cNvPr>
          <p:cNvSpPr txBox="1"/>
          <p:nvPr/>
        </p:nvSpPr>
        <p:spPr>
          <a:xfrm>
            <a:off x="2147058" y="2331954"/>
            <a:ext cx="2716675" cy="138499"/>
          </a:xfrm>
          <a:prstGeom prst="rect">
            <a:avLst/>
          </a:prstGeom>
          <a:noFill/>
        </p:spPr>
        <p:txBody>
          <a:bodyPr wrap="square" lIns="0" tIns="0" rIns="0" bIns="0" rtlCol="0">
            <a:spAutoFit/>
          </a:bodyPr>
          <a:lstStyle/>
          <a:p>
            <a:pPr>
              <a:spcBef>
                <a:spcPts val="100"/>
              </a:spcBef>
            </a:pPr>
            <a:r>
              <a:rPr lang="en-US" altLang="ko-KR" sz="900" b="1">
                <a:latin typeface="Arial" panose="020B0604020202020204" pitchFamily="34" charset="0"/>
                <a:ea typeface="+mj-ea"/>
                <a:cs typeface="Arial" panose="020B0604020202020204" pitchFamily="34" charset="0"/>
              </a:rPr>
              <a:t>[</a:t>
            </a:r>
            <a:r>
              <a:rPr lang="ko-KR" altLang="en-US" sz="900" b="1">
                <a:latin typeface="Arial" panose="020B0604020202020204" pitchFamily="34" charset="0"/>
                <a:ea typeface="+mj-ea"/>
                <a:cs typeface="Arial" panose="020B0604020202020204" pitchFamily="34" charset="0"/>
              </a:rPr>
              <a:t>담보내역</a:t>
            </a:r>
            <a:r>
              <a:rPr lang="en-US" altLang="ko-KR" sz="900" b="1">
                <a:latin typeface="Arial" panose="020B0604020202020204" pitchFamily="34" charset="0"/>
                <a:ea typeface="+mj-ea"/>
                <a:cs typeface="Arial" panose="020B0604020202020204" pitchFamily="34" charset="0"/>
              </a:rPr>
              <a:t>]</a:t>
            </a:r>
            <a:endParaRPr lang="en-US" altLang="ko-KR" sz="900" b="1" dirty="0">
              <a:latin typeface="Arial" panose="020B0604020202020204" pitchFamily="34" charset="0"/>
              <a:ea typeface="+mj-ea"/>
              <a:cs typeface="Arial" panose="020B0604020202020204" pitchFamily="34" charset="0"/>
            </a:endParaRPr>
          </a:p>
        </p:txBody>
      </p:sp>
      <p:graphicFrame>
        <p:nvGraphicFramePr>
          <p:cNvPr id="6" name="표 5">
            <a:extLst>
              <a:ext uri="{FF2B5EF4-FFF2-40B4-BE49-F238E27FC236}">
                <a16:creationId xmlns:a16="http://schemas.microsoft.com/office/drawing/2014/main" id="{F89DDDEF-89A3-457F-8156-BE69F2B0C562}"/>
              </a:ext>
            </a:extLst>
          </p:cNvPr>
          <p:cNvGraphicFramePr>
            <a:graphicFrameLocks noGrp="1"/>
          </p:cNvGraphicFramePr>
          <p:nvPr>
            <p:extLst>
              <p:ext uri="{D42A27DB-BD31-4B8C-83A1-F6EECF244321}">
                <p14:modId xmlns:p14="http://schemas.microsoft.com/office/powerpoint/2010/main" val="1835200859"/>
              </p:ext>
            </p:extLst>
          </p:nvPr>
        </p:nvGraphicFramePr>
        <p:xfrm>
          <a:off x="2147058" y="2501320"/>
          <a:ext cx="5008866" cy="304800"/>
        </p:xfrm>
        <a:graphic>
          <a:graphicData uri="http://schemas.openxmlformats.org/drawingml/2006/table">
            <a:tbl>
              <a:tblPr/>
              <a:tblGrid>
                <a:gridCol w="888523">
                  <a:extLst>
                    <a:ext uri="{9D8B030D-6E8A-4147-A177-3AD203B41FA5}">
                      <a16:colId xmlns:a16="http://schemas.microsoft.com/office/drawing/2014/main" val="3953240768"/>
                    </a:ext>
                  </a:extLst>
                </a:gridCol>
                <a:gridCol w="812364">
                  <a:extLst>
                    <a:ext uri="{9D8B030D-6E8A-4147-A177-3AD203B41FA5}">
                      <a16:colId xmlns:a16="http://schemas.microsoft.com/office/drawing/2014/main" val="2432990793"/>
                    </a:ext>
                  </a:extLst>
                </a:gridCol>
                <a:gridCol w="1404000">
                  <a:extLst>
                    <a:ext uri="{9D8B030D-6E8A-4147-A177-3AD203B41FA5}">
                      <a16:colId xmlns:a16="http://schemas.microsoft.com/office/drawing/2014/main" val="1672901719"/>
                    </a:ext>
                  </a:extLst>
                </a:gridCol>
                <a:gridCol w="1903979">
                  <a:extLst>
                    <a:ext uri="{9D8B030D-6E8A-4147-A177-3AD203B41FA5}">
                      <a16:colId xmlns:a16="http://schemas.microsoft.com/office/drawing/2014/main" val="1119877734"/>
                    </a:ext>
                  </a:extLst>
                </a:gridCol>
              </a:tblGrid>
              <a:tr h="152400">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채무자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채권자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담보내역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담보제공자산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740184161"/>
                  </a:ext>
                </a:extLst>
              </a:tr>
              <a:tr h="15240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태화기업</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산업은행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금융기관차입금에 대한 담보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본사 공장 및 설비</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울산사업장 설비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04255072"/>
                  </a:ext>
                </a:extLst>
              </a:tr>
            </a:tbl>
          </a:graphicData>
        </a:graphic>
      </p:graphicFrame>
      <p:sp>
        <p:nvSpPr>
          <p:cNvPr id="24" name="TextBox 23">
            <a:extLst>
              <a:ext uri="{FF2B5EF4-FFF2-40B4-BE49-F238E27FC236}">
                <a16:creationId xmlns:a16="http://schemas.microsoft.com/office/drawing/2014/main" id="{7FA65EB1-BF29-4E0C-A055-6BD6D2A2E266}"/>
              </a:ext>
            </a:extLst>
          </p:cNvPr>
          <p:cNvSpPr txBox="1"/>
          <p:nvPr/>
        </p:nvSpPr>
        <p:spPr>
          <a:xfrm>
            <a:off x="2147058" y="2954939"/>
            <a:ext cx="2716675" cy="138499"/>
          </a:xfrm>
          <a:prstGeom prst="rect">
            <a:avLst/>
          </a:prstGeom>
          <a:noFill/>
        </p:spPr>
        <p:txBody>
          <a:bodyPr wrap="square" lIns="0" tIns="0" rIns="0" bIns="0" rtlCol="0">
            <a:spAutoFit/>
          </a:bodyPr>
          <a:lstStyle/>
          <a:p>
            <a:pPr>
              <a:spcBef>
                <a:spcPts val="100"/>
              </a:spcBef>
            </a:pPr>
            <a:r>
              <a:rPr lang="en-US" altLang="ko-KR" sz="900" b="1">
                <a:latin typeface="Arial" panose="020B0604020202020204" pitchFamily="34" charset="0"/>
                <a:ea typeface="+mj-ea"/>
                <a:cs typeface="Arial" panose="020B0604020202020204" pitchFamily="34" charset="0"/>
              </a:rPr>
              <a:t>[</a:t>
            </a:r>
            <a:r>
              <a:rPr lang="ko-KR" altLang="en-US" sz="900" b="1">
                <a:latin typeface="Arial" panose="020B0604020202020204" pitchFamily="34" charset="0"/>
                <a:ea typeface="+mj-ea"/>
                <a:cs typeface="Arial" panose="020B0604020202020204" pitchFamily="34" charset="0"/>
              </a:rPr>
              <a:t>담보내역</a:t>
            </a:r>
            <a:r>
              <a:rPr lang="en-US" altLang="ko-KR" sz="900" b="1">
                <a:latin typeface="Arial" panose="020B0604020202020204" pitchFamily="34" charset="0"/>
                <a:ea typeface="+mj-ea"/>
                <a:cs typeface="Arial" panose="020B0604020202020204" pitchFamily="34" charset="0"/>
              </a:rPr>
              <a:t>]</a:t>
            </a:r>
            <a:endParaRPr lang="en-US" altLang="ko-KR" sz="900" b="1" dirty="0">
              <a:latin typeface="Arial" panose="020B0604020202020204" pitchFamily="34" charset="0"/>
              <a:ea typeface="+mj-ea"/>
              <a:cs typeface="Arial" panose="020B0604020202020204" pitchFamily="34" charset="0"/>
            </a:endParaRPr>
          </a:p>
        </p:txBody>
      </p:sp>
      <p:graphicFrame>
        <p:nvGraphicFramePr>
          <p:cNvPr id="9" name="표 8">
            <a:extLst>
              <a:ext uri="{FF2B5EF4-FFF2-40B4-BE49-F238E27FC236}">
                <a16:creationId xmlns:a16="http://schemas.microsoft.com/office/drawing/2014/main" id="{E20EC847-66EF-4164-9EC2-0A332C824DE1}"/>
              </a:ext>
            </a:extLst>
          </p:cNvPr>
          <p:cNvGraphicFramePr>
            <a:graphicFrameLocks noGrp="1"/>
          </p:cNvGraphicFramePr>
          <p:nvPr>
            <p:extLst>
              <p:ext uri="{D42A27DB-BD31-4B8C-83A1-F6EECF244321}">
                <p14:modId xmlns:p14="http://schemas.microsoft.com/office/powerpoint/2010/main" val="3211383845"/>
              </p:ext>
            </p:extLst>
          </p:nvPr>
        </p:nvGraphicFramePr>
        <p:xfrm>
          <a:off x="2147058" y="3120520"/>
          <a:ext cx="5924470" cy="274320"/>
        </p:xfrm>
        <a:graphic>
          <a:graphicData uri="http://schemas.openxmlformats.org/drawingml/2006/table">
            <a:tbl>
              <a:tblPr/>
              <a:tblGrid>
                <a:gridCol w="792000">
                  <a:extLst>
                    <a:ext uri="{9D8B030D-6E8A-4147-A177-3AD203B41FA5}">
                      <a16:colId xmlns:a16="http://schemas.microsoft.com/office/drawing/2014/main" val="1919749494"/>
                    </a:ext>
                  </a:extLst>
                </a:gridCol>
                <a:gridCol w="812470">
                  <a:extLst>
                    <a:ext uri="{9D8B030D-6E8A-4147-A177-3AD203B41FA5}">
                      <a16:colId xmlns:a16="http://schemas.microsoft.com/office/drawing/2014/main" val="1049685916"/>
                    </a:ext>
                  </a:extLst>
                </a:gridCol>
                <a:gridCol w="1764000">
                  <a:extLst>
                    <a:ext uri="{9D8B030D-6E8A-4147-A177-3AD203B41FA5}">
                      <a16:colId xmlns:a16="http://schemas.microsoft.com/office/drawing/2014/main" val="3794818196"/>
                    </a:ext>
                  </a:extLst>
                </a:gridCol>
                <a:gridCol w="1332000">
                  <a:extLst>
                    <a:ext uri="{9D8B030D-6E8A-4147-A177-3AD203B41FA5}">
                      <a16:colId xmlns:a16="http://schemas.microsoft.com/office/drawing/2014/main" val="829784301"/>
                    </a:ext>
                  </a:extLst>
                </a:gridCol>
                <a:gridCol w="1224000">
                  <a:extLst>
                    <a:ext uri="{9D8B030D-6E8A-4147-A177-3AD203B41FA5}">
                      <a16:colId xmlns:a16="http://schemas.microsoft.com/office/drawing/2014/main" val="2080811701"/>
                    </a:ext>
                  </a:extLst>
                </a:gridCol>
              </a:tblGrid>
              <a:tr h="0">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보험사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보험종류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목적물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보험가입금액</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연보험료</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894541849"/>
                  </a:ext>
                </a:extLst>
              </a:tr>
              <a:tr h="15240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한화손해보험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재산손해담보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울산사업장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 Assembly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조립라인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05772208"/>
                  </a:ext>
                </a:extLst>
              </a:tr>
            </a:tbl>
          </a:graphicData>
        </a:graphic>
      </p:graphicFrame>
      <p:sp>
        <p:nvSpPr>
          <p:cNvPr id="25" name="TextBox 24">
            <a:extLst>
              <a:ext uri="{FF2B5EF4-FFF2-40B4-BE49-F238E27FC236}">
                <a16:creationId xmlns:a16="http://schemas.microsoft.com/office/drawing/2014/main" id="{94783E8A-C6AE-4AE1-BF7F-BC0E2691D6FC}"/>
              </a:ext>
            </a:extLst>
          </p:cNvPr>
          <p:cNvSpPr txBox="1"/>
          <p:nvPr/>
        </p:nvSpPr>
        <p:spPr>
          <a:xfrm>
            <a:off x="2147058" y="3538085"/>
            <a:ext cx="2716675" cy="138499"/>
          </a:xfrm>
          <a:prstGeom prst="rect">
            <a:avLst/>
          </a:prstGeom>
          <a:noFill/>
        </p:spPr>
        <p:txBody>
          <a:bodyPr wrap="square" lIns="0" tIns="0" rIns="0" bIns="0" rtlCol="0">
            <a:spAutoFit/>
          </a:bodyPr>
          <a:lstStyle/>
          <a:p>
            <a:pPr>
              <a:spcBef>
                <a:spcPts val="100"/>
              </a:spcBef>
            </a:pPr>
            <a:r>
              <a:rPr lang="en-US" altLang="ko-KR" sz="900" b="1">
                <a:latin typeface="Arial" panose="020B0604020202020204" pitchFamily="34" charset="0"/>
                <a:ea typeface="+mj-ea"/>
                <a:cs typeface="Arial" panose="020B0604020202020204" pitchFamily="34" charset="0"/>
              </a:rPr>
              <a:t>[</a:t>
            </a:r>
            <a:r>
              <a:rPr lang="ko-KR" altLang="en-US" sz="900" b="1">
                <a:latin typeface="Arial" panose="020B0604020202020204" pitchFamily="34" charset="0"/>
                <a:ea typeface="+mj-ea"/>
                <a:cs typeface="Arial" panose="020B0604020202020204" pitchFamily="34" charset="0"/>
              </a:rPr>
              <a:t>삼성</a:t>
            </a:r>
            <a:r>
              <a:rPr lang="en-US" altLang="ko-KR" sz="900" b="1">
                <a:latin typeface="Arial" panose="020B0604020202020204" pitchFamily="34" charset="0"/>
                <a:ea typeface="+mj-ea"/>
                <a:cs typeface="Arial" panose="020B0604020202020204" pitchFamily="34" charset="0"/>
              </a:rPr>
              <a:t>SDI </a:t>
            </a:r>
            <a:r>
              <a:rPr lang="ko-KR" altLang="en-US" sz="900" b="1">
                <a:latin typeface="Arial" panose="020B0604020202020204" pitchFamily="34" charset="0"/>
                <a:ea typeface="+mj-ea"/>
                <a:cs typeface="Arial" panose="020B0604020202020204" pitchFamily="34" charset="0"/>
              </a:rPr>
              <a:t>주요 </a:t>
            </a:r>
            <a:r>
              <a:rPr lang="en-US" altLang="ko-KR" sz="900" b="1">
                <a:latin typeface="Arial" panose="020B0604020202020204" pitchFamily="34" charset="0"/>
                <a:ea typeface="+mj-ea"/>
                <a:cs typeface="Arial" panose="020B0604020202020204" pitchFamily="34" charset="0"/>
              </a:rPr>
              <a:t>Claim </a:t>
            </a:r>
            <a:r>
              <a:rPr lang="ko-KR" altLang="en-US" sz="900" b="1">
                <a:latin typeface="Arial" panose="020B0604020202020204" pitchFamily="34" charset="0"/>
                <a:ea typeface="+mj-ea"/>
                <a:cs typeface="Arial" panose="020B0604020202020204" pitchFamily="34" charset="0"/>
              </a:rPr>
              <a:t>내역</a:t>
            </a:r>
            <a:r>
              <a:rPr lang="en-US" altLang="ko-KR" sz="900" b="1">
                <a:latin typeface="Arial" panose="020B0604020202020204" pitchFamily="34" charset="0"/>
                <a:ea typeface="+mj-ea"/>
                <a:cs typeface="Arial" panose="020B0604020202020204" pitchFamily="34" charset="0"/>
              </a:rPr>
              <a:t>]</a:t>
            </a:r>
            <a:endParaRPr lang="en-US" altLang="ko-KR" sz="900" b="1" dirty="0">
              <a:latin typeface="Arial" panose="020B0604020202020204" pitchFamily="34" charset="0"/>
              <a:ea typeface="+mj-ea"/>
              <a:cs typeface="Arial" panose="020B0604020202020204" pitchFamily="34" charset="0"/>
            </a:endParaRPr>
          </a:p>
        </p:txBody>
      </p:sp>
      <p:graphicFrame>
        <p:nvGraphicFramePr>
          <p:cNvPr id="26" name="표 25">
            <a:extLst>
              <a:ext uri="{FF2B5EF4-FFF2-40B4-BE49-F238E27FC236}">
                <a16:creationId xmlns:a16="http://schemas.microsoft.com/office/drawing/2014/main" id="{6E6826B5-3A69-478A-B5F3-C00489FE9296}"/>
              </a:ext>
            </a:extLst>
          </p:cNvPr>
          <p:cNvGraphicFramePr>
            <a:graphicFrameLocks noGrp="1"/>
          </p:cNvGraphicFramePr>
          <p:nvPr>
            <p:extLst>
              <p:ext uri="{D42A27DB-BD31-4B8C-83A1-F6EECF244321}">
                <p14:modId xmlns:p14="http://schemas.microsoft.com/office/powerpoint/2010/main" val="849483145"/>
              </p:ext>
            </p:extLst>
          </p:nvPr>
        </p:nvGraphicFramePr>
        <p:xfrm>
          <a:off x="2147057" y="3714028"/>
          <a:ext cx="7307336" cy="1016400"/>
        </p:xfrm>
        <a:graphic>
          <a:graphicData uri="http://schemas.openxmlformats.org/drawingml/2006/table">
            <a:tbl>
              <a:tblPr/>
              <a:tblGrid>
                <a:gridCol w="612807">
                  <a:extLst>
                    <a:ext uri="{9D8B030D-6E8A-4147-A177-3AD203B41FA5}">
                      <a16:colId xmlns:a16="http://schemas.microsoft.com/office/drawing/2014/main" val="67793883"/>
                    </a:ext>
                  </a:extLst>
                </a:gridCol>
                <a:gridCol w="432570">
                  <a:extLst>
                    <a:ext uri="{9D8B030D-6E8A-4147-A177-3AD203B41FA5}">
                      <a16:colId xmlns:a16="http://schemas.microsoft.com/office/drawing/2014/main" val="129138385"/>
                    </a:ext>
                  </a:extLst>
                </a:gridCol>
                <a:gridCol w="901189">
                  <a:extLst>
                    <a:ext uri="{9D8B030D-6E8A-4147-A177-3AD203B41FA5}">
                      <a16:colId xmlns:a16="http://schemas.microsoft.com/office/drawing/2014/main" val="3197472573"/>
                    </a:ext>
                  </a:extLst>
                </a:gridCol>
                <a:gridCol w="2451230">
                  <a:extLst>
                    <a:ext uri="{9D8B030D-6E8A-4147-A177-3AD203B41FA5}">
                      <a16:colId xmlns:a16="http://schemas.microsoft.com/office/drawing/2014/main" val="1941076173"/>
                    </a:ext>
                  </a:extLst>
                </a:gridCol>
                <a:gridCol w="2234945">
                  <a:extLst>
                    <a:ext uri="{9D8B030D-6E8A-4147-A177-3AD203B41FA5}">
                      <a16:colId xmlns:a16="http://schemas.microsoft.com/office/drawing/2014/main" val="965105457"/>
                    </a:ext>
                  </a:extLst>
                </a:gridCol>
                <a:gridCol w="674595">
                  <a:extLst>
                    <a:ext uri="{9D8B030D-6E8A-4147-A177-3AD203B41FA5}">
                      <a16:colId xmlns:a16="http://schemas.microsoft.com/office/drawing/2014/main" val="2700426237"/>
                    </a:ext>
                  </a:extLst>
                </a:gridCol>
              </a:tblGrid>
              <a:tr h="152400">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발생일자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기종</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불량현상</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원인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개선대책</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금액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579790305"/>
                  </a:ext>
                </a:extLst>
              </a:tr>
              <a:tr h="432000">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2020-04-06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28Ah</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코킹불량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발생원인</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음극</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C/C</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수대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Shaft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풀림으로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미코킹</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발생</a:t>
                      </a:r>
                      <a:b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유출원인</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작업자의 실수로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ATC</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공정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코킹높이</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미검사</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(By pass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기능이 활성화</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Shaft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풀림 방지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Bracket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설치</a:t>
                      </a:r>
                      <a:b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ATC</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코킹높이검사</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By pass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기능 삭제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약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79604823"/>
                  </a:ext>
                </a:extLst>
              </a:tr>
              <a:tr h="432000">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2021-11-23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112Ah</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인장강도 하한</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NG</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원소재성 추정하나 근본원인은 불명</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유출에 대한 검사 및 검출 강화</a:t>
                      </a:r>
                      <a:b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C/C</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반제품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용접부폭</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측정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6ea/2hr</a:t>
                      </a:r>
                      <a:b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시간당 인장강도 측정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3EA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약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백만원</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07567663"/>
                  </a:ext>
                </a:extLst>
              </a:tr>
            </a:tbl>
          </a:graphicData>
        </a:graphic>
      </p:graphicFrame>
      <p:sp>
        <p:nvSpPr>
          <p:cNvPr id="28" name="TextBox 27">
            <a:extLst>
              <a:ext uri="{FF2B5EF4-FFF2-40B4-BE49-F238E27FC236}">
                <a16:creationId xmlns:a16="http://schemas.microsoft.com/office/drawing/2014/main" id="{4496B5E3-C4AB-4B75-8857-607E2B9987E6}"/>
              </a:ext>
            </a:extLst>
          </p:cNvPr>
          <p:cNvSpPr txBox="1"/>
          <p:nvPr/>
        </p:nvSpPr>
        <p:spPr>
          <a:xfrm>
            <a:off x="2147058" y="4972047"/>
            <a:ext cx="7359277" cy="1216479"/>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삼성</a:t>
            </a:r>
            <a:r>
              <a:rPr lang="en-US" altLang="ko-KR" sz="900" dirty="0">
                <a:latin typeface="Arial" panose="020B0604020202020204" pitchFamily="34" charset="0"/>
                <a:cs typeface="Arial" panose="020B0604020202020204" pitchFamily="34" charset="0"/>
              </a:rPr>
              <a:t>SDI </a:t>
            </a:r>
            <a:r>
              <a:rPr lang="ko-KR" altLang="en-US" sz="900" dirty="0">
                <a:latin typeface="Arial" panose="020B0604020202020204" pitchFamily="34" charset="0"/>
                <a:cs typeface="Arial" panose="020B0604020202020204" pitchFamily="34" charset="0"/>
              </a:rPr>
              <a:t>공장에서는 </a:t>
            </a: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발생한 화재로 인하여 일시적으로 가동이 중단되었으며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이로 인하여 대상 사업부의 실적도 크게 악화됨</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ESS </a:t>
            </a:r>
            <a:r>
              <a:rPr lang="ko-KR" altLang="en-US" sz="900" dirty="0">
                <a:latin typeface="Arial" panose="020B0604020202020204" pitchFamily="34" charset="0"/>
                <a:cs typeface="Arial" panose="020B0604020202020204" pitchFamily="34" charset="0"/>
              </a:rPr>
              <a:t>공정은 </a:t>
            </a:r>
            <a:r>
              <a:rPr lang="en-US" altLang="ko-KR" sz="900" dirty="0">
                <a:latin typeface="Arial" panose="020B0604020202020204" pitchFamily="34" charset="0"/>
                <a:cs typeface="Arial" panose="020B0604020202020204" pitchFamily="34" charset="0"/>
              </a:rPr>
              <a:t>Cell maker, BMS, </a:t>
            </a:r>
            <a:r>
              <a:rPr lang="ko-KR" altLang="en-US" sz="900" dirty="0">
                <a:latin typeface="Arial" panose="020B0604020202020204" pitchFamily="34" charset="0"/>
                <a:cs typeface="Arial" panose="020B0604020202020204" pitchFamily="34" charset="0"/>
              </a:rPr>
              <a:t>운영관리 미숙 등의 요인으로 화재 위험이 존재함</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Cap Assembly</a:t>
            </a:r>
            <a:r>
              <a:rPr lang="ko-KR" altLang="en-US" sz="900" dirty="0">
                <a:latin typeface="Arial" panose="020B0604020202020204" pitchFamily="34" charset="0"/>
                <a:cs typeface="Arial" panose="020B0604020202020204" pitchFamily="34" charset="0"/>
              </a:rPr>
              <a:t>는 </a:t>
            </a:r>
            <a:r>
              <a:rPr lang="en-US" altLang="ko-KR" sz="900" dirty="0">
                <a:latin typeface="Arial" panose="020B0604020202020204" pitchFamily="34" charset="0"/>
                <a:cs typeface="Arial" panose="020B0604020202020204" pitchFamily="34" charset="0"/>
              </a:rPr>
              <a:t>ESS </a:t>
            </a:r>
            <a:r>
              <a:rPr lang="ko-KR" altLang="en-US" sz="900" dirty="0">
                <a:latin typeface="Arial" panose="020B0604020202020204" pitchFamily="34" charset="0"/>
                <a:cs typeface="Arial" panose="020B0604020202020204" pitchFamily="34" charset="0"/>
              </a:rPr>
              <a:t>화재의 원인 공정이 아니므로 화재발생에 책임을 지거나 관련 우발부채가 존재하지 아니함</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대상 사업부는 전적으로 삼성</a:t>
            </a:r>
            <a:r>
              <a:rPr lang="en-US" altLang="ko-KR" sz="900" dirty="0">
                <a:latin typeface="Arial" panose="020B0604020202020204" pitchFamily="34" charset="0"/>
                <a:cs typeface="Arial" panose="020B0604020202020204" pitchFamily="34" charset="0"/>
              </a:rPr>
              <a:t>SDI</a:t>
            </a:r>
            <a:r>
              <a:rPr lang="ko-KR" altLang="en-US" sz="900" dirty="0">
                <a:latin typeface="Arial" panose="020B0604020202020204" pitchFamily="34" charset="0"/>
                <a:cs typeface="Arial" panose="020B0604020202020204" pitchFamily="34" charset="0"/>
              </a:rPr>
              <a:t>에 의존하여 사업을 영위하므로 </a:t>
            </a:r>
            <a:r>
              <a:rPr lang="en-US" altLang="ko-KR" sz="900" dirty="0">
                <a:latin typeface="Arial" panose="020B0604020202020204" pitchFamily="34" charset="0"/>
                <a:cs typeface="Arial" panose="020B0604020202020204" pitchFamily="34" charset="0"/>
              </a:rPr>
              <a:t>ESS </a:t>
            </a:r>
            <a:r>
              <a:rPr lang="ko-KR" altLang="en-US" sz="900" dirty="0">
                <a:latin typeface="Arial" panose="020B0604020202020204" pitchFamily="34" charset="0"/>
                <a:cs typeface="Arial" panose="020B0604020202020204" pitchFamily="34" charset="0"/>
              </a:rPr>
              <a:t>공정 화재에 대한 통제 불가능한 위험에 노출되어 있음</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이에 대하여 대상 사업부가 별도로 수립한 대응방안은 파악되지 않음</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다만</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삼성</a:t>
            </a:r>
            <a:r>
              <a:rPr lang="en-US" altLang="ko-KR" sz="900" dirty="0">
                <a:latin typeface="Arial" panose="020B0604020202020204" pitchFamily="34" charset="0"/>
                <a:cs typeface="Arial" panose="020B0604020202020204" pitchFamily="34" charset="0"/>
              </a:rPr>
              <a:t>SDI</a:t>
            </a:r>
            <a:r>
              <a:rPr lang="ko-KR" altLang="en-US" sz="900" dirty="0">
                <a:latin typeface="Arial" panose="020B0604020202020204" pitchFamily="34" charset="0"/>
                <a:cs typeface="Arial" panose="020B0604020202020204" pitchFamily="34" charset="0"/>
              </a:rPr>
              <a:t>측에서는 화재 등의 안정성 이슈로 인해 오히려 장기간 거래한 업체와의 거래 유지를 선호하므로</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해당 리스크는 신규업체에 대한 진입장벽으로도 작용함</a:t>
            </a:r>
            <a:endParaRPr lang="en-US" altLang="ko-KR" sz="9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D6EF588A-7AFE-4E28-9F1C-9B9AEBA66ADE}"/>
              </a:ext>
            </a:extLst>
          </p:cNvPr>
          <p:cNvSpPr txBox="1"/>
          <p:nvPr/>
        </p:nvSpPr>
        <p:spPr>
          <a:xfrm>
            <a:off x="2147058" y="4919878"/>
            <a:ext cx="2716675" cy="138499"/>
          </a:xfrm>
          <a:prstGeom prst="rect">
            <a:avLst/>
          </a:prstGeom>
          <a:noFill/>
        </p:spPr>
        <p:txBody>
          <a:bodyPr wrap="square" lIns="0" tIns="0" rIns="0" bIns="0" rtlCol="0">
            <a:spAutoFit/>
          </a:bodyPr>
          <a:lstStyle/>
          <a:p>
            <a:pPr>
              <a:spcBef>
                <a:spcPts val="100"/>
              </a:spcBef>
            </a:pPr>
            <a:r>
              <a:rPr lang="en-US" altLang="ko-KR" sz="900" b="1" dirty="0">
                <a:latin typeface="Arial" panose="020B0604020202020204" pitchFamily="34" charset="0"/>
                <a:ea typeface="+mj-ea"/>
                <a:cs typeface="Arial" panose="020B0604020202020204" pitchFamily="34" charset="0"/>
              </a:rPr>
              <a:t>[Business Risk - </a:t>
            </a:r>
            <a:r>
              <a:rPr lang="ko-KR" altLang="en-US" sz="900" b="1" dirty="0">
                <a:latin typeface="Arial" panose="020B0604020202020204" pitchFamily="34" charset="0"/>
                <a:ea typeface="+mj-ea"/>
                <a:cs typeface="Arial" panose="020B0604020202020204" pitchFamily="34" charset="0"/>
              </a:rPr>
              <a:t>화재</a:t>
            </a:r>
            <a:r>
              <a:rPr lang="en-US" altLang="ko-KR" sz="900" b="1" dirty="0">
                <a:latin typeface="Arial" panose="020B0604020202020204" pitchFamily="34" charset="0"/>
                <a:ea typeface="+mj-ea"/>
                <a:cs typeface="Arial" panose="020B0604020202020204" pitchFamily="34" charset="0"/>
              </a:rPr>
              <a:t>]</a:t>
            </a:r>
          </a:p>
        </p:txBody>
      </p:sp>
      <p:sp>
        <p:nvSpPr>
          <p:cNvPr id="19" name="직사각형 119">
            <a:extLst>
              <a:ext uri="{FF2B5EF4-FFF2-40B4-BE49-F238E27FC236}">
                <a16:creationId xmlns:a16="http://schemas.microsoft.com/office/drawing/2014/main" id="{BE3EBB57-9D39-42A1-8C61-800E5A46A757}"/>
              </a:ext>
            </a:extLst>
          </p:cNvPr>
          <p:cNvSpPr/>
          <p:nvPr/>
        </p:nvSpPr>
        <p:spPr bwMode="auto">
          <a:xfrm>
            <a:off x="2147058" y="2218928"/>
            <a:ext cx="6314802" cy="107722"/>
          </a:xfrm>
          <a:prstGeom prst="rect">
            <a:avLst/>
          </a:prstGeom>
          <a:noFill/>
          <a:ln w="9525" cap="flat" cmpd="sng" algn="ctr">
            <a:noFill/>
            <a:prstDash val="solid"/>
            <a:round/>
            <a:headEnd type="none" w="med" len="med"/>
            <a:tailEnd type="none" w="med" len="med"/>
          </a:ln>
          <a:effectLst/>
        </p:spPr>
        <p:txBody>
          <a:bodyPr wrap="square" lIns="0" tIns="0" rIns="0" bIns="0" rtlCol="0" anchor="t" anchorCtr="0">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20" name="직사각형 119">
            <a:extLst>
              <a:ext uri="{FF2B5EF4-FFF2-40B4-BE49-F238E27FC236}">
                <a16:creationId xmlns:a16="http://schemas.microsoft.com/office/drawing/2014/main" id="{D5B67233-52A2-476C-BDBB-7B887515B539}"/>
              </a:ext>
            </a:extLst>
          </p:cNvPr>
          <p:cNvSpPr/>
          <p:nvPr/>
        </p:nvSpPr>
        <p:spPr bwMode="auto">
          <a:xfrm>
            <a:off x="2147058" y="2823881"/>
            <a:ext cx="6314802" cy="107722"/>
          </a:xfrm>
          <a:prstGeom prst="rect">
            <a:avLst/>
          </a:prstGeom>
          <a:noFill/>
          <a:ln w="9525" cap="flat" cmpd="sng" algn="ctr">
            <a:noFill/>
            <a:prstDash val="solid"/>
            <a:round/>
            <a:headEnd type="none" w="med" len="med"/>
            <a:tailEnd type="none" w="med" len="med"/>
          </a:ln>
          <a:effectLst/>
        </p:spPr>
        <p:txBody>
          <a:bodyPr wrap="square" lIns="0" tIns="0" rIns="0" bIns="0" rtlCol="0" anchor="t" anchorCtr="0">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21" name="직사각형 119">
            <a:extLst>
              <a:ext uri="{FF2B5EF4-FFF2-40B4-BE49-F238E27FC236}">
                <a16:creationId xmlns:a16="http://schemas.microsoft.com/office/drawing/2014/main" id="{939A5767-6F0C-4900-B5D7-4229AB879ED9}"/>
              </a:ext>
            </a:extLst>
          </p:cNvPr>
          <p:cNvSpPr/>
          <p:nvPr/>
        </p:nvSpPr>
        <p:spPr bwMode="auto">
          <a:xfrm>
            <a:off x="2147058" y="3404279"/>
            <a:ext cx="6314802" cy="107722"/>
          </a:xfrm>
          <a:prstGeom prst="rect">
            <a:avLst/>
          </a:prstGeom>
          <a:noFill/>
          <a:ln w="9525" cap="flat" cmpd="sng" algn="ctr">
            <a:noFill/>
            <a:prstDash val="solid"/>
            <a:round/>
            <a:headEnd type="none" w="med" len="med"/>
            <a:tailEnd type="none" w="med" len="med"/>
          </a:ln>
          <a:effectLst/>
        </p:spPr>
        <p:txBody>
          <a:bodyPr wrap="square" lIns="0" tIns="0" rIns="0" bIns="0" rtlCol="0" anchor="t" anchorCtr="0">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
        <p:nvSpPr>
          <p:cNvPr id="27" name="직사각형 119">
            <a:extLst>
              <a:ext uri="{FF2B5EF4-FFF2-40B4-BE49-F238E27FC236}">
                <a16:creationId xmlns:a16="http://schemas.microsoft.com/office/drawing/2014/main" id="{EA2A2429-0031-4961-8678-8690CA64AC9F}"/>
              </a:ext>
            </a:extLst>
          </p:cNvPr>
          <p:cNvSpPr/>
          <p:nvPr/>
        </p:nvSpPr>
        <p:spPr bwMode="auto">
          <a:xfrm>
            <a:off x="2147058" y="4737748"/>
            <a:ext cx="6314802" cy="107722"/>
          </a:xfrm>
          <a:prstGeom prst="rect">
            <a:avLst/>
          </a:prstGeom>
          <a:noFill/>
          <a:ln w="9525" cap="flat" cmpd="sng" algn="ctr">
            <a:noFill/>
            <a:prstDash val="solid"/>
            <a:round/>
            <a:headEnd type="none" w="med" len="med"/>
            <a:tailEnd type="none" w="med" len="med"/>
          </a:ln>
          <a:effectLst/>
        </p:spPr>
        <p:txBody>
          <a:bodyPr wrap="square" lIns="0" tIns="0" rIns="0" bIns="0" rtlCol="0" anchor="t" anchorCtr="0">
            <a:spAutoFit/>
          </a:bodyPr>
          <a:lstStyle/>
          <a:p>
            <a:pPr defTabSz="826710">
              <a:buClr>
                <a:srgbClr val="99CC00"/>
              </a:buClr>
              <a:tabLst>
                <a:tab pos="241125" algn="l"/>
              </a:tabLst>
            </a:pPr>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652672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1577525020"/>
              </p:ext>
            </p:extLst>
          </p:nvPr>
        </p:nvGraphicFramePr>
        <p:xfrm>
          <a:off x="4326288" y="1876892"/>
          <a:ext cx="4483355" cy="2664152"/>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1">
                              <a:lumMod val="40000"/>
                              <a:lumOff val="60000"/>
                            </a:schemeClr>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sz="1100" b="0" kern="1200" dirty="0">
                          <a:solidFill>
                            <a:schemeClr val="bg1">
                              <a:lumMod val="65000"/>
                            </a:schemeClr>
                          </a:solidFill>
                          <a:latin typeface="Arial" panose="020B0604020202020204" pitchFamily="34" charset="0"/>
                          <a:ea typeface="+mj-ea"/>
                          <a:cs typeface="Arial" panose="020B0604020202020204" pitchFamily="34" charset="0"/>
                        </a:rPr>
                        <a:t>Understanding of Target</a:t>
                      </a:r>
                      <a:endParaRPr lang="en-GB" sz="1100" b="0" kern="120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2</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1">
                              <a:lumMod val="40000"/>
                              <a:lumOff val="60000"/>
                            </a:schemeClr>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bg1">
                              <a:lumMod val="65000"/>
                            </a:schemeClr>
                          </a:solidFill>
                          <a:latin typeface="Arial" panose="020B0604020202020204" pitchFamily="34" charset="0"/>
                          <a:ea typeface="+mj-ea"/>
                          <a:cs typeface="Arial" panose="020B0604020202020204" pitchFamily="34" charset="0"/>
                        </a:rPr>
                        <a:t>Executive Summary</a:t>
                      </a:r>
                      <a:endParaRPr lang="en-GB" sz="1100" b="0" kern="120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8</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altLang="ko-KR" sz="2200" b="0" kern="1200" dirty="0">
                          <a:solidFill>
                            <a:schemeClr val="accent1">
                              <a:lumMod val="40000"/>
                              <a:lumOff val="60000"/>
                            </a:schemeClr>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bg1">
                              <a:lumMod val="65000"/>
                            </a:schemeClr>
                          </a:solidFill>
                          <a:latin typeface="Arial" panose="020B0604020202020204" pitchFamily="34" charset="0"/>
                          <a:ea typeface="+mj-ea"/>
                          <a:cs typeface="Arial" panose="020B0604020202020204" pitchFamily="34" charset="0"/>
                        </a:rPr>
                        <a:t>Supporting Analysis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23</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altLang="ko-KR" sz="2200" b="0" kern="1200" dirty="0">
                          <a:solidFill>
                            <a:schemeClr val="accent3"/>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tx1"/>
                          </a:solidFill>
                          <a:latin typeface="Arial" panose="020B0604020202020204" pitchFamily="34" charset="0"/>
                          <a:ea typeface="+mj-ea"/>
                          <a:cs typeface="Arial" panose="020B0604020202020204" pitchFamily="34" charset="0"/>
                        </a:rPr>
                        <a:t>Appendices</a:t>
                      </a:r>
                      <a:endParaRPr lang="en-US" sz="1100" b="0" kern="1200" dirty="0">
                        <a:solidFill>
                          <a:schemeClr val="tx1"/>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altLang="ko-KR" sz="1100" b="0" kern="1200" dirty="0">
                          <a:solidFill>
                            <a:schemeClr val="tx1"/>
                          </a:solidFill>
                          <a:latin typeface="Arial" panose="020B0604020202020204" pitchFamily="34" charset="0"/>
                          <a:ea typeface="+mj-ea"/>
                          <a:cs typeface="Arial" panose="020B0604020202020204" pitchFamily="34" charset="0"/>
                        </a:rPr>
                        <a:t>47</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430561"/>
                  </a:ext>
                </a:extLst>
              </a:tr>
            </a:tbl>
          </a:graphicData>
        </a:graphic>
      </p:graphicFrame>
    </p:spTree>
    <p:extLst>
      <p:ext uri="{BB962C8B-B14F-4D97-AF65-F5344CB8AC3E}">
        <p14:creationId xmlns:p14="http://schemas.microsoft.com/office/powerpoint/2010/main" val="3336200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Scope of Work</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Appendices</a:t>
            </a:r>
          </a:p>
        </p:txBody>
      </p:sp>
      <p:graphicFrame>
        <p:nvGraphicFramePr>
          <p:cNvPr id="11" name="Group 105">
            <a:extLst>
              <a:ext uri="{FF2B5EF4-FFF2-40B4-BE49-F238E27FC236}">
                <a16:creationId xmlns:a16="http://schemas.microsoft.com/office/drawing/2014/main" id="{F6F45138-67CB-47D8-A860-0BBDA104D41F}"/>
              </a:ext>
            </a:extLst>
          </p:cNvPr>
          <p:cNvGraphicFramePr>
            <a:graphicFrameLocks noGrp="1"/>
          </p:cNvGraphicFramePr>
          <p:nvPr>
            <p:extLst>
              <p:ext uri="{D42A27DB-BD31-4B8C-83A1-F6EECF244321}">
                <p14:modId xmlns:p14="http://schemas.microsoft.com/office/powerpoint/2010/main" val="3886902064"/>
              </p:ext>
            </p:extLst>
          </p:nvPr>
        </p:nvGraphicFramePr>
        <p:xfrm>
          <a:off x="488950" y="1178143"/>
          <a:ext cx="4370388" cy="3824342"/>
        </p:xfrm>
        <a:graphic>
          <a:graphicData uri="http://schemas.openxmlformats.org/drawingml/2006/table">
            <a:tbl>
              <a:tblPr/>
              <a:tblGrid>
                <a:gridCol w="3641089">
                  <a:extLst>
                    <a:ext uri="{9D8B030D-6E8A-4147-A177-3AD203B41FA5}">
                      <a16:colId xmlns:a16="http://schemas.microsoft.com/office/drawing/2014/main" val="20000"/>
                    </a:ext>
                  </a:extLst>
                </a:gridCol>
                <a:gridCol w="729299">
                  <a:extLst>
                    <a:ext uri="{9D8B030D-6E8A-4147-A177-3AD203B41FA5}">
                      <a16:colId xmlns:a16="http://schemas.microsoft.com/office/drawing/2014/main" val="20001"/>
                    </a:ext>
                  </a:extLst>
                </a:gridCol>
              </a:tblGrid>
              <a:tr h="666562">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0" marR="0" lvl="0" indent="0" algn="l" defTabSz="914400" rtl="0" eaLnBrk="1" fontAlgn="base" latinLnBrk="1" hangingPunct="1">
                        <a:lnSpc>
                          <a:spcPct val="100000"/>
                        </a:lnSpc>
                        <a:spcBef>
                          <a:spcPct val="40000"/>
                        </a:spcBef>
                        <a:spcAft>
                          <a:spcPct val="0"/>
                        </a:spcAft>
                        <a:buClr>
                          <a:schemeClr val="tx2"/>
                        </a:buClr>
                        <a:buSzPct val="85000"/>
                        <a:buFont typeface="Wingdings" pitchFamily="2" charset="2"/>
                        <a:buNone/>
                        <a:tabLst/>
                        <a:defRPr/>
                      </a:pP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KPMG</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는 재무실사와 관련하여 다음과 같은 업무 범위를 예상하고 있습니다</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 </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특별한 언급이 없는 한 </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2019</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년</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 </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2020</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년</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 </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2021</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년 및 </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2022</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년 상반기를 대상으로 실사 업무를 수행할 것이며</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 </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회사의 별도재무제표를 대상으로 실사 업무를 수행할 것입니다</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a:t>
                      </a:r>
                    </a:p>
                  </a:txBody>
                  <a:tcPr marL="54000" marR="54000" marT="54000" marB="54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338D"/>
                    </a:solidFill>
                  </a:tcPr>
                </a:tc>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0" marR="0" lvl="0" indent="0" algn="ctr" defTabSz="914400" rtl="0" eaLnBrk="1" fontAlgn="base" latinLnBrk="1" hangingPunct="1">
                        <a:lnSpc>
                          <a:spcPct val="90000"/>
                        </a:lnSpc>
                        <a:spcBef>
                          <a:spcPct val="40000"/>
                        </a:spcBef>
                        <a:spcAft>
                          <a:spcPct val="0"/>
                        </a:spcAft>
                        <a:buClr>
                          <a:schemeClr val="tx2"/>
                        </a:buClr>
                        <a:buSzPct val="85000"/>
                        <a:buFont typeface="Wingdings" pitchFamily="2" charset="2"/>
                        <a:buNone/>
                        <a:tabLst/>
                      </a:pPr>
                      <a:r>
                        <a:rPr kumimoji="1" lang="en-AU" altLang="ko-KR" sz="900" b="1" i="0" u="none" strike="noStrike" cap="none" normalizeH="0" baseline="0" dirty="0">
                          <a:ln>
                            <a:noFill/>
                          </a:ln>
                          <a:solidFill>
                            <a:schemeClr val="bg1"/>
                          </a:solidFill>
                          <a:effectLst/>
                          <a:latin typeface="Arial" panose="020B0604020202020204" pitchFamily="34" charset="0"/>
                          <a:ea typeface="+mj-ea"/>
                          <a:cs typeface="Arial" panose="020B0604020202020204" pitchFamily="34" charset="0"/>
                        </a:rPr>
                        <a:t>Completed</a:t>
                      </a:r>
                    </a:p>
                  </a:txBody>
                  <a:tcPr marL="54000" marR="54000" marT="54000" marB="54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277342">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230188" marR="0" lvl="1" indent="-228600" algn="l" defTabSz="914400" rtl="0" eaLnBrk="1" fontAlgn="base" latinLnBrk="1" hangingPunct="1">
                        <a:lnSpc>
                          <a:spcPct val="100000"/>
                        </a:lnSpc>
                        <a:spcBef>
                          <a:spcPct val="40000"/>
                        </a:spcBef>
                        <a:spcAft>
                          <a:spcPct val="0"/>
                        </a:spcAft>
                        <a:buClr>
                          <a:srgbClr val="00338D"/>
                        </a:buClr>
                        <a:buSzPct val="85000"/>
                        <a:buFont typeface="+mj-lt"/>
                        <a:buNone/>
                        <a:tabLst/>
                        <a:defRPr/>
                      </a:pP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1  </a:t>
                      </a:r>
                      <a:r>
                        <a:rPr kumimoji="1" lang="ko-KR" altLang="en-US"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보고내용 </a:t>
                      </a:r>
                      <a:endPar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54000" marR="54000" marT="54000" marB="36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endPar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8071">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1.1   </a:t>
                      </a:r>
                      <a:r>
                        <a:rPr lang="ko-KR" altLang="ko-KR" sz="900" dirty="0">
                          <a:solidFill>
                            <a:srgbClr val="00338D"/>
                          </a:solidFill>
                          <a:effectLst/>
                          <a:latin typeface="Arial" panose="020B0604020202020204" pitchFamily="34" charset="0"/>
                          <a:ea typeface="+mj-ea"/>
                          <a:cs typeface="Arial" panose="020B0604020202020204" pitchFamily="34" charset="0"/>
                        </a:rPr>
                        <a:t>발견된 주요</a:t>
                      </a:r>
                      <a:r>
                        <a:rPr lang="en-US" altLang="ko-KR" sz="900" dirty="0">
                          <a:solidFill>
                            <a:srgbClr val="00338D"/>
                          </a:solidFill>
                          <a:effectLst/>
                          <a:latin typeface="Arial" panose="020B0604020202020204" pitchFamily="34" charset="0"/>
                          <a:ea typeface="+mj-ea"/>
                          <a:cs typeface="Arial" panose="020B0604020202020204" pitchFamily="34" charset="0"/>
                        </a:rPr>
                        <a:t> issue</a:t>
                      </a:r>
                      <a:r>
                        <a:rPr lang="ko-KR" altLang="ko-KR" sz="900" dirty="0">
                          <a:solidFill>
                            <a:srgbClr val="00338D"/>
                          </a:solidFill>
                          <a:effectLst/>
                          <a:latin typeface="Arial" panose="020B0604020202020204" pitchFamily="34" charset="0"/>
                          <a:ea typeface="+mj-ea"/>
                          <a:cs typeface="Arial" panose="020B0604020202020204" pitchFamily="34" charset="0"/>
                        </a:rPr>
                        <a:t>를 정리하고</a:t>
                      </a:r>
                      <a:r>
                        <a:rPr lang="en-US" altLang="ko-KR" sz="900" dirty="0">
                          <a:solidFill>
                            <a:srgbClr val="00338D"/>
                          </a:solidFill>
                          <a:effectLst/>
                          <a:latin typeface="Arial" panose="020B0604020202020204" pitchFamily="34" charset="0"/>
                          <a:ea typeface="+mj-ea"/>
                          <a:cs typeface="Arial" panose="020B0604020202020204" pitchFamily="34" charset="0"/>
                        </a:rPr>
                        <a:t>, </a:t>
                      </a:r>
                      <a:r>
                        <a:rPr lang="ko-KR" altLang="ko-KR" sz="900" dirty="0">
                          <a:solidFill>
                            <a:srgbClr val="00338D"/>
                          </a:solidFill>
                          <a:effectLst/>
                          <a:latin typeface="Arial" panose="020B0604020202020204" pitchFamily="34" charset="0"/>
                          <a:ea typeface="+mj-ea"/>
                          <a:cs typeface="Arial" panose="020B0604020202020204" pitchFamily="34" charset="0"/>
                        </a:rPr>
                        <a:t>인수 후의 이행사항에 미치는 영향의 관점에서 주요 권고사항을 제시</a:t>
                      </a:r>
                      <a:endPar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8953">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1.2   </a:t>
                      </a:r>
                      <a:r>
                        <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rPr>
                        <a:t>주요 재무정보를 요약</a:t>
                      </a:r>
                      <a:endPar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8953">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rPr>
                        <a:t>1.3   </a:t>
                      </a:r>
                      <a:r>
                        <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rPr>
                        <a:t>향후 추가적인 업무 또는 보완이 필요한 부분에 대하여 요약</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7342">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230188" marR="0" lvl="1" indent="-228600" algn="l" defTabSz="914400" rtl="0" eaLnBrk="1" fontAlgn="base" latinLnBrk="1" hangingPunct="1">
                        <a:lnSpc>
                          <a:spcPct val="100000"/>
                        </a:lnSpc>
                        <a:spcBef>
                          <a:spcPct val="40000"/>
                        </a:spcBef>
                        <a:spcAft>
                          <a:spcPct val="0"/>
                        </a:spcAft>
                        <a:buClr>
                          <a:srgbClr val="00338D"/>
                        </a:buClr>
                        <a:buSzPct val="85000"/>
                        <a:buFont typeface="+mj-lt"/>
                        <a:buNone/>
                        <a:tabLst/>
                        <a:defRPr/>
                      </a:pP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2  </a:t>
                      </a:r>
                      <a:r>
                        <a:rPr kumimoji="1" lang="ko-KR" altLang="en-US"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손익계산서 </a:t>
                      </a: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Overview</a:t>
                      </a:r>
                    </a:p>
                  </a:txBody>
                  <a:tcPr marL="54000" marR="54000" marT="54000" marB="36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endPar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68724723"/>
                  </a:ext>
                </a:extLst>
              </a:tr>
              <a:tr h="218953">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2.1   </a:t>
                      </a:r>
                      <a:r>
                        <a:rPr lang="ko-KR" altLang="en-US" sz="900" dirty="0">
                          <a:solidFill>
                            <a:srgbClr val="00338D"/>
                          </a:solidFill>
                          <a:effectLst/>
                          <a:latin typeface="Arial" panose="020B0604020202020204" pitchFamily="34" charset="0"/>
                          <a:ea typeface="+mj-ea"/>
                          <a:cs typeface="Arial" panose="020B0604020202020204" pitchFamily="34" charset="0"/>
                        </a:rPr>
                        <a:t>회사의</a:t>
                      </a:r>
                      <a:r>
                        <a:rPr lang="ko-KR" altLang="ko-KR" sz="900" dirty="0">
                          <a:solidFill>
                            <a:srgbClr val="00338D"/>
                          </a:solidFill>
                          <a:effectLst/>
                          <a:latin typeface="Arial" panose="020B0604020202020204" pitchFamily="34" charset="0"/>
                          <a:ea typeface="+mj-ea"/>
                          <a:cs typeface="Arial" panose="020B0604020202020204" pitchFamily="34" charset="0"/>
                        </a:rPr>
                        <a:t> 과거 매출과 매출총이익의 개괄적인 </a:t>
                      </a:r>
                      <a:r>
                        <a:rPr lang="ko-KR" altLang="en-US" sz="900" dirty="0">
                          <a:solidFill>
                            <a:srgbClr val="00338D"/>
                          </a:solidFill>
                          <a:effectLst/>
                          <a:latin typeface="Arial" panose="020B0604020202020204" pitchFamily="34" charset="0"/>
                          <a:ea typeface="+mj-ea"/>
                          <a:cs typeface="Arial" panose="020B0604020202020204" pitchFamily="34" charset="0"/>
                        </a:rPr>
                        <a:t>파악</a:t>
                      </a:r>
                      <a:endPar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03705992"/>
                  </a:ext>
                </a:extLst>
              </a:tr>
              <a:tr h="271636">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2.2   </a:t>
                      </a:r>
                      <a:r>
                        <a:rPr lang="ko-KR" altLang="en-US" sz="900" kern="1200" dirty="0">
                          <a:solidFill>
                            <a:srgbClr val="00338D"/>
                          </a:solidFill>
                          <a:effectLst/>
                          <a:latin typeface="Arial" panose="020B0604020202020204" pitchFamily="34" charset="0"/>
                          <a:ea typeface="+mn-ea"/>
                          <a:cs typeface="Arial" panose="020B0604020202020204" pitchFamily="34" charset="0"/>
                        </a:rPr>
                        <a:t>회사의</a:t>
                      </a:r>
                      <a:r>
                        <a:rPr lang="ko-KR" altLang="ko-KR" sz="900" kern="1200" dirty="0">
                          <a:solidFill>
                            <a:srgbClr val="00338D"/>
                          </a:solidFill>
                          <a:effectLst/>
                          <a:latin typeface="Arial" panose="020B0604020202020204" pitchFamily="34" charset="0"/>
                          <a:ea typeface="+mn-ea"/>
                          <a:cs typeface="Arial" panose="020B0604020202020204" pitchFamily="34" charset="0"/>
                        </a:rPr>
                        <a:t> 주요 원가</a:t>
                      </a:r>
                      <a:r>
                        <a:rPr lang="en-US" altLang="ko-KR" sz="900" kern="1200" dirty="0">
                          <a:solidFill>
                            <a:srgbClr val="00338D"/>
                          </a:solidFill>
                          <a:effectLst/>
                          <a:latin typeface="Arial" panose="020B0604020202020204" pitchFamily="34" charset="0"/>
                          <a:ea typeface="+mn-ea"/>
                          <a:cs typeface="Arial" panose="020B0604020202020204" pitchFamily="34" charset="0"/>
                        </a:rPr>
                        <a:t>/</a:t>
                      </a:r>
                      <a:r>
                        <a:rPr lang="ko-KR" altLang="ko-KR" sz="900" kern="1200" dirty="0">
                          <a:solidFill>
                            <a:srgbClr val="00338D"/>
                          </a:solidFill>
                          <a:effectLst/>
                          <a:latin typeface="Arial" panose="020B0604020202020204" pitchFamily="34" charset="0"/>
                          <a:ea typeface="+mn-ea"/>
                          <a:cs typeface="Arial" panose="020B0604020202020204" pitchFamily="34" charset="0"/>
                        </a:rPr>
                        <a:t>비용 항목의 구성 내역 및 유의미한 변동 원인에 대해 파악</a:t>
                      </a:r>
                      <a:endPar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58258398"/>
                  </a:ext>
                </a:extLst>
              </a:tr>
              <a:tr h="217451">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rPr>
                        <a:t>2.3   </a:t>
                      </a:r>
                      <a:r>
                        <a:rPr lang="ko-KR" altLang="ko-KR" sz="900" kern="1200" dirty="0">
                          <a:solidFill>
                            <a:srgbClr val="00338D"/>
                          </a:solidFill>
                          <a:effectLst/>
                          <a:latin typeface="Arial" panose="020B0604020202020204" pitchFamily="34" charset="0"/>
                          <a:ea typeface="+mn-ea"/>
                          <a:cs typeface="Arial" panose="020B0604020202020204" pitchFamily="34" charset="0"/>
                        </a:rPr>
                        <a:t>주요 손익항목을 중심으로 연간</a:t>
                      </a:r>
                      <a:r>
                        <a:rPr lang="en-US" altLang="ko-KR" sz="900" kern="1200" dirty="0">
                          <a:solidFill>
                            <a:srgbClr val="00338D"/>
                          </a:solidFill>
                          <a:effectLst/>
                          <a:latin typeface="Arial" panose="020B0604020202020204" pitchFamily="34" charset="0"/>
                          <a:ea typeface="+mn-ea"/>
                          <a:cs typeface="Arial" panose="020B0604020202020204" pitchFamily="34" charset="0"/>
                        </a:rPr>
                        <a:t> EBITDA</a:t>
                      </a:r>
                      <a:r>
                        <a:rPr lang="ko-KR" altLang="ko-KR" sz="900" kern="1200" dirty="0">
                          <a:solidFill>
                            <a:srgbClr val="00338D"/>
                          </a:solidFill>
                          <a:effectLst/>
                          <a:latin typeface="Arial" panose="020B0604020202020204" pitchFamily="34" charset="0"/>
                          <a:ea typeface="+mn-ea"/>
                          <a:cs typeface="Arial" panose="020B0604020202020204" pitchFamily="34" charset="0"/>
                        </a:rPr>
                        <a:t>의 변동내용을 파악</a:t>
                      </a:r>
                      <a:endPar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3840904"/>
                  </a:ext>
                </a:extLst>
              </a:tr>
              <a:tr h="278052">
                <a:tc>
                  <a:txBody>
                    <a:bodyPr/>
                    <a:lstStyle/>
                    <a:p>
                      <a:pPr latinLnBrk="1"/>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3  </a:t>
                      </a:r>
                      <a:r>
                        <a:rPr kumimoji="1" lang="ko-KR" altLang="en-US"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재무 상태 </a:t>
                      </a: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Overview</a:t>
                      </a:r>
                      <a:endParaRPr lang="ko-KR" altLang="en-US" sz="900" dirty="0">
                        <a:latin typeface="Arial" panose="020B0604020202020204" pitchFamily="34" charset="0"/>
                        <a:ea typeface="+mj-ea"/>
                        <a:cs typeface="Arial" panose="020B0604020202020204" pitchFamily="34" charset="0"/>
                      </a:endParaRPr>
                    </a:p>
                  </a:txBody>
                  <a:tcPr marL="54000" marR="54000" marT="54000" marB="36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endPar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7478027"/>
                  </a:ext>
                </a:extLst>
              </a:tr>
              <a:tr h="213886">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3.1   </a:t>
                      </a:r>
                      <a:r>
                        <a:rPr lang="ko-KR" altLang="en-US" sz="900" dirty="0">
                          <a:solidFill>
                            <a:srgbClr val="00338D"/>
                          </a:solidFill>
                          <a:effectLst/>
                          <a:latin typeface="Arial" panose="020B0604020202020204" pitchFamily="34" charset="0"/>
                          <a:ea typeface="+mj-ea"/>
                          <a:cs typeface="Arial" panose="020B0604020202020204" pitchFamily="34" charset="0"/>
                        </a:rPr>
                        <a:t>운전자본 </a:t>
                      </a:r>
                      <a:r>
                        <a:rPr lang="ko-KR" altLang="ko-KR" sz="900" dirty="0">
                          <a:solidFill>
                            <a:srgbClr val="00338D"/>
                          </a:solidFill>
                          <a:effectLst/>
                          <a:latin typeface="Arial" panose="020B0604020202020204" pitchFamily="34" charset="0"/>
                          <a:ea typeface="+mj-ea"/>
                          <a:cs typeface="Arial" panose="020B0604020202020204" pitchFamily="34" charset="0"/>
                        </a:rPr>
                        <a:t>내역을 입수하여 검토하고</a:t>
                      </a:r>
                      <a:r>
                        <a:rPr lang="en-US" altLang="ko-KR" sz="900" dirty="0">
                          <a:solidFill>
                            <a:srgbClr val="00338D"/>
                          </a:solidFill>
                          <a:effectLst/>
                          <a:latin typeface="Arial" panose="020B0604020202020204" pitchFamily="34" charset="0"/>
                          <a:ea typeface="+mj-ea"/>
                          <a:cs typeface="Arial" panose="020B0604020202020204" pitchFamily="34" charset="0"/>
                        </a:rPr>
                        <a:t>, </a:t>
                      </a:r>
                      <a:r>
                        <a:rPr lang="ko-KR" altLang="en-US" sz="900" dirty="0">
                          <a:solidFill>
                            <a:srgbClr val="00338D"/>
                          </a:solidFill>
                          <a:effectLst/>
                          <a:latin typeface="Arial" panose="020B0604020202020204" pitchFamily="34" charset="0"/>
                          <a:ea typeface="+mj-ea"/>
                          <a:cs typeface="Arial" panose="020B0604020202020204" pitchFamily="34" charset="0"/>
                        </a:rPr>
                        <a:t>부문</a:t>
                      </a:r>
                      <a:r>
                        <a:rPr lang="ko-KR" altLang="ko-KR" sz="900" dirty="0">
                          <a:solidFill>
                            <a:srgbClr val="00338D"/>
                          </a:solidFill>
                          <a:effectLst/>
                          <a:latin typeface="Arial" panose="020B0604020202020204" pitchFamily="34" charset="0"/>
                          <a:ea typeface="+mj-ea"/>
                          <a:cs typeface="Arial" panose="020B0604020202020204" pitchFamily="34" charset="0"/>
                        </a:rPr>
                        <a:t>별 </a:t>
                      </a:r>
                      <a:r>
                        <a:rPr lang="ko-KR" altLang="en-US" sz="900" dirty="0">
                          <a:solidFill>
                            <a:srgbClr val="00338D"/>
                          </a:solidFill>
                          <a:effectLst/>
                          <a:latin typeface="Arial" panose="020B0604020202020204" pitchFamily="34" charset="0"/>
                          <a:ea typeface="+mj-ea"/>
                          <a:cs typeface="Arial" panose="020B0604020202020204" pitchFamily="34" charset="0"/>
                        </a:rPr>
                        <a:t>회전율</a:t>
                      </a:r>
                      <a:r>
                        <a:rPr lang="en-US" altLang="ko-KR" sz="900" dirty="0">
                          <a:solidFill>
                            <a:srgbClr val="00338D"/>
                          </a:solidFill>
                          <a:effectLst/>
                          <a:latin typeface="Arial" panose="020B0604020202020204" pitchFamily="34" charset="0"/>
                          <a:ea typeface="+mj-ea"/>
                          <a:cs typeface="Arial" panose="020B0604020202020204" pitchFamily="34" charset="0"/>
                        </a:rPr>
                        <a:t>/</a:t>
                      </a:r>
                      <a:r>
                        <a:rPr lang="ko-KR" altLang="en-US" sz="900" dirty="0">
                          <a:solidFill>
                            <a:srgbClr val="00338D"/>
                          </a:solidFill>
                          <a:effectLst/>
                          <a:latin typeface="Arial" panose="020B0604020202020204" pitchFamily="34" charset="0"/>
                          <a:ea typeface="+mj-ea"/>
                          <a:cs typeface="Arial" panose="020B0604020202020204" pitchFamily="34" charset="0"/>
                        </a:rPr>
                        <a:t>기일 </a:t>
                      </a:r>
                      <a:r>
                        <a:rPr lang="ko-KR" altLang="ko-KR" sz="900" dirty="0">
                          <a:solidFill>
                            <a:srgbClr val="00338D"/>
                          </a:solidFill>
                          <a:effectLst/>
                          <a:latin typeface="Arial" panose="020B0604020202020204" pitchFamily="34" charset="0"/>
                          <a:ea typeface="+mj-ea"/>
                          <a:cs typeface="Arial" panose="020B0604020202020204" pitchFamily="34" charset="0"/>
                        </a:rPr>
                        <a:t>요약</a:t>
                      </a:r>
                      <a:endPar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13886">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3.2   </a:t>
                      </a:r>
                      <a:r>
                        <a:rPr lang="ko-KR" altLang="ko-KR" sz="900" dirty="0">
                          <a:solidFill>
                            <a:srgbClr val="00338D"/>
                          </a:solidFill>
                          <a:effectLst/>
                          <a:latin typeface="Arial" panose="020B0604020202020204" pitchFamily="34" charset="0"/>
                          <a:ea typeface="+mj-ea"/>
                          <a:cs typeface="Arial" panose="020B0604020202020204" pitchFamily="34" charset="0"/>
                        </a:rPr>
                        <a:t>다음의 사항을 통하여 고정자산에 대하여 검토</a:t>
                      </a:r>
                      <a:endPar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endPar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18953">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감가상각 방법에 대하여 질의</a:t>
                      </a:r>
                      <a:endPar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917886"/>
                  </a:ext>
                </a:extLst>
              </a:tr>
              <a:tr h="251618">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유휴 자산 및 평가감대상 불용자산에 대한 질의</a:t>
                      </a:r>
                      <a:endPar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87879587"/>
                  </a:ext>
                </a:extLst>
              </a:tr>
            </a:tbl>
          </a:graphicData>
        </a:graphic>
      </p:graphicFrame>
      <p:graphicFrame>
        <p:nvGraphicFramePr>
          <p:cNvPr id="13" name="Group 105">
            <a:extLst>
              <a:ext uri="{FF2B5EF4-FFF2-40B4-BE49-F238E27FC236}">
                <a16:creationId xmlns:a16="http://schemas.microsoft.com/office/drawing/2014/main" id="{4F64475D-8B04-4389-A206-1E78F96A0960}"/>
              </a:ext>
            </a:extLst>
          </p:cNvPr>
          <p:cNvGraphicFramePr>
            <a:graphicFrameLocks noGrp="1"/>
          </p:cNvGraphicFramePr>
          <p:nvPr>
            <p:extLst>
              <p:ext uri="{D42A27DB-BD31-4B8C-83A1-F6EECF244321}">
                <p14:modId xmlns:p14="http://schemas.microsoft.com/office/powerpoint/2010/main" val="770123532"/>
              </p:ext>
            </p:extLst>
          </p:nvPr>
        </p:nvGraphicFramePr>
        <p:xfrm>
          <a:off x="5046662" y="1178143"/>
          <a:ext cx="4370388" cy="3821659"/>
        </p:xfrm>
        <a:graphic>
          <a:graphicData uri="http://schemas.openxmlformats.org/drawingml/2006/table">
            <a:tbl>
              <a:tblPr/>
              <a:tblGrid>
                <a:gridCol w="3641089">
                  <a:extLst>
                    <a:ext uri="{9D8B030D-6E8A-4147-A177-3AD203B41FA5}">
                      <a16:colId xmlns:a16="http://schemas.microsoft.com/office/drawing/2014/main" val="20000"/>
                    </a:ext>
                  </a:extLst>
                </a:gridCol>
                <a:gridCol w="729299">
                  <a:extLst>
                    <a:ext uri="{9D8B030D-6E8A-4147-A177-3AD203B41FA5}">
                      <a16:colId xmlns:a16="http://schemas.microsoft.com/office/drawing/2014/main" val="20001"/>
                    </a:ext>
                  </a:extLst>
                </a:gridCol>
              </a:tblGrid>
              <a:tr h="659801">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0" marR="0" lvl="0" indent="0" algn="l" defTabSz="914400" rtl="0" eaLnBrk="1" fontAlgn="base" latinLnBrk="1" hangingPunct="1">
                        <a:lnSpc>
                          <a:spcPct val="100000"/>
                        </a:lnSpc>
                        <a:spcBef>
                          <a:spcPct val="40000"/>
                        </a:spcBef>
                        <a:spcAft>
                          <a:spcPct val="0"/>
                        </a:spcAft>
                        <a:buClr>
                          <a:schemeClr val="tx2"/>
                        </a:buClr>
                        <a:buSzPct val="85000"/>
                        <a:buFont typeface="Wingdings" pitchFamily="2" charset="2"/>
                        <a:buNone/>
                        <a:tabLst/>
                        <a:defRPr/>
                      </a:pP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KPMG</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는 재무실사와 관련하여 다음과 같은 업무 범위를 예상하고 있습니다</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 </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특별한 언급이 없는 한 </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2019</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년</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 2020</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년</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 2021</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년 및 </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2022</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년 상반기를 대상으로 실사 업무를 수행할 것이며</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 </a:t>
                      </a:r>
                      <a:r>
                        <a:rPr kumimoji="1" lang="ko-KR" altLang="en-US"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회사의 별도재무제표를 대상으로 실사 업무를 수행할 것입니다</a:t>
                      </a:r>
                      <a:r>
                        <a:rPr kumimoji="1" lang="en-US" altLang="ko-KR" sz="900" b="1" i="0" u="none" strike="noStrike" kern="1200" cap="none" normalizeH="0" baseline="0" dirty="0">
                          <a:ln>
                            <a:noFill/>
                          </a:ln>
                          <a:solidFill>
                            <a:schemeClr val="bg1"/>
                          </a:solidFill>
                          <a:effectLst/>
                          <a:latin typeface="Arial" panose="020B0604020202020204" pitchFamily="34" charset="0"/>
                          <a:ea typeface="+mj-ea"/>
                          <a:cs typeface="Arial" panose="020B0604020202020204" pitchFamily="34" charset="0"/>
                        </a:rPr>
                        <a:t>.</a:t>
                      </a:r>
                    </a:p>
                  </a:txBody>
                  <a:tcPr marL="54000" marR="54000" marT="54000" marB="54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338D"/>
                    </a:solidFill>
                  </a:tcPr>
                </a:tc>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0" marR="0" lvl="0" indent="0" algn="ctr" defTabSz="914400" rtl="0" eaLnBrk="1" fontAlgn="base" latinLnBrk="1" hangingPunct="1">
                        <a:lnSpc>
                          <a:spcPct val="90000"/>
                        </a:lnSpc>
                        <a:spcBef>
                          <a:spcPct val="40000"/>
                        </a:spcBef>
                        <a:spcAft>
                          <a:spcPct val="0"/>
                        </a:spcAft>
                        <a:buClr>
                          <a:schemeClr val="tx2"/>
                        </a:buClr>
                        <a:buSzPct val="85000"/>
                        <a:buFont typeface="Wingdings" pitchFamily="2" charset="2"/>
                        <a:buNone/>
                        <a:tabLst/>
                      </a:pPr>
                      <a:r>
                        <a:rPr kumimoji="1" lang="en-AU" altLang="ko-KR" sz="900" b="1" i="0" u="none" strike="noStrike" cap="none" normalizeH="0" baseline="0" dirty="0">
                          <a:ln>
                            <a:noFill/>
                          </a:ln>
                          <a:solidFill>
                            <a:schemeClr val="bg1"/>
                          </a:solidFill>
                          <a:effectLst/>
                          <a:latin typeface="Arial" panose="020B0604020202020204" pitchFamily="34" charset="0"/>
                          <a:ea typeface="+mj-ea"/>
                          <a:cs typeface="Arial" panose="020B0604020202020204" pitchFamily="34" charset="0"/>
                        </a:rPr>
                        <a:t>Completed</a:t>
                      </a:r>
                    </a:p>
                  </a:txBody>
                  <a:tcPr marL="54000" marR="54000" marT="54000" marB="54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04757">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None/>
                        <a:tabLst/>
                        <a:defRPr/>
                      </a:pP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3.3   </a:t>
                      </a:r>
                      <a:r>
                        <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rPr>
                        <a:t>매입채무</a:t>
                      </a:r>
                      <a:r>
                        <a:rPr kumimoji="1" lang="en-US" altLang="ko-KR"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rPr>
                        <a:t>, </a:t>
                      </a:r>
                      <a:r>
                        <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rPr>
                        <a:t>미지급금 및 기타 유동부채 구성 및 성격 요약</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1961597"/>
                  </a:ext>
                </a:extLst>
              </a:tr>
              <a:tr h="304757">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3.4   </a:t>
                      </a:r>
                      <a:r>
                        <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rPr>
                        <a:t>퇴직급여설정기준에 대하여 파악</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25037196"/>
                  </a:ext>
                </a:extLst>
              </a:tr>
              <a:tr h="304757">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3.5  </a:t>
                      </a:r>
                      <a:r>
                        <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rPr>
                        <a:t>다음을 포함하여 회사와 은행과의 관계에 대하여 파악</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endPar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8568">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차입조건</a:t>
                      </a:r>
                      <a:r>
                        <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 </a:t>
                      </a: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계약 등에 관한 사항 등 차입약정</a:t>
                      </a:r>
                      <a:endPar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28568">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우발부채</a:t>
                      </a:r>
                      <a:endPar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30419009"/>
                  </a:ext>
                </a:extLst>
              </a:tr>
              <a:tr h="380947">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rPr>
                        <a:t>3.6   </a:t>
                      </a:r>
                      <a:r>
                        <a:rPr kumimoji="1" lang="ko-KR" altLang="en-US" sz="900" b="0" i="0" u="none" strike="noStrike" kern="1200" cap="none" spc="0" normalizeH="0" baseline="0" dirty="0">
                          <a:ln>
                            <a:noFill/>
                          </a:ln>
                          <a:solidFill>
                            <a:srgbClr val="00338D"/>
                          </a:solidFill>
                          <a:effectLst/>
                          <a:uLnTx/>
                          <a:uFillTx/>
                          <a:latin typeface="Arial" panose="020B0604020202020204" pitchFamily="34" charset="0"/>
                          <a:ea typeface="+mj-ea"/>
                          <a:cs typeface="Arial" panose="020B0604020202020204" pitchFamily="34" charset="0"/>
                        </a:rPr>
                        <a:t>기타 경영상의 주요 사항 또는 다음과 관련된 우발 채무에 대하여 경영진에게 질의</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endPar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917886"/>
                  </a:ext>
                </a:extLst>
              </a:tr>
              <a:tr h="266663">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사용제한자산</a:t>
                      </a:r>
                      <a:endPar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8238086"/>
                  </a:ext>
                </a:extLst>
              </a:tr>
              <a:tr h="266663">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부외부채</a:t>
                      </a:r>
                      <a:endPar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44136742"/>
                  </a:ext>
                </a:extLst>
              </a:tr>
              <a:tr h="266663">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인센티브 지급사항 및 퇴직보상금제도</a:t>
                      </a:r>
                      <a:endPar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12422254"/>
                  </a:ext>
                </a:extLst>
              </a:tr>
              <a:tr h="342852">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계류중인 소송사건 또는 규제기관</a:t>
                      </a:r>
                      <a:r>
                        <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 </a:t>
                      </a: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rPr>
                        <a:t>기타 공공기관에 의해 조사중인 사건</a:t>
                      </a:r>
                      <a:endPar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43377408"/>
                  </a:ext>
                </a:extLst>
              </a:tr>
              <a:tr h="266663">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자본적 지출 계획</a:t>
                      </a:r>
                      <a:r>
                        <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a:t>
                      </a:r>
                      <a:r>
                        <a:rPr kumimoji="1" lang="ko-KR" altLang="en-US" sz="900" b="0" i="0"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계약상 또는 계약 외 지출</a:t>
                      </a:r>
                      <a:r>
                        <a:rPr kumimoji="1" lang="en-US" altLang="ko-KR" sz="900" b="0" i="0"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dirty="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14221656"/>
                  </a:ext>
                </a:extLst>
              </a:tr>
            </a:tbl>
          </a:graphicData>
        </a:graphic>
      </p:graphicFrame>
    </p:spTree>
    <p:extLst>
      <p:ext uri="{BB962C8B-B14F-4D97-AF65-F5344CB8AC3E}">
        <p14:creationId xmlns:p14="http://schemas.microsoft.com/office/powerpoint/2010/main" val="3990220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Accounting Process</a:t>
            </a:r>
            <a:endParaRPr lang="en-US" altLang="ko-KR" sz="4500" b="1" dirty="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Appendices</a:t>
            </a:r>
          </a:p>
        </p:txBody>
      </p:sp>
      <p:graphicFrame>
        <p:nvGraphicFramePr>
          <p:cNvPr id="3" name="표 2">
            <a:extLst>
              <a:ext uri="{FF2B5EF4-FFF2-40B4-BE49-F238E27FC236}">
                <a16:creationId xmlns:a16="http://schemas.microsoft.com/office/drawing/2014/main" id="{F5981F1D-837F-4F58-B3EE-89AA878615C3}"/>
              </a:ext>
            </a:extLst>
          </p:cNvPr>
          <p:cNvGraphicFramePr>
            <a:graphicFrameLocks noGrp="1"/>
          </p:cNvGraphicFramePr>
          <p:nvPr>
            <p:extLst>
              <p:ext uri="{D42A27DB-BD31-4B8C-83A1-F6EECF244321}">
                <p14:modId xmlns:p14="http://schemas.microsoft.com/office/powerpoint/2010/main" val="2300661392"/>
              </p:ext>
            </p:extLst>
          </p:nvPr>
        </p:nvGraphicFramePr>
        <p:xfrm>
          <a:off x="500400" y="1412984"/>
          <a:ext cx="4968000" cy="1656000"/>
        </p:xfrm>
        <a:graphic>
          <a:graphicData uri="http://schemas.openxmlformats.org/drawingml/2006/table">
            <a:tbl>
              <a:tblPr/>
              <a:tblGrid>
                <a:gridCol w="504000">
                  <a:extLst>
                    <a:ext uri="{9D8B030D-6E8A-4147-A177-3AD203B41FA5}">
                      <a16:colId xmlns:a16="http://schemas.microsoft.com/office/drawing/2014/main" val="268859406"/>
                    </a:ext>
                  </a:extLst>
                </a:gridCol>
                <a:gridCol w="504000">
                  <a:extLst>
                    <a:ext uri="{9D8B030D-6E8A-4147-A177-3AD203B41FA5}">
                      <a16:colId xmlns:a16="http://schemas.microsoft.com/office/drawing/2014/main" val="1559335242"/>
                    </a:ext>
                  </a:extLst>
                </a:gridCol>
                <a:gridCol w="504000">
                  <a:extLst>
                    <a:ext uri="{9D8B030D-6E8A-4147-A177-3AD203B41FA5}">
                      <a16:colId xmlns:a16="http://schemas.microsoft.com/office/drawing/2014/main" val="1170154342"/>
                    </a:ext>
                  </a:extLst>
                </a:gridCol>
                <a:gridCol w="1152000">
                  <a:extLst>
                    <a:ext uri="{9D8B030D-6E8A-4147-A177-3AD203B41FA5}">
                      <a16:colId xmlns:a16="http://schemas.microsoft.com/office/drawing/2014/main" val="2055628510"/>
                    </a:ext>
                  </a:extLst>
                </a:gridCol>
                <a:gridCol w="576000">
                  <a:extLst>
                    <a:ext uri="{9D8B030D-6E8A-4147-A177-3AD203B41FA5}">
                      <a16:colId xmlns:a16="http://schemas.microsoft.com/office/drawing/2014/main" val="2474121847"/>
                    </a:ext>
                  </a:extLst>
                </a:gridCol>
                <a:gridCol w="576000">
                  <a:extLst>
                    <a:ext uri="{9D8B030D-6E8A-4147-A177-3AD203B41FA5}">
                      <a16:colId xmlns:a16="http://schemas.microsoft.com/office/drawing/2014/main" val="3455172702"/>
                    </a:ext>
                  </a:extLst>
                </a:gridCol>
                <a:gridCol w="576000">
                  <a:extLst>
                    <a:ext uri="{9D8B030D-6E8A-4147-A177-3AD203B41FA5}">
                      <a16:colId xmlns:a16="http://schemas.microsoft.com/office/drawing/2014/main" val="3634401132"/>
                    </a:ext>
                  </a:extLst>
                </a:gridCol>
                <a:gridCol w="576000">
                  <a:extLst>
                    <a:ext uri="{9D8B030D-6E8A-4147-A177-3AD203B41FA5}">
                      <a16:colId xmlns:a16="http://schemas.microsoft.com/office/drawing/2014/main" val="4119800586"/>
                    </a:ext>
                  </a:extLst>
                </a:gridCol>
              </a:tblGrid>
              <a:tr h="144000">
                <a:tc gridSpan="8">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본지사계정 수기조정사항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lnL w="12700" cmpd="sng">
                      <a:noFill/>
                      <a:prstDash val="solid"/>
                    </a:lnL>
                  </a:tcPr>
                </a:tc>
                <a:tc hMerge="1">
                  <a:txBody>
                    <a:bodyPr/>
                    <a:lstStyle/>
                    <a:p>
                      <a:pPr latinLnBrk="1"/>
                      <a:endParaRPr lang="ko-KR" altLang="en-US"/>
                    </a:p>
                  </a:txBody>
                  <a:tcPr/>
                </a:tc>
                <a:tc hMerge="1">
                  <a:txBody>
                    <a:bodyPr/>
                    <a:lstStyle/>
                    <a:p>
                      <a:pPr algn="l" fontAlgn="ctr"/>
                      <a:r>
                        <a:rPr lang="ko-KR" altLang="en-US" sz="90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12700" cmpd="sng">
                      <a:noFill/>
                      <a:prstDash val="soli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90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90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90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90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653536604"/>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04045661"/>
                  </a:ext>
                </a:extLst>
              </a:tr>
              <a:tr h="151200">
                <a:tc gridSpan="3">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w="12700" cmpd="sng">
                      <a:noFill/>
                      <a:prstDash val="solid"/>
                    </a:lnL>
                    <a:lnT w="12700" cmpd="sng">
                      <a:noFill/>
                      <a:prstDash val="solid"/>
                    </a:lnT>
                  </a:tcPr>
                </a:tc>
                <a:tc hMerge="1">
                  <a:txBody>
                    <a:bodyPr/>
                    <a:lstStyle/>
                    <a:p>
                      <a:pPr latinLnBrk="1"/>
                      <a:endParaRPr lang="ko-KR" altLang="en-US"/>
                    </a:p>
                  </a:txBody>
                  <a:tcPr>
                    <a:lnT w="12700" cmpd="sng">
                      <a:noFill/>
                      <a:prstDash val="solid"/>
                    </a:lnT>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mpd="sng">
                      <a:noFill/>
                      <a:prstDash val="soli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60154690"/>
                  </a:ext>
                </a:extLst>
              </a:tr>
              <a:tr h="151200">
                <a:tc rowSpan="3" gridSpan="3">
                  <a:txBody>
                    <a:bodyPr/>
                    <a:lstStyle/>
                    <a:p>
                      <a:pPr algn="l"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 </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창원공장</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CP, Vent </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사업</a:t>
                      </a: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rowSpan="3" hMerge="1">
                  <a:txBody>
                    <a:bodyPr/>
                    <a:lstStyle/>
                    <a:p>
                      <a:pPr latinLnBrk="1"/>
                      <a:endParaRPr lang="ko-KR" altLang="en-US"/>
                    </a:p>
                  </a:txBody>
                  <a:tcPr>
                    <a:lnL w="12700" cmpd="sng">
                      <a:noFill/>
                      <a:prstDash val="solid"/>
                    </a:lnL>
                  </a:tcPr>
                </a:tc>
                <a:tc rowSpan="3" hMerge="1">
                  <a:txBody>
                    <a:bodyPr/>
                    <a:lstStyle/>
                    <a:p>
                      <a:pPr latinLnBrk="1"/>
                      <a:endParaRPr lang="ko-KR" altLang="en-US"/>
                    </a:p>
                  </a:txBody>
                  <a:tcPr/>
                </a:tc>
                <a:tc>
                  <a:txBody>
                    <a:bodyPr/>
                    <a:lstStyle/>
                    <a:p>
                      <a:pPr algn="l" fontAlgn="ctr"/>
                      <a:r>
                        <a:rPr lang="ko-KR" altLang="en-US" sz="900" b="0"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매출원가</a:t>
                      </a:r>
                      <a:r>
                        <a:rPr lang="en-US" altLang="ko-KR" sz="900" b="0"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노무비</a:t>
                      </a:r>
                      <a:r>
                        <a:rPr lang="en-US" altLang="ko-KR" sz="900" b="0"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518171592"/>
                  </a:ext>
                </a:extLst>
              </a:tr>
              <a:tr h="151200">
                <a:tc gridSpan="3" vMerge="1">
                  <a:txBody>
                    <a:bodyPr/>
                    <a:lstStyle/>
                    <a:p>
                      <a:pPr algn="l" fontAlgn="ct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vMerge="1">
                  <a:txBody>
                    <a:bodyPr/>
                    <a:lstStyle/>
                    <a:p>
                      <a:pPr latinLnBrk="1"/>
                      <a:endParaRPr lang="ko-KR" altLang="en-US"/>
                    </a:p>
                  </a:txBody>
                  <a:tcPr>
                    <a:lnL w="12700" cmpd="sng">
                      <a:noFill/>
                      <a:prstDash val="solid"/>
                    </a:lnL>
                  </a:tcPr>
                </a:tc>
                <a:tc hMerge="1" vMerge="1">
                  <a:txBody>
                    <a:bodyPr/>
                    <a:lstStyle/>
                    <a:p>
                      <a:pPr latinLnBrk="1"/>
                      <a:endParaRPr lang="ko-KR" altLang="en-US"/>
                    </a:p>
                  </a:txBody>
                  <a:tcPr/>
                </a:tc>
                <a:tc>
                  <a:txBody>
                    <a:bodyPr/>
                    <a:lstStyle/>
                    <a:p>
                      <a:pPr algn="l" fontAlgn="ctr"/>
                      <a:r>
                        <a:rPr lang="ko-KR" altLang="en-US" sz="900" b="0" i="0" u="none" strike="noStrike" dirty="0">
                          <a:solidFill>
                            <a:srgbClr val="005EB8"/>
                          </a:solidFill>
                          <a:effectLst/>
                          <a:latin typeface="Arial" panose="020B0604020202020204" pitchFamily="34" charset="0"/>
                          <a:ea typeface="맑은 고딕" panose="020B0503020000020004" pitchFamily="50" charset="-127"/>
                          <a:cs typeface="Arial" panose="020B0604020202020204" pitchFamily="34" charset="0"/>
                        </a:rPr>
                        <a:t>매출원가</a:t>
                      </a:r>
                      <a:r>
                        <a:rPr lang="en-US" altLang="ko-KR" sz="900" b="0" i="0" u="none" strike="noStrike" dirty="0">
                          <a:solidFill>
                            <a:srgbClr val="005EB8"/>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5EB8"/>
                          </a:solidFill>
                          <a:effectLst/>
                          <a:latin typeface="Arial" panose="020B0604020202020204" pitchFamily="34" charset="0"/>
                          <a:ea typeface="맑은 고딕" panose="020B0503020000020004" pitchFamily="50" charset="-127"/>
                          <a:cs typeface="Arial" panose="020B0604020202020204" pitchFamily="34" charset="0"/>
                        </a:rPr>
                        <a:t>제조경비</a:t>
                      </a:r>
                      <a:r>
                        <a:rPr lang="en-US" altLang="ko-KR" sz="900" b="0" i="0" u="none" strike="noStrike" dirty="0">
                          <a:solidFill>
                            <a:srgbClr val="005EB8"/>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dirty="0">
                        <a:solidFill>
                          <a:srgbClr val="005EB8"/>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03393312"/>
                  </a:ext>
                </a:extLst>
              </a:tr>
              <a:tr h="151200">
                <a:tc gridSpan="3" vMerge="1">
                  <a:txBody>
                    <a:bodyPr/>
                    <a:lstStyle/>
                    <a:p>
                      <a:pPr algn="l" fontAlgn="ct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vMerge="1">
                  <a:txBody>
                    <a:bodyPr/>
                    <a:lstStyle/>
                    <a:p>
                      <a:pPr latinLnBrk="1"/>
                      <a:endParaRPr lang="ko-KR" altLang="en-US"/>
                    </a:p>
                  </a:txBody>
                  <a:tcPr>
                    <a:lnL w="12700" cmpd="sng">
                      <a:noFill/>
                      <a:prstDash val="solid"/>
                    </a:lnL>
                  </a:tcPr>
                </a:tc>
                <a:tc hMerge="1" vMerge="1">
                  <a:txBody>
                    <a:bodyPr/>
                    <a:lstStyle/>
                    <a:p>
                      <a:pPr latinLnBrk="1"/>
                      <a:endParaRPr lang="ko-KR" altLang="en-US"/>
                    </a:p>
                  </a:txBody>
                  <a:tcPr/>
                </a:tc>
                <a:tc>
                  <a:txBody>
                    <a:bodyPr/>
                    <a:lstStyle/>
                    <a:p>
                      <a:pPr algn="l" fontAlgn="ctr"/>
                      <a:r>
                        <a:rPr lang="ko-KR" altLang="en-US" sz="900" b="0" i="0" u="none" strike="noStrike" dirty="0">
                          <a:solidFill>
                            <a:srgbClr val="005EB8"/>
                          </a:solidFill>
                          <a:effectLst/>
                          <a:latin typeface="Arial" panose="020B0604020202020204" pitchFamily="34" charset="0"/>
                          <a:ea typeface="맑은 고딕" panose="020B0503020000020004" pitchFamily="50" charset="-127"/>
                          <a:cs typeface="Arial" panose="020B0604020202020204" pitchFamily="34" charset="0"/>
                        </a:rPr>
                        <a:t>매출</a:t>
                      </a:r>
                      <a:r>
                        <a:rPr lang="en-US" altLang="ko-KR" sz="900" b="0" i="0" u="none" strike="noStrike" dirty="0">
                          <a:solidFill>
                            <a:srgbClr val="005EB8"/>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5EB8"/>
                          </a:solidFill>
                          <a:effectLst/>
                          <a:latin typeface="Arial" panose="020B0604020202020204" pitchFamily="34" charset="0"/>
                          <a:ea typeface="맑은 고딕" panose="020B0503020000020004" pitchFamily="50" charset="-127"/>
                          <a:cs typeface="Arial" panose="020B0604020202020204" pitchFamily="34" charset="0"/>
                        </a:rPr>
                        <a:t>기타매출</a:t>
                      </a:r>
                      <a:r>
                        <a:rPr lang="en-US" altLang="ko-KR" sz="900" b="0" i="0" u="none" strike="noStrike" dirty="0">
                          <a:solidFill>
                            <a:srgbClr val="005EB8"/>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dirty="0">
                        <a:solidFill>
                          <a:srgbClr val="005EB8"/>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820217535"/>
                  </a:ext>
                </a:extLst>
              </a:tr>
              <a:tr h="151200">
                <a:tc gridSpan="3">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김진하 부사장 급여</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lnL w="12700" cmpd="sng">
                      <a:noFill/>
                      <a:prstDash val="solid"/>
                    </a:lnL>
                  </a:tcPr>
                </a:tc>
                <a:tc hMerge="1">
                  <a:txBody>
                    <a:bodyPr/>
                    <a:lstStyle/>
                    <a:p>
                      <a:pPr latinLnBrk="1"/>
                      <a:endParaRPr lang="ko-KR" altLang="en-US"/>
                    </a:p>
                  </a:txBody>
                  <a:tcPr/>
                </a:tc>
                <a:tc>
                  <a:txBody>
                    <a:bodyPr/>
                    <a:lstStyle/>
                    <a:p>
                      <a:pPr algn="l" fontAlgn="ctr"/>
                      <a:r>
                        <a:rPr lang="ko-KR" altLang="en-US" sz="900" b="0"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판관비</a:t>
                      </a:r>
                      <a:r>
                        <a:rPr lang="en-US" altLang="ko-KR" sz="900" b="0"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인건비</a:t>
                      </a:r>
                      <a:r>
                        <a:rPr lang="en-US" altLang="ko-KR" sz="900" b="0"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mpd="sng">
                      <a:noFill/>
                      <a:prstDash val="soli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676199983"/>
                  </a:ext>
                </a:extLst>
              </a:tr>
              <a:tr h="151200">
                <a:tc gridSpan="3">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도급직 퇴직급여충당금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lnL w="12700" cmpd="sng">
                      <a:noFill/>
                      <a:prstDash val="solid"/>
                    </a:lnL>
                  </a:tcPr>
                </a:tc>
                <a:tc hMerge="1">
                  <a:txBody>
                    <a:bodyPr/>
                    <a:lstStyle/>
                    <a:p>
                      <a:pPr latinLnBrk="1"/>
                      <a:endParaRPr lang="ko-KR" altLang="en-US"/>
                    </a:p>
                  </a:txBody>
                  <a:tcPr/>
                </a:tc>
                <a:tc>
                  <a:txBody>
                    <a:bodyPr/>
                    <a:lstStyle/>
                    <a:p>
                      <a:pPr algn="l" fontAlgn="ctr"/>
                      <a:r>
                        <a:rPr lang="ko-KR" altLang="en-US" sz="900" b="0" i="0" u="none" strike="noStrike" dirty="0">
                          <a:solidFill>
                            <a:srgbClr val="005EB8"/>
                          </a:solidFill>
                          <a:effectLst/>
                          <a:latin typeface="Arial" panose="020B0604020202020204" pitchFamily="34" charset="0"/>
                          <a:ea typeface="맑은 고딕" panose="020B0503020000020004" pitchFamily="50" charset="-127"/>
                          <a:cs typeface="Arial" panose="020B0604020202020204" pitchFamily="34" charset="0"/>
                        </a:rPr>
                        <a:t>매출원가</a:t>
                      </a:r>
                      <a:r>
                        <a:rPr lang="en-US" altLang="ko-KR" sz="900" b="0" i="0" u="none" strike="noStrike" dirty="0">
                          <a:solidFill>
                            <a:srgbClr val="005EB8"/>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5EB8"/>
                          </a:solidFill>
                          <a:effectLst/>
                          <a:latin typeface="Arial" panose="020B0604020202020204" pitchFamily="34" charset="0"/>
                          <a:ea typeface="맑은 고딕" panose="020B0503020000020004" pitchFamily="50" charset="-127"/>
                          <a:cs typeface="Arial" panose="020B0604020202020204" pitchFamily="34" charset="0"/>
                        </a:rPr>
                        <a:t>노무비</a:t>
                      </a:r>
                      <a:r>
                        <a:rPr lang="en-US" altLang="ko-KR" sz="900" b="0" i="0" u="none" strike="noStrike" dirty="0">
                          <a:solidFill>
                            <a:srgbClr val="005EB8"/>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dirty="0">
                        <a:solidFill>
                          <a:srgbClr val="005EB8"/>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mpd="sng">
                      <a:noFill/>
                      <a:prstDash val="soli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997091690"/>
                  </a:ext>
                </a:extLst>
              </a:tr>
              <a:tr h="151200">
                <a:tc gridSpan="3">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연차수당</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lnL w="12700" cmpd="sng">
                      <a:noFill/>
                      <a:prstDash val="solid"/>
                    </a:lnL>
                  </a:tcPr>
                </a:tc>
                <a:tc hMerge="1">
                  <a:txBody>
                    <a:bodyPr/>
                    <a:lstStyle/>
                    <a:p>
                      <a:pPr latinLnBrk="1"/>
                      <a:endParaRPr lang="ko-KR" altLang="en-US"/>
                    </a:p>
                  </a:txBody>
                  <a:tcPr/>
                </a:tc>
                <a:tc>
                  <a:txBody>
                    <a:bodyPr/>
                    <a:lstStyle/>
                    <a:p>
                      <a:pPr algn="l" fontAlgn="ctr"/>
                      <a:r>
                        <a:rPr lang="ko-KR" altLang="en-US" sz="900" b="0"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매출원가</a:t>
                      </a:r>
                      <a:r>
                        <a:rPr lang="en-US" altLang="ko-KR" sz="900" b="0"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노무비</a:t>
                      </a:r>
                      <a:r>
                        <a:rPr lang="en-US" altLang="ko-KR" sz="900" b="0"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mpd="sng">
                      <a:noFill/>
                      <a:prstDash val="soli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323519895"/>
                  </a:ext>
                </a:extLst>
              </a:tr>
              <a:tr h="151200">
                <a:tc gridSpan="3">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대출이자</a:t>
                      </a:r>
                      <a:endPar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w="12700" cmpd="sng">
                      <a:noFill/>
                      <a:prstDash val="solid"/>
                    </a:lnL>
                  </a:tcPr>
                </a:tc>
                <a:tc hMerge="1">
                  <a:txBody>
                    <a:bodyPr/>
                    <a:lstStyle/>
                    <a:p>
                      <a:pPr latinLnBrk="1"/>
                      <a:endParaRPr lang="ko-KR" altLang="en-US"/>
                    </a:p>
                  </a:txBody>
                  <a:tcPr/>
                </a:tc>
                <a:tc>
                  <a:txBody>
                    <a:bodyPr/>
                    <a:lstStyle/>
                    <a:p>
                      <a:pPr algn="l" fontAlgn="ctr"/>
                      <a:r>
                        <a:rPr lang="ko-KR" altLang="en-US" sz="900" b="0"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영업외비용</a:t>
                      </a:r>
                      <a:r>
                        <a:rPr lang="en-US" altLang="ko-KR" sz="900" b="0"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이자비용</a:t>
                      </a:r>
                      <a:r>
                        <a:rPr lang="en-US" altLang="ko-KR" sz="900" b="0"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a:solidFill>
                          <a:srgbClr val="005EB8"/>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mpd="sng">
                      <a:noFill/>
                      <a:prstDash val="soli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76243002"/>
                  </a:ext>
                </a:extLst>
              </a:tr>
              <a:tr h="151200">
                <a:tc gridSpan="3">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당기순이익 </a:t>
                      </a: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Effect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w="12700" cmpd="sng">
                      <a:noFill/>
                      <a:prstDash val="solid"/>
                    </a:lnL>
                  </a:tcPr>
                </a:tc>
                <a:tc hMerge="1">
                  <a:txBody>
                    <a:bodyPr/>
                    <a:lstStyle/>
                    <a:p>
                      <a:pPr latinLnBrk="1"/>
                      <a:endParaRPr lang="ko-KR" altLang="en-US"/>
                    </a:p>
                  </a:txBody>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mpd="sng">
                      <a:noFill/>
                      <a:prstDash val="soli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07183021"/>
                  </a:ext>
                </a:extLst>
              </a:tr>
            </a:tbl>
          </a:graphicData>
        </a:graphic>
      </p:graphicFrame>
      <p:sp>
        <p:nvSpPr>
          <p:cNvPr id="9" name="TextBox 8">
            <a:extLst>
              <a:ext uri="{FF2B5EF4-FFF2-40B4-BE49-F238E27FC236}">
                <a16:creationId xmlns:a16="http://schemas.microsoft.com/office/drawing/2014/main" id="{3367629D-29DE-4B10-A77E-890AE6EE58A1}"/>
              </a:ext>
            </a:extLst>
          </p:cNvPr>
          <p:cNvSpPr txBox="1"/>
          <p:nvPr/>
        </p:nvSpPr>
        <p:spPr>
          <a:xfrm>
            <a:off x="5783580" y="1432033"/>
            <a:ext cx="3593766" cy="4591000"/>
          </a:xfrm>
          <a:prstGeom prst="rect">
            <a:avLst/>
          </a:prstGeom>
          <a:noFill/>
        </p:spPr>
        <p:txBody>
          <a:bodyPr wrap="square" lIns="0" tIns="0" rIns="0" bIns="0" rtlCol="0">
            <a:spAutoFit/>
          </a:bodyPr>
          <a:lstStyle/>
          <a:p>
            <a:pPr algn="l" fontAlgn="b"/>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A. </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창원공장</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 CP, Vent </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사업</a:t>
            </a:r>
          </a:p>
          <a:p>
            <a:pPr marL="171450" indent="-171450" latinLnBrk="1">
              <a:lnSpc>
                <a:spcPts val="1000"/>
              </a:lnSpc>
              <a:spcBef>
                <a:spcPts val="300"/>
              </a:spcBef>
              <a:buClr>
                <a:srgbClr val="00338D"/>
              </a:buClr>
              <a:buFont typeface="Arial" panose="020B0604020202020204" pitchFamily="34" charset="0"/>
              <a:buChar char="•"/>
              <a:defRPr/>
            </a:pPr>
            <a:r>
              <a:rPr lang="en-US" altLang="ko-KR" sz="900" dirty="0">
                <a:latin typeface="Arial" panose="020B0604020202020204" pitchFamily="34" charset="0"/>
                <a:ea typeface="+mj-ea"/>
                <a:cs typeface="Arial" panose="020B0604020202020204" pitchFamily="34" charset="0"/>
              </a:rPr>
              <a:t>2020</a:t>
            </a:r>
            <a:r>
              <a:rPr lang="ko-KR" altLang="en-US" sz="900" dirty="0">
                <a:latin typeface="Arial" panose="020B0604020202020204" pitchFamily="34" charset="0"/>
                <a:ea typeface="+mj-ea"/>
                <a:cs typeface="Arial" panose="020B0604020202020204" pitchFamily="34" charset="0"/>
              </a:rPr>
              <a:t>년 </a:t>
            </a:r>
            <a:r>
              <a:rPr lang="en-US" altLang="ko-KR" sz="900" dirty="0">
                <a:latin typeface="Arial" panose="020B0604020202020204" pitchFamily="34" charset="0"/>
                <a:ea typeface="+mj-ea"/>
                <a:cs typeface="Arial" panose="020B0604020202020204" pitchFamily="34" charset="0"/>
              </a:rPr>
              <a:t>8</a:t>
            </a:r>
            <a:r>
              <a:rPr lang="ko-KR" altLang="en-US" sz="900" dirty="0">
                <a:latin typeface="Arial" panose="020B0604020202020204" pitchFamily="34" charset="0"/>
                <a:ea typeface="+mj-ea"/>
                <a:cs typeface="Arial" panose="020B0604020202020204" pitchFamily="34" charset="0"/>
              </a:rPr>
              <a:t>월부터 </a:t>
            </a:r>
            <a:r>
              <a:rPr lang="en-US" altLang="ko-KR" sz="900" dirty="0">
                <a:latin typeface="Arial" panose="020B0604020202020204" pitchFamily="34" charset="0"/>
                <a:ea typeface="+mj-ea"/>
                <a:cs typeface="Arial" panose="020B0604020202020204" pitchFamily="34" charset="0"/>
              </a:rPr>
              <a:t>2021</a:t>
            </a:r>
            <a:r>
              <a:rPr lang="ko-KR" altLang="en-US" sz="900" dirty="0">
                <a:latin typeface="Arial" panose="020B0604020202020204" pitchFamily="34" charset="0"/>
                <a:ea typeface="+mj-ea"/>
                <a:cs typeface="Arial" panose="020B0604020202020204" pitchFamily="34" charset="0"/>
              </a:rPr>
              <a:t>년 </a:t>
            </a:r>
            <a:r>
              <a:rPr lang="en-US" altLang="ko-KR" sz="900" dirty="0">
                <a:latin typeface="Arial" panose="020B0604020202020204" pitchFamily="34" charset="0"/>
                <a:ea typeface="+mj-ea"/>
                <a:cs typeface="Arial" panose="020B0604020202020204" pitchFamily="34" charset="0"/>
              </a:rPr>
              <a:t>8</a:t>
            </a:r>
            <a:r>
              <a:rPr lang="ko-KR" altLang="en-US" sz="900" dirty="0">
                <a:latin typeface="Arial" panose="020B0604020202020204" pitchFamily="34" charset="0"/>
                <a:ea typeface="+mj-ea"/>
                <a:cs typeface="Arial" panose="020B0604020202020204" pitchFamily="34" charset="0"/>
              </a:rPr>
              <a:t>월까지 창원공장에서 </a:t>
            </a:r>
            <a:r>
              <a:rPr lang="en-US" altLang="ko-KR" sz="900" dirty="0">
                <a:latin typeface="Arial" panose="020B0604020202020204" pitchFamily="34" charset="0"/>
                <a:ea typeface="+mj-ea"/>
                <a:cs typeface="Arial" panose="020B0604020202020204" pitchFamily="34" charset="0"/>
              </a:rPr>
              <a:t>ESS Cap </a:t>
            </a:r>
            <a:r>
              <a:rPr lang="en-US" altLang="ko-KR" sz="900" dirty="0" err="1">
                <a:latin typeface="Arial" panose="020B0604020202020204" pitchFamily="34" charset="0"/>
                <a:ea typeface="+mj-ea"/>
                <a:cs typeface="Arial" panose="020B0604020202020204" pitchFamily="34" charset="0"/>
              </a:rPr>
              <a:t>Ass’y</a:t>
            </a:r>
            <a:r>
              <a:rPr lang="ko-KR" altLang="en-US" sz="900" dirty="0">
                <a:latin typeface="Arial" panose="020B0604020202020204" pitchFamily="34" charset="0"/>
                <a:ea typeface="+mj-ea"/>
                <a:cs typeface="Arial" panose="020B0604020202020204" pitchFamily="34" charset="0"/>
              </a:rPr>
              <a:t> 조립에 투입되는 부품인 </a:t>
            </a:r>
            <a:r>
              <a:rPr lang="en-US" altLang="ko-KR" sz="900" dirty="0">
                <a:latin typeface="Arial" panose="020B0604020202020204" pitchFamily="34" charset="0"/>
                <a:ea typeface="+mj-ea"/>
                <a:cs typeface="Arial" panose="020B0604020202020204" pitchFamily="34" charset="0"/>
              </a:rPr>
              <a:t>Cap plate</a:t>
            </a:r>
            <a:r>
              <a:rPr lang="ko-KR" altLang="en-US" sz="900" dirty="0">
                <a:latin typeface="Arial" panose="020B0604020202020204" pitchFamily="34" charset="0"/>
                <a:ea typeface="+mj-ea"/>
                <a:cs typeface="Arial" panose="020B0604020202020204" pitchFamily="34" charset="0"/>
              </a:rPr>
              <a:t>와 </a:t>
            </a:r>
            <a:r>
              <a:rPr lang="en-US" altLang="ko-KR" sz="900" dirty="0">
                <a:latin typeface="Arial" panose="020B0604020202020204" pitchFamily="34" charset="0"/>
                <a:ea typeface="+mj-ea"/>
                <a:cs typeface="Arial" panose="020B0604020202020204" pitchFamily="34" charset="0"/>
              </a:rPr>
              <a:t>Vent</a:t>
            </a:r>
            <a:r>
              <a:rPr lang="ko-KR" altLang="en-US" sz="900" dirty="0">
                <a:latin typeface="Arial" panose="020B0604020202020204" pitchFamily="34" charset="0"/>
                <a:ea typeface="+mj-ea"/>
                <a:cs typeface="Arial" panose="020B0604020202020204" pitchFamily="34" charset="0"/>
              </a:rPr>
              <a:t>를 자체 생산함</a:t>
            </a:r>
            <a:r>
              <a:rPr lang="en-US" altLang="ko-KR" sz="900" dirty="0">
                <a:latin typeface="Arial" panose="020B0604020202020204" pitchFamily="34" charset="0"/>
                <a:ea typeface="+mj-ea"/>
                <a:cs typeface="Arial" panose="020B0604020202020204" pitchFamily="34" charset="0"/>
              </a:rPr>
              <a:t>. </a:t>
            </a:r>
            <a:r>
              <a:rPr lang="ko-KR" altLang="en-US" sz="900" dirty="0">
                <a:latin typeface="Arial" panose="020B0604020202020204" pitchFamily="34" charset="0"/>
                <a:ea typeface="+mj-ea"/>
                <a:cs typeface="Arial" panose="020B0604020202020204" pitchFamily="34" charset="0"/>
              </a:rPr>
              <a:t>이 때 일시적으로 발생한 손익에 대하여 대상 사업부 귀속으로 수기 반영함</a:t>
            </a:r>
            <a:endParaRPr lang="en-US" altLang="ko-KR" sz="900" dirty="0">
              <a:latin typeface="Arial" panose="020B0604020202020204" pitchFamily="34" charset="0"/>
              <a:ea typeface="+mj-ea"/>
              <a:cs typeface="Arial" panose="020B0604020202020204" pitchFamily="34" charset="0"/>
            </a:endParaRPr>
          </a:p>
          <a:p>
            <a:pPr latinLnBrk="1">
              <a:lnSpc>
                <a:spcPts val="1000"/>
              </a:lnSpc>
              <a:spcBef>
                <a:spcPts val="300"/>
              </a:spcBef>
              <a:buClr>
                <a:srgbClr val="00338D"/>
              </a:buClr>
              <a:defRPr/>
            </a:pPr>
            <a:endParaRPr lang="en-US" altLang="ko-KR" sz="900" dirty="0">
              <a:latin typeface="Arial" panose="020B0604020202020204" pitchFamily="34" charset="0"/>
              <a:ea typeface="+mj-ea"/>
              <a:cs typeface="Arial" panose="020B0604020202020204" pitchFamily="34" charset="0"/>
            </a:endParaRPr>
          </a:p>
          <a:p>
            <a:pPr algn="l" fontAlgn="b"/>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B. </a:t>
            </a:r>
            <a:r>
              <a:rPr lang="ko-KR" altLang="en-US" sz="900" b="1" i="0" u="none" strike="noStrike" dirty="0" err="1">
                <a:solidFill>
                  <a:srgbClr val="000000"/>
                </a:solidFill>
                <a:effectLst/>
                <a:latin typeface="Arial" panose="020B0604020202020204" pitchFamily="34" charset="0"/>
                <a:ea typeface="+mj-ea"/>
                <a:cs typeface="Arial" panose="020B0604020202020204" pitchFamily="34" charset="0"/>
              </a:rPr>
              <a:t>김진하</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 부사장 급여</a:t>
            </a:r>
          </a:p>
          <a:p>
            <a:pPr marL="171450" indent="-171450" latinLnBrk="1">
              <a:lnSpc>
                <a:spcPts val="1000"/>
              </a:lnSpc>
              <a:spcBef>
                <a:spcPts val="300"/>
              </a:spcBef>
              <a:buClr>
                <a:srgbClr val="00338D"/>
              </a:buClr>
              <a:buFont typeface="Arial" panose="020B0604020202020204" pitchFamily="34" charset="0"/>
              <a:buChar char="•"/>
              <a:defRPr/>
            </a:pPr>
            <a:r>
              <a:rPr lang="en-US" altLang="ko-KR" sz="900" dirty="0">
                <a:latin typeface="Arial" panose="020B0604020202020204" pitchFamily="34" charset="0"/>
                <a:ea typeface="+mj-ea"/>
                <a:cs typeface="Arial" panose="020B0604020202020204" pitchFamily="34" charset="0"/>
              </a:rPr>
              <a:t>2020~2021</a:t>
            </a:r>
            <a:r>
              <a:rPr lang="ko-KR" altLang="en-US" sz="900" dirty="0">
                <a:latin typeface="Arial" panose="020B0604020202020204" pitchFamily="34" charset="0"/>
                <a:ea typeface="+mj-ea"/>
                <a:cs typeface="Arial" panose="020B0604020202020204" pitchFamily="34" charset="0"/>
              </a:rPr>
              <a:t>년까지 </a:t>
            </a:r>
            <a:r>
              <a:rPr lang="ko-KR" altLang="en-US" sz="900" dirty="0" err="1">
                <a:latin typeface="Arial" panose="020B0604020202020204" pitchFamily="34" charset="0"/>
                <a:ea typeface="+mj-ea"/>
                <a:cs typeface="Arial" panose="020B0604020202020204" pitchFamily="34" charset="0"/>
              </a:rPr>
              <a:t>김진하</a:t>
            </a:r>
            <a:r>
              <a:rPr lang="ko-KR" altLang="en-US" sz="900" dirty="0">
                <a:latin typeface="Arial" panose="020B0604020202020204" pitchFamily="34" charset="0"/>
                <a:ea typeface="+mj-ea"/>
                <a:cs typeface="Arial" panose="020B0604020202020204" pitchFamily="34" charset="0"/>
              </a:rPr>
              <a:t> 부사장 급여를 본사에서 대납하면서 본사 급여로 잘못 회계처리 하였기 때문에</a:t>
            </a:r>
            <a:r>
              <a:rPr lang="en-US" altLang="ko-KR" sz="900" dirty="0">
                <a:latin typeface="Arial" panose="020B0604020202020204" pitchFamily="34" charset="0"/>
                <a:ea typeface="+mj-ea"/>
                <a:cs typeface="Arial" panose="020B0604020202020204" pitchFamily="34" charset="0"/>
              </a:rPr>
              <a:t>, </a:t>
            </a:r>
            <a:r>
              <a:rPr lang="ko-KR" altLang="en-US" sz="900" dirty="0">
                <a:latin typeface="Arial" panose="020B0604020202020204" pitchFamily="34" charset="0"/>
                <a:ea typeface="+mj-ea"/>
                <a:cs typeface="Arial" panose="020B0604020202020204" pitchFamily="34" charset="0"/>
              </a:rPr>
              <a:t>해당 금액을 사업부 비용으로 수기 반영함</a:t>
            </a:r>
            <a:r>
              <a:rPr lang="en-US" altLang="ko-KR" sz="900" dirty="0">
                <a:latin typeface="Arial" panose="020B0604020202020204" pitchFamily="34" charset="0"/>
                <a:ea typeface="+mj-ea"/>
                <a:cs typeface="Arial" panose="020B0604020202020204" pitchFamily="34" charset="0"/>
              </a:rPr>
              <a:t>. 2022</a:t>
            </a:r>
            <a:r>
              <a:rPr lang="ko-KR" altLang="en-US" sz="900" dirty="0">
                <a:latin typeface="Arial" panose="020B0604020202020204" pitchFamily="34" charset="0"/>
                <a:ea typeface="+mj-ea"/>
                <a:cs typeface="Arial" panose="020B0604020202020204" pitchFamily="34" charset="0"/>
              </a:rPr>
              <a:t>년부터는 대상 사업부 비용으로 적절하게 회계처리 되고 있기 때문에 수기조정이 발생하지 않음</a:t>
            </a:r>
            <a:endParaRPr lang="en-US" altLang="ko-KR" sz="900" dirty="0">
              <a:latin typeface="Arial" panose="020B0604020202020204" pitchFamily="34" charset="0"/>
              <a:ea typeface="+mj-ea"/>
              <a:cs typeface="Arial" panose="020B0604020202020204" pitchFamily="34" charset="0"/>
            </a:endParaRPr>
          </a:p>
          <a:p>
            <a:pPr marL="171450" indent="-171450" latinLnBrk="1">
              <a:lnSpc>
                <a:spcPts val="1000"/>
              </a:lnSpc>
              <a:spcBef>
                <a:spcPts val="300"/>
              </a:spcBef>
              <a:buClr>
                <a:srgbClr val="00338D"/>
              </a:buClr>
              <a:buFont typeface="Arial" panose="020B0604020202020204" pitchFamily="34" charset="0"/>
              <a:buChar char="•"/>
              <a:defRPr/>
            </a:pPr>
            <a:endParaRPr lang="en-US" altLang="ko-KR" sz="900" dirty="0">
              <a:latin typeface="Arial" panose="020B0604020202020204" pitchFamily="34" charset="0"/>
              <a:ea typeface="+mj-ea"/>
              <a:cs typeface="Arial" panose="020B0604020202020204" pitchFamily="34" charset="0"/>
            </a:endParaRPr>
          </a:p>
          <a:p>
            <a:pPr algn="l" fontAlgn="b"/>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C. </a:t>
            </a:r>
            <a:r>
              <a:rPr lang="ko-KR" altLang="en-US" sz="900" b="1" i="0" u="none" strike="noStrike" dirty="0" err="1">
                <a:solidFill>
                  <a:srgbClr val="000000"/>
                </a:solidFill>
                <a:effectLst/>
                <a:latin typeface="Arial" panose="020B0604020202020204" pitchFamily="34" charset="0"/>
                <a:ea typeface="+mj-ea"/>
                <a:cs typeface="Arial" panose="020B0604020202020204" pitchFamily="34" charset="0"/>
              </a:rPr>
              <a:t>도급직</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 퇴직급여</a:t>
            </a: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ea typeface="+mj-ea"/>
                <a:cs typeface="Arial" panose="020B0604020202020204" pitchFamily="34" charset="0"/>
              </a:rPr>
              <a:t>도급직에 대한 퇴직급여는 원칙적으로 퇴직시점에 비용으로 처리하지만</a:t>
            </a:r>
            <a:r>
              <a:rPr lang="en-US" altLang="ko-KR" sz="900" dirty="0">
                <a:latin typeface="Arial" panose="020B0604020202020204" pitchFamily="34" charset="0"/>
                <a:ea typeface="+mj-ea"/>
                <a:cs typeface="Arial" panose="020B0604020202020204" pitchFamily="34" charset="0"/>
              </a:rPr>
              <a:t> </a:t>
            </a:r>
            <a:r>
              <a:rPr lang="ko-KR" altLang="en-US" sz="900" dirty="0">
                <a:latin typeface="Arial" panose="020B0604020202020204" pitchFamily="34" charset="0"/>
                <a:ea typeface="+mj-ea"/>
                <a:cs typeface="Arial" panose="020B0604020202020204" pitchFamily="34" charset="0"/>
              </a:rPr>
              <a:t>영업 양수도 이후 도급직이 퇴직할 경우</a:t>
            </a:r>
            <a:r>
              <a:rPr lang="en-US" altLang="ko-KR" sz="900" dirty="0">
                <a:latin typeface="Arial" panose="020B0604020202020204" pitchFamily="34" charset="0"/>
                <a:ea typeface="+mj-ea"/>
                <a:cs typeface="Arial" panose="020B0604020202020204" pitchFamily="34" charset="0"/>
              </a:rPr>
              <a:t> </a:t>
            </a:r>
            <a:r>
              <a:rPr lang="ko-KR" altLang="en-US" sz="900" dirty="0">
                <a:latin typeface="Arial" panose="020B0604020202020204" pitchFamily="34" charset="0"/>
                <a:ea typeface="+mj-ea"/>
                <a:cs typeface="Arial" panose="020B0604020202020204" pitchFamily="34" charset="0"/>
              </a:rPr>
              <a:t>양수도 이전 근무기간에 대하여도 지급의무가 발생하므로</a:t>
            </a:r>
            <a:r>
              <a:rPr lang="en-US" altLang="ko-KR" sz="900" dirty="0">
                <a:latin typeface="Arial" panose="020B0604020202020204" pitchFamily="34" charset="0"/>
                <a:ea typeface="+mj-ea"/>
                <a:cs typeface="Arial" panose="020B0604020202020204" pitchFamily="34" charset="0"/>
              </a:rPr>
              <a:t> </a:t>
            </a:r>
            <a:r>
              <a:rPr lang="ko-KR" altLang="en-US" sz="900" dirty="0">
                <a:latin typeface="Arial" panose="020B0604020202020204" pitchFamily="34" charset="0"/>
                <a:ea typeface="+mj-ea"/>
                <a:cs typeface="Arial" panose="020B0604020202020204" pitchFamily="34" charset="0"/>
              </a:rPr>
              <a:t>관련 충당금을 설정하고 해당 비용을 수기 반영함</a:t>
            </a:r>
            <a:endParaRPr lang="en-US" altLang="ko-KR" sz="900" dirty="0">
              <a:latin typeface="Arial" panose="020B0604020202020204" pitchFamily="34" charset="0"/>
              <a:ea typeface="+mj-ea"/>
              <a:cs typeface="Arial" panose="020B0604020202020204" pitchFamily="34" charset="0"/>
            </a:endParaRPr>
          </a:p>
          <a:p>
            <a:pPr marL="171450" indent="-171450" latinLnBrk="1">
              <a:lnSpc>
                <a:spcPts val="1000"/>
              </a:lnSpc>
              <a:spcBef>
                <a:spcPts val="300"/>
              </a:spcBef>
              <a:buClr>
                <a:srgbClr val="00338D"/>
              </a:buClr>
              <a:buFont typeface="Arial" panose="020B0604020202020204" pitchFamily="34" charset="0"/>
              <a:buChar char="•"/>
              <a:defRPr/>
            </a:pPr>
            <a:endParaRPr lang="en-US" altLang="ko-KR" sz="900" dirty="0">
              <a:latin typeface="Arial" panose="020B0604020202020204" pitchFamily="34" charset="0"/>
              <a:ea typeface="+mj-ea"/>
              <a:cs typeface="Arial" panose="020B0604020202020204" pitchFamily="34" charset="0"/>
            </a:endParaRPr>
          </a:p>
          <a:p>
            <a:pPr algn="l" fontAlgn="b"/>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D. </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연차수당 </a:t>
            </a:r>
          </a:p>
          <a:p>
            <a:pPr marL="171450" indent="-171450" latinLnBrk="1">
              <a:lnSpc>
                <a:spcPts val="1000"/>
              </a:lnSpc>
              <a:spcBef>
                <a:spcPts val="300"/>
              </a:spcBef>
              <a:buClr>
                <a:srgbClr val="00338D"/>
              </a:buClr>
              <a:buFont typeface="Arial" panose="020B0604020202020204" pitchFamily="34" charset="0"/>
              <a:buChar char="•"/>
              <a:defRPr/>
            </a:pPr>
            <a:r>
              <a:rPr lang="ko-KR" altLang="en-US" sz="900" dirty="0">
                <a:latin typeface="Arial" panose="020B0604020202020204" pitchFamily="34" charset="0"/>
                <a:ea typeface="+mj-ea"/>
                <a:cs typeface="Arial" panose="020B0604020202020204" pitchFamily="34" charset="0"/>
              </a:rPr>
              <a:t>대상 사업부는 직원 퇴사시점에 근속기간 동안 누적으로 발생한 </a:t>
            </a:r>
            <a:r>
              <a:rPr lang="ko-KR" altLang="en-US" sz="900" dirty="0" err="1">
                <a:latin typeface="Arial" panose="020B0604020202020204" pitchFamily="34" charset="0"/>
                <a:ea typeface="+mj-ea"/>
                <a:cs typeface="Arial" panose="020B0604020202020204" pitchFamily="34" charset="0"/>
              </a:rPr>
              <a:t>잔여연차에</a:t>
            </a:r>
            <a:r>
              <a:rPr lang="ko-KR" altLang="en-US" sz="900" dirty="0">
                <a:latin typeface="Arial" panose="020B0604020202020204" pitchFamily="34" charset="0"/>
                <a:ea typeface="+mj-ea"/>
                <a:cs typeface="Arial" panose="020B0604020202020204" pitchFamily="34" charset="0"/>
              </a:rPr>
              <a:t> 대해 현금으로 지급하며</a:t>
            </a:r>
            <a:r>
              <a:rPr lang="en-US" altLang="ko-KR" sz="900" dirty="0">
                <a:latin typeface="Arial" panose="020B0604020202020204" pitchFamily="34" charset="0"/>
                <a:ea typeface="+mj-ea"/>
                <a:cs typeface="Arial" panose="020B0604020202020204" pitchFamily="34" charset="0"/>
              </a:rPr>
              <a:t>, </a:t>
            </a:r>
            <a:r>
              <a:rPr lang="ko-KR" altLang="en-US" sz="900" dirty="0">
                <a:latin typeface="Arial" panose="020B0604020202020204" pitchFamily="34" charset="0"/>
                <a:ea typeface="+mj-ea"/>
                <a:cs typeface="Arial" panose="020B0604020202020204" pitchFamily="34" charset="0"/>
              </a:rPr>
              <a:t>이를 본사가 대납하지만</a:t>
            </a:r>
            <a:r>
              <a:rPr lang="en-US" altLang="ko-KR" sz="900" dirty="0">
                <a:latin typeface="Arial" panose="020B0604020202020204" pitchFamily="34" charset="0"/>
                <a:ea typeface="+mj-ea"/>
                <a:cs typeface="Arial" panose="020B0604020202020204" pitchFamily="34" charset="0"/>
              </a:rPr>
              <a:t> </a:t>
            </a:r>
            <a:r>
              <a:rPr lang="ko-KR" altLang="en-US" sz="900" dirty="0">
                <a:latin typeface="Arial" panose="020B0604020202020204" pitchFamily="34" charset="0"/>
                <a:ea typeface="+mj-ea"/>
                <a:cs typeface="Arial" panose="020B0604020202020204" pitchFamily="34" charset="0"/>
              </a:rPr>
              <a:t>대상 사업부 비용에는 누락되어 있음</a:t>
            </a:r>
            <a:r>
              <a:rPr lang="en-US" altLang="ko-KR" sz="900" dirty="0">
                <a:latin typeface="Arial" panose="020B0604020202020204" pitchFamily="34" charset="0"/>
                <a:ea typeface="+mj-ea"/>
                <a:cs typeface="Arial" panose="020B0604020202020204" pitchFamily="34" charset="0"/>
              </a:rPr>
              <a:t>.</a:t>
            </a:r>
            <a:r>
              <a:rPr lang="ko-KR" altLang="en-US" sz="900" dirty="0">
                <a:latin typeface="Arial" panose="020B0604020202020204" pitchFamily="34" charset="0"/>
                <a:ea typeface="+mj-ea"/>
                <a:cs typeface="Arial" panose="020B0604020202020204" pitchFamily="34" charset="0"/>
              </a:rPr>
              <a:t> 기말 시점의 연차수당부채를 대상 사업부 비용으로 수기 반영함</a:t>
            </a:r>
            <a:endParaRPr lang="en-US" altLang="ko-KR" sz="900" dirty="0">
              <a:latin typeface="Arial" panose="020B0604020202020204" pitchFamily="34" charset="0"/>
              <a:ea typeface="+mj-ea"/>
              <a:cs typeface="Arial" panose="020B0604020202020204" pitchFamily="34" charset="0"/>
            </a:endParaRPr>
          </a:p>
          <a:p>
            <a:pPr marL="171450" indent="-171450" latinLnBrk="1">
              <a:lnSpc>
                <a:spcPts val="1000"/>
              </a:lnSpc>
              <a:spcBef>
                <a:spcPts val="300"/>
              </a:spcBef>
              <a:buClr>
                <a:srgbClr val="00338D"/>
              </a:buClr>
              <a:buFont typeface="Arial" panose="020B0604020202020204" pitchFamily="34" charset="0"/>
              <a:buChar char="•"/>
              <a:defRPr/>
            </a:pPr>
            <a:endParaRPr lang="en-US" altLang="ko-KR" sz="900" dirty="0">
              <a:latin typeface="Arial" panose="020B0604020202020204" pitchFamily="34" charset="0"/>
              <a:ea typeface="+mj-ea"/>
              <a:cs typeface="Arial" panose="020B0604020202020204" pitchFamily="34" charset="0"/>
            </a:endParaRPr>
          </a:p>
          <a:p>
            <a:pPr algn="l" fontAlgn="b"/>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E. </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대출이자</a:t>
            </a:r>
          </a:p>
          <a:p>
            <a:pPr marL="171450" indent="-171450" latinLnBrk="1">
              <a:lnSpc>
                <a:spcPts val="1000"/>
              </a:lnSpc>
              <a:spcBef>
                <a:spcPts val="300"/>
              </a:spcBef>
              <a:buClr>
                <a:srgbClr val="00338D"/>
              </a:buClr>
              <a:buFont typeface="Arial" panose="020B0604020202020204" pitchFamily="34" charset="0"/>
              <a:buChar char="•"/>
              <a:defRPr/>
            </a:pPr>
            <a:r>
              <a:rPr lang="ko-KR" altLang="en-US" sz="900" dirty="0">
                <a:latin typeface="Arial" panose="020B0604020202020204" pitchFamily="34" charset="0"/>
                <a:ea typeface="+mj-ea"/>
                <a:cs typeface="Arial" panose="020B0604020202020204" pitchFamily="34" charset="0"/>
              </a:rPr>
              <a:t>본사에서 차입금 이자를 대납하면서 일부 금액을 본사의 이자비용으로 잘못 회계 처리함</a:t>
            </a:r>
            <a:r>
              <a:rPr lang="en-US" altLang="ko-KR" sz="900" dirty="0">
                <a:latin typeface="Arial" panose="020B0604020202020204" pitchFamily="34" charset="0"/>
                <a:ea typeface="+mj-ea"/>
                <a:cs typeface="Arial" panose="020B0604020202020204" pitchFamily="34" charset="0"/>
              </a:rPr>
              <a:t>. </a:t>
            </a:r>
            <a:r>
              <a:rPr lang="ko-KR" altLang="en-US" sz="900" dirty="0">
                <a:latin typeface="Arial" panose="020B0604020202020204" pitchFamily="34" charset="0"/>
                <a:ea typeface="+mj-ea"/>
                <a:cs typeface="Arial" panose="020B0604020202020204" pitchFamily="34" charset="0"/>
              </a:rPr>
              <a:t>해당 금액을 대상 사업부 비용으로 수기 조정함</a:t>
            </a:r>
            <a:endParaRPr lang="en-US" altLang="ko-KR" sz="900" dirty="0">
              <a:latin typeface="Arial" panose="020B0604020202020204" pitchFamily="34" charset="0"/>
              <a:ea typeface="+mj-ea"/>
              <a:cs typeface="Arial" panose="020B0604020202020204" pitchFamily="34" charset="0"/>
            </a:endParaRPr>
          </a:p>
          <a:p>
            <a:pPr marL="171450" indent="-171450" latinLnBrk="1">
              <a:lnSpc>
                <a:spcPts val="1000"/>
              </a:lnSpc>
              <a:spcBef>
                <a:spcPts val="300"/>
              </a:spcBef>
              <a:buClr>
                <a:srgbClr val="00338D"/>
              </a:buClr>
              <a:buFont typeface="Arial" panose="020B0604020202020204" pitchFamily="34" charset="0"/>
              <a:buChar char="•"/>
              <a:defRPr/>
            </a:pPr>
            <a:endParaRPr lang="en-US" altLang="ko-KR" sz="900" dirty="0">
              <a:latin typeface="Arial" panose="020B0604020202020204" pitchFamily="34" charset="0"/>
              <a:ea typeface="+mj-ea"/>
              <a:cs typeface="Arial" panose="020B0604020202020204" pitchFamily="34" charset="0"/>
            </a:endParaRPr>
          </a:p>
          <a:p>
            <a:pPr marL="171450" indent="-171450" latinLnBrk="1">
              <a:lnSpc>
                <a:spcPts val="1000"/>
              </a:lnSpc>
              <a:spcBef>
                <a:spcPts val="300"/>
              </a:spcBef>
              <a:buClr>
                <a:srgbClr val="00338D"/>
              </a:buClr>
              <a:buFont typeface="Arial" panose="020B0604020202020204" pitchFamily="34" charset="0"/>
              <a:buChar char="•"/>
              <a:defRPr/>
            </a:pPr>
            <a:endParaRPr lang="en-US" altLang="ko-KR" sz="900" dirty="0">
              <a:latin typeface="Arial" panose="020B0604020202020204" pitchFamily="34" charset="0"/>
              <a:ea typeface="+mj-ea"/>
              <a:cs typeface="Arial" panose="020B0604020202020204" pitchFamily="34" charset="0"/>
            </a:endParaRPr>
          </a:p>
          <a:p>
            <a:pPr marL="171450" indent="-171450" latinLnBrk="1">
              <a:lnSpc>
                <a:spcPts val="1000"/>
              </a:lnSpc>
              <a:spcBef>
                <a:spcPts val="300"/>
              </a:spcBef>
              <a:buClr>
                <a:srgbClr val="00338D"/>
              </a:buClr>
              <a:buFont typeface="Arial" panose="020B0604020202020204" pitchFamily="34" charset="0"/>
              <a:buChar char="•"/>
              <a:defRPr/>
            </a:pPr>
            <a:endParaRPr lang="en-US" altLang="ko-KR" sz="900" dirty="0">
              <a:latin typeface="Arial" panose="020B0604020202020204" pitchFamily="34" charset="0"/>
              <a:ea typeface="+mj-ea"/>
              <a:cs typeface="Arial" panose="020B0604020202020204" pitchFamily="34" charset="0"/>
            </a:endParaRPr>
          </a:p>
          <a:p>
            <a:pPr latinLnBrk="1">
              <a:lnSpc>
                <a:spcPts val="1000"/>
              </a:lnSpc>
              <a:spcBef>
                <a:spcPts val="300"/>
              </a:spcBef>
              <a:buClr>
                <a:srgbClr val="00338D"/>
              </a:buClr>
              <a:defRPr/>
            </a:pPr>
            <a:endParaRPr lang="ko-KR" altLang="en-US" sz="900" dirty="0">
              <a:latin typeface="Arial" panose="020B0604020202020204" pitchFamily="34" charset="0"/>
              <a:ea typeface="+mj-ea"/>
              <a:cs typeface="Arial" panose="020B0604020202020204" pitchFamily="34" charset="0"/>
            </a:endParaRPr>
          </a:p>
        </p:txBody>
      </p:sp>
      <p:sp>
        <p:nvSpPr>
          <p:cNvPr id="10" name="TextBox 9">
            <a:extLst>
              <a:ext uri="{FF2B5EF4-FFF2-40B4-BE49-F238E27FC236}">
                <a16:creationId xmlns:a16="http://schemas.microsoft.com/office/drawing/2014/main" id="{7F192824-FA39-444A-86F6-720F4CE16C25}"/>
              </a:ext>
            </a:extLst>
          </p:cNvPr>
          <p:cNvSpPr txBox="1"/>
          <p:nvPr/>
        </p:nvSpPr>
        <p:spPr>
          <a:xfrm>
            <a:off x="500400" y="3108270"/>
            <a:ext cx="4968000" cy="107722"/>
          </a:xfrm>
          <a:prstGeom prst="rect">
            <a:avLst/>
          </a:prstGeom>
          <a:noFill/>
        </p:spPr>
        <p:txBody>
          <a:bodyPr wrap="square" lIns="0" tIns="0" rIns="0" bIns="0" rtlCol="0">
            <a:spAutoFit/>
          </a:bodyPr>
          <a:lstStyle/>
          <a:p>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091473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제목 2">
            <a:extLst>
              <a:ext uri="{FF2B5EF4-FFF2-40B4-BE49-F238E27FC236}">
                <a16:creationId xmlns:a16="http://schemas.microsoft.com/office/drawing/2014/main" id="{F1BB9428-8BE1-4CAA-99E7-510638B0152D}"/>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Key Financials</a:t>
            </a:r>
          </a:p>
        </p:txBody>
      </p:sp>
      <p:sp>
        <p:nvSpPr>
          <p:cNvPr id="36" name="제목 2">
            <a:extLst>
              <a:ext uri="{FF2B5EF4-FFF2-40B4-BE49-F238E27FC236}">
                <a16:creationId xmlns:a16="http://schemas.microsoft.com/office/drawing/2014/main" id="{8AA0DC4E-6F15-43DE-AB83-96A27094503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sp>
        <p:nvSpPr>
          <p:cNvPr id="42" name="사각형: 둥근 모서리 41">
            <a:extLst>
              <a:ext uri="{FF2B5EF4-FFF2-40B4-BE49-F238E27FC236}">
                <a16:creationId xmlns:a16="http://schemas.microsoft.com/office/drawing/2014/main" id="{CDD6D1E2-CFE3-434C-9D4A-D49427372F43}"/>
              </a:ext>
            </a:extLst>
          </p:cNvPr>
          <p:cNvSpPr/>
          <p:nvPr/>
        </p:nvSpPr>
        <p:spPr>
          <a:xfrm>
            <a:off x="4875121" y="2878711"/>
            <a:ext cx="466405" cy="2734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b="1" dirty="0"/>
          </a:p>
        </p:txBody>
      </p:sp>
      <p:sp>
        <p:nvSpPr>
          <p:cNvPr id="45" name="직사각형 119">
            <a:extLst>
              <a:ext uri="{FF2B5EF4-FFF2-40B4-BE49-F238E27FC236}">
                <a16:creationId xmlns:a16="http://schemas.microsoft.com/office/drawing/2014/main" id="{47792F06-2A5E-4F65-B538-DE50B909501F}"/>
              </a:ext>
            </a:extLst>
          </p:cNvPr>
          <p:cNvSpPr/>
          <p:nvPr/>
        </p:nvSpPr>
        <p:spPr bwMode="auto">
          <a:xfrm>
            <a:off x="3875715" y="998248"/>
            <a:ext cx="982623" cy="141278"/>
          </a:xfrm>
          <a:prstGeom prst="rect">
            <a:avLst/>
          </a:prstGeom>
          <a:noFill/>
          <a:ln w="9525" cap="flat" cmpd="sng" algn="ctr">
            <a:noFill/>
            <a:prstDash val="solid"/>
            <a:round/>
            <a:headEnd type="none" w="med" len="med"/>
            <a:tailEnd type="none" w="med" len="med"/>
          </a:ln>
          <a:effectLst/>
        </p:spPr>
        <p:txBody>
          <a:bodyPr wrap="none" lIns="0" tIns="0" rIns="0" bIns="0" rtlCol="0" anchor="ctr"/>
          <a:lstStyle/>
          <a:p>
            <a:pPr defTabSz="826710">
              <a:buClr>
                <a:srgbClr val="99CC00"/>
              </a:buClr>
              <a:tabLst>
                <a:tab pos="241125" algn="l"/>
              </a:tabLst>
            </a:pPr>
            <a:r>
              <a:rPr lang="en-US" altLang="ko-KR" sz="700" dirty="0">
                <a:solidFill>
                  <a:prstClr val="black"/>
                </a:solidFill>
                <a:latin typeface="Arial" panose="020B0604020202020204" pitchFamily="34" charset="0"/>
                <a:cs typeface="Arial" panose="020B0604020202020204" pitchFamily="34" charset="0"/>
              </a:rPr>
              <a:t>(Source: </a:t>
            </a:r>
            <a:r>
              <a:rPr lang="ko-KR" altLang="en-US" sz="700" dirty="0">
                <a:solidFill>
                  <a:prstClr val="black"/>
                </a:solidFill>
                <a:latin typeface="Arial" panose="020B0604020202020204" pitchFamily="34" charset="0"/>
                <a:cs typeface="Arial" panose="020B0604020202020204" pitchFamily="34" charset="0"/>
              </a:rPr>
              <a:t>회사제시자료</a:t>
            </a:r>
            <a:r>
              <a:rPr lang="en-US" altLang="ko-KR" sz="700" dirty="0">
                <a:solidFill>
                  <a:prstClr val="black"/>
                </a:solidFill>
                <a:latin typeface="Arial" panose="020B0604020202020204" pitchFamily="34" charset="0"/>
                <a:cs typeface="Arial" panose="020B0604020202020204" pitchFamily="34" charset="0"/>
              </a:rPr>
              <a:t>)</a:t>
            </a:r>
            <a:endParaRPr lang="en-US" altLang="ko-KR" sz="700" dirty="0">
              <a:solidFill>
                <a:prstClr val="black"/>
              </a:solidFill>
              <a:latin typeface="Arial" panose="020B0604020202020204" pitchFamily="34" charset="0"/>
              <a:ea typeface="+mj-ea"/>
              <a:cs typeface="Arial" panose="020B0604020202020204" pitchFamily="34" charset="0"/>
            </a:endParaRPr>
          </a:p>
        </p:txBody>
      </p:sp>
      <p:graphicFrame>
        <p:nvGraphicFramePr>
          <p:cNvPr id="13" name="표 12">
            <a:extLst>
              <a:ext uri="{FF2B5EF4-FFF2-40B4-BE49-F238E27FC236}">
                <a16:creationId xmlns:a16="http://schemas.microsoft.com/office/drawing/2014/main" id="{1B94A2AF-99E5-417D-A21A-8E0BE2003A08}"/>
              </a:ext>
            </a:extLst>
          </p:cNvPr>
          <p:cNvGraphicFramePr>
            <a:graphicFrameLocks noGrp="1"/>
          </p:cNvGraphicFramePr>
          <p:nvPr>
            <p:extLst>
              <p:ext uri="{D42A27DB-BD31-4B8C-83A1-F6EECF244321}">
                <p14:modId xmlns:p14="http://schemas.microsoft.com/office/powerpoint/2010/main" val="3396759286"/>
              </p:ext>
            </p:extLst>
          </p:nvPr>
        </p:nvGraphicFramePr>
        <p:xfrm>
          <a:off x="496795" y="1141624"/>
          <a:ext cx="4361543" cy="2346960"/>
        </p:xfrm>
        <a:graphic>
          <a:graphicData uri="http://schemas.openxmlformats.org/drawingml/2006/table">
            <a:tbl>
              <a:tblPr/>
              <a:tblGrid>
                <a:gridCol w="209564">
                  <a:extLst>
                    <a:ext uri="{9D8B030D-6E8A-4147-A177-3AD203B41FA5}">
                      <a16:colId xmlns:a16="http://schemas.microsoft.com/office/drawing/2014/main" val="3077662655"/>
                    </a:ext>
                  </a:extLst>
                </a:gridCol>
                <a:gridCol w="1113307">
                  <a:extLst>
                    <a:ext uri="{9D8B030D-6E8A-4147-A177-3AD203B41FA5}">
                      <a16:colId xmlns:a16="http://schemas.microsoft.com/office/drawing/2014/main" val="1388690823"/>
                    </a:ext>
                  </a:extLst>
                </a:gridCol>
                <a:gridCol w="759668">
                  <a:extLst>
                    <a:ext uri="{9D8B030D-6E8A-4147-A177-3AD203B41FA5}">
                      <a16:colId xmlns:a16="http://schemas.microsoft.com/office/drawing/2014/main" val="3556925843"/>
                    </a:ext>
                  </a:extLst>
                </a:gridCol>
                <a:gridCol w="759668">
                  <a:extLst>
                    <a:ext uri="{9D8B030D-6E8A-4147-A177-3AD203B41FA5}">
                      <a16:colId xmlns:a16="http://schemas.microsoft.com/office/drawing/2014/main" val="3991892310"/>
                    </a:ext>
                  </a:extLst>
                </a:gridCol>
                <a:gridCol w="759668">
                  <a:extLst>
                    <a:ext uri="{9D8B030D-6E8A-4147-A177-3AD203B41FA5}">
                      <a16:colId xmlns:a16="http://schemas.microsoft.com/office/drawing/2014/main" val="2655770806"/>
                    </a:ext>
                  </a:extLst>
                </a:gridCol>
                <a:gridCol w="759668">
                  <a:extLst>
                    <a:ext uri="{9D8B030D-6E8A-4147-A177-3AD203B41FA5}">
                      <a16:colId xmlns:a16="http://schemas.microsoft.com/office/drawing/2014/main" val="2242310481"/>
                    </a:ext>
                  </a:extLst>
                </a:gridCol>
              </a:tblGrid>
              <a:tr h="49222">
                <a:tc>
                  <a:txBody>
                    <a:bodyPr/>
                    <a:lstStyle/>
                    <a:p>
                      <a:pPr algn="l" rtl="0" fontAlgn="ctr"/>
                      <a:r>
                        <a:rPr lang="en-US" sz="700" b="1" i="0" u="none" strike="noStrike">
                          <a:solidFill>
                            <a:srgbClr val="FFFFFF"/>
                          </a:solidFill>
                          <a:effectLst/>
                          <a:latin typeface="Arial" panose="020B0604020202020204" pitchFamily="34" charset="0"/>
                          <a:ea typeface="맑은 고딕" panose="020B0503020000020004" pitchFamily="50" charset="-127"/>
                        </a:rPr>
                        <a:t>PL</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473422329"/>
                  </a:ext>
                </a:extLst>
              </a:tr>
              <a:tr h="49222">
                <a:tc>
                  <a:txBody>
                    <a:bodyPr/>
                    <a:lstStyle/>
                    <a:p>
                      <a:pPr algn="l"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a:noFill/>
                    </a:lnT>
                    <a:lnB>
                      <a:noFill/>
                    </a:lnB>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rPr>
                        <a:t>LTM22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68151324"/>
                  </a:ext>
                </a:extLst>
              </a:tr>
              <a:tr h="49222">
                <a:tc gridSpan="2">
                  <a:txBody>
                    <a:bodyPr/>
                    <a:lstStyle/>
                    <a:p>
                      <a:pPr algn="l" rtl="0" fontAlgn="ctr"/>
                      <a:r>
                        <a:rPr lang="en-US" sz="700" b="0" i="0" u="none" strike="noStrike" dirty="0">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ctr" rtl="0" fontAlgn="ctr"/>
                      <a:r>
                        <a:rPr lang="en-US" sz="700" b="0" i="0" u="none" strike="noStrike" dirty="0">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14561861"/>
                  </a:ext>
                </a:extLst>
              </a:tr>
              <a:tr h="49222">
                <a:tc gridSpan="2">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매출액</a:t>
                      </a:r>
                      <a:endParaRPr lang="ko-KR" altLang="en-US" sz="7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9,870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18,672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21,122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18,179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634062625"/>
                  </a:ext>
                </a:extLst>
              </a:tr>
              <a:tr h="49222">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en-US" sz="700" b="0" i="0" u="none" strike="noStrike" dirty="0">
                          <a:solidFill>
                            <a:srgbClr val="000000"/>
                          </a:solidFill>
                          <a:effectLst/>
                          <a:latin typeface="Arial" panose="020B0604020202020204" pitchFamily="34" charset="0"/>
                          <a:ea typeface="맑은 고딕" panose="020B0503020000020004" pitchFamily="50" charset="-127"/>
                        </a:rPr>
                        <a:t>28Ah Cap </a:t>
                      </a:r>
                      <a:r>
                        <a:rPr lang="en-US" sz="700" b="0" i="0" u="none" strike="noStrike" dirty="0" err="1">
                          <a:solidFill>
                            <a:srgbClr val="000000"/>
                          </a:solidFill>
                          <a:effectLst/>
                          <a:latin typeface="Arial" panose="020B0604020202020204" pitchFamily="34" charset="0"/>
                          <a:ea typeface="맑은 고딕" panose="020B0503020000020004" pitchFamily="50" charset="-127"/>
                        </a:rPr>
                        <a:t>Ass'y</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2,836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2,174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523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340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914698295"/>
                  </a:ext>
                </a:extLst>
              </a:tr>
              <a:tr h="49222">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en-US" sz="700" b="0" i="0" u="none" strike="noStrike">
                          <a:solidFill>
                            <a:srgbClr val="000000"/>
                          </a:solidFill>
                          <a:effectLst/>
                          <a:latin typeface="Arial" panose="020B0604020202020204" pitchFamily="34" charset="0"/>
                          <a:ea typeface="맑은 고딕" panose="020B0503020000020004" pitchFamily="50" charset="-127"/>
                        </a:rPr>
                        <a:t>94Ah Cap Ass`y</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7,034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8,280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1,222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1,222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48066346"/>
                  </a:ext>
                </a:extLst>
              </a:tr>
              <a:tr h="49222">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en-US" sz="700" b="0" i="0" u="none" strike="noStrike" dirty="0">
                          <a:solidFill>
                            <a:srgbClr val="000000"/>
                          </a:solidFill>
                          <a:effectLst/>
                          <a:latin typeface="Arial" panose="020B0604020202020204" pitchFamily="34" charset="0"/>
                          <a:ea typeface="맑은 고딕" panose="020B0503020000020004" pitchFamily="50" charset="-127"/>
                        </a:rPr>
                        <a:t>100Ah Cap </a:t>
                      </a:r>
                      <a:r>
                        <a:rPr lang="en-US" sz="700" b="0" i="0" u="none" strike="noStrike" dirty="0" err="1">
                          <a:solidFill>
                            <a:srgbClr val="000000"/>
                          </a:solidFill>
                          <a:effectLst/>
                          <a:latin typeface="Arial" panose="020B0604020202020204" pitchFamily="34" charset="0"/>
                          <a:ea typeface="맑은 고딕" panose="020B0503020000020004" pitchFamily="50" charset="-127"/>
                        </a:rPr>
                        <a:t>Ass`y</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1,319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50869016"/>
                  </a:ext>
                </a:extLst>
              </a:tr>
              <a:tr h="49222">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en-US" sz="700" b="0" i="0" u="none" strike="noStrike">
                          <a:solidFill>
                            <a:srgbClr val="000000"/>
                          </a:solidFill>
                          <a:effectLst/>
                          <a:latin typeface="Arial" panose="020B0604020202020204" pitchFamily="34" charset="0"/>
                          <a:ea typeface="맑은 고딕" panose="020B0503020000020004" pitchFamily="50" charset="-127"/>
                        </a:rPr>
                        <a:t>112Ah Cap Ass`y</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6,858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19,055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16,277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07365617"/>
                  </a:ext>
                </a:extLst>
              </a:tr>
              <a:tr h="49222">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기타</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40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322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340 </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65666689"/>
                  </a:ext>
                </a:extLst>
              </a:tr>
              <a:tr h="49222">
                <a:tc gridSpan="2">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매출원가</a:t>
                      </a:r>
                      <a:endParaRPr lang="ko-KR" altLang="en-US" sz="7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11,908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19,671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19,734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17,108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63675165"/>
                  </a:ext>
                </a:extLst>
              </a:tr>
              <a:tr h="49222">
                <a:tc gridSpan="2">
                  <a:txBody>
                    <a:bodyPr/>
                    <a:lstStyle/>
                    <a:p>
                      <a:pPr algn="l" rtl="0" fontAlgn="b"/>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매출총이익</a:t>
                      </a:r>
                      <a:endParaRPr lang="ko-KR" altLang="en-US" sz="7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rPr>
                        <a:t>(2,038)</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rPr>
                        <a:t>(999)</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rPr>
                        <a:t>1,388 </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rPr>
                        <a:t>1,071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579007754"/>
                  </a:ext>
                </a:extLst>
              </a:tr>
              <a:tr h="49222">
                <a:tc gridSpan="2">
                  <a:txBody>
                    <a:bodyPr/>
                    <a:lstStyle/>
                    <a:p>
                      <a:pPr algn="l" rtl="0" fontAlgn="b"/>
                      <a:r>
                        <a:rPr lang="en-US" sz="700" b="0" i="1" u="none" strike="noStrike">
                          <a:solidFill>
                            <a:srgbClr val="000000"/>
                          </a:solidFill>
                          <a:effectLst/>
                          <a:latin typeface="Arial" panose="020B0604020202020204" pitchFamily="34" charset="0"/>
                          <a:ea typeface="맑은 고딕" panose="020B0503020000020004" pitchFamily="50" charset="-127"/>
                        </a:rPr>
                        <a:t>GP%</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rPr>
                        <a:t>(20.6%)</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rPr>
                        <a:t>(5.4%)</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rPr>
                        <a:t>6.6%</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rPr>
                        <a:t>5.9%</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10747261"/>
                  </a:ext>
                </a:extLst>
              </a:tr>
              <a:tr h="49222">
                <a:tc gridSpan="2">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판매비와관리비</a:t>
                      </a:r>
                      <a:endParaRPr lang="ko-KR" altLang="en-US" sz="7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347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256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287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205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81158582"/>
                  </a:ext>
                </a:extLst>
              </a:tr>
              <a:tr h="49222">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152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156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129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566856597"/>
                  </a:ext>
                </a:extLst>
              </a:tr>
              <a:tr h="49222">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운반비</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25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99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131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76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55809257"/>
                  </a:ext>
                </a:extLst>
              </a:tr>
              <a:tr h="49222">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포장비</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18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4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65135667"/>
                  </a:ext>
                </a:extLst>
              </a:tr>
              <a:tr h="49222">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기타판매관리비</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82332693"/>
                  </a:ext>
                </a:extLst>
              </a:tr>
              <a:tr h="49222">
                <a:tc gridSpan="2">
                  <a:txBody>
                    <a:bodyPr/>
                    <a:lstStyle/>
                    <a:p>
                      <a:pPr algn="l" rtl="0" fontAlgn="b"/>
                      <a:r>
                        <a:rPr lang="en-US" sz="700" b="1" i="0"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rPr>
                        <a:t>(2,385)</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rPr>
                        <a:t>(1,255)</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rPr>
                        <a:t>1,100 </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rPr>
                        <a:t>866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270563936"/>
                  </a:ext>
                </a:extLst>
              </a:tr>
              <a:tr h="49222">
                <a:tc gridSpan="2">
                  <a:txBody>
                    <a:bodyPr/>
                    <a:lstStyle/>
                    <a:p>
                      <a:pPr algn="l" rtl="0" fontAlgn="b"/>
                      <a:r>
                        <a:rPr lang="en-US" sz="700" b="0" i="1"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rPr>
                        <a:t>(24.2%)</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rPr>
                        <a:t>(6.7%)</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rPr>
                        <a:t>5.2%</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rPr>
                        <a:t>4.8%</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75496551"/>
                  </a:ext>
                </a:extLst>
              </a:tr>
              <a:tr h="49222">
                <a:tc gridSpan="2">
                  <a:txBody>
                    <a:bodyPr/>
                    <a:lstStyle/>
                    <a:p>
                      <a:pPr algn="l" rtl="0" fontAlgn="ctr"/>
                      <a:r>
                        <a:rPr lang="en-US" sz="700" b="0" i="0" u="none" strike="noStrike">
                          <a:solidFill>
                            <a:srgbClr val="000000"/>
                          </a:solidFill>
                          <a:effectLst/>
                          <a:latin typeface="Arial" panose="020B0604020202020204" pitchFamily="34" charset="0"/>
                          <a:ea typeface="맑은 고딕" panose="020B0503020000020004" pitchFamily="50" charset="-127"/>
                        </a:rPr>
                        <a:t>D&amp;A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1,085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1,022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67031797"/>
                  </a:ext>
                </a:extLst>
              </a:tr>
              <a:tr h="49222">
                <a:tc gridSpan="2">
                  <a:txBody>
                    <a:bodyPr/>
                    <a:lstStyle/>
                    <a:p>
                      <a:pPr algn="l" rtl="0" fontAlgn="b"/>
                      <a:r>
                        <a:rPr lang="en-US" sz="70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rPr>
                        <a:t>(1,270)</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rPr>
                        <a:t>(140)</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rPr>
                        <a:t>2,186 </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700" b="1" i="0" u="none" strike="noStrike">
                          <a:solidFill>
                            <a:srgbClr val="000000"/>
                          </a:solidFill>
                          <a:effectLst/>
                          <a:latin typeface="Arial" panose="020B0604020202020204" pitchFamily="34" charset="0"/>
                          <a:ea typeface="맑은 고딕" panose="020B0503020000020004" pitchFamily="50" charset="-127"/>
                        </a:rPr>
                        <a:t>1,888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946597971"/>
                  </a:ext>
                </a:extLst>
              </a:tr>
              <a:tr h="49222">
                <a:tc gridSpan="2">
                  <a:txBody>
                    <a:bodyPr/>
                    <a:lstStyle/>
                    <a:p>
                      <a:pPr algn="l" rtl="0" fontAlgn="b"/>
                      <a:r>
                        <a:rPr lang="en-US" sz="700" b="0" i="1"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rPr>
                        <a:t>(12.9%)</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rPr>
                        <a:t>(0.7%)</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rPr>
                        <a:t>10.3%</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dirty="0">
                          <a:solidFill>
                            <a:srgbClr val="000000"/>
                          </a:solidFill>
                          <a:effectLst/>
                          <a:latin typeface="Arial" panose="020B0604020202020204" pitchFamily="34" charset="0"/>
                          <a:ea typeface="맑은 고딕" panose="020B0503020000020004" pitchFamily="50" charset="-127"/>
                        </a:rPr>
                        <a:t>10.4%</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79806302"/>
                  </a:ext>
                </a:extLst>
              </a:tr>
            </a:tbl>
          </a:graphicData>
        </a:graphic>
      </p:graphicFrame>
      <p:graphicFrame>
        <p:nvGraphicFramePr>
          <p:cNvPr id="16" name="표 15">
            <a:extLst>
              <a:ext uri="{FF2B5EF4-FFF2-40B4-BE49-F238E27FC236}">
                <a16:creationId xmlns:a16="http://schemas.microsoft.com/office/drawing/2014/main" id="{6363F10A-E9FF-4938-8EE5-1BE97542A289}"/>
              </a:ext>
            </a:extLst>
          </p:cNvPr>
          <p:cNvGraphicFramePr>
            <a:graphicFrameLocks noGrp="1"/>
          </p:cNvGraphicFramePr>
          <p:nvPr>
            <p:extLst>
              <p:ext uri="{D42A27DB-BD31-4B8C-83A1-F6EECF244321}">
                <p14:modId xmlns:p14="http://schemas.microsoft.com/office/powerpoint/2010/main" val="2645591067"/>
              </p:ext>
            </p:extLst>
          </p:nvPr>
        </p:nvGraphicFramePr>
        <p:xfrm>
          <a:off x="496795" y="3529438"/>
          <a:ext cx="4378326" cy="2773680"/>
        </p:xfrm>
        <a:graphic>
          <a:graphicData uri="http://schemas.openxmlformats.org/drawingml/2006/table">
            <a:tbl>
              <a:tblPr/>
              <a:tblGrid>
                <a:gridCol w="207395">
                  <a:extLst>
                    <a:ext uri="{9D8B030D-6E8A-4147-A177-3AD203B41FA5}">
                      <a16:colId xmlns:a16="http://schemas.microsoft.com/office/drawing/2014/main" val="4286384346"/>
                    </a:ext>
                  </a:extLst>
                </a:gridCol>
                <a:gridCol w="1115979">
                  <a:extLst>
                    <a:ext uri="{9D8B030D-6E8A-4147-A177-3AD203B41FA5}">
                      <a16:colId xmlns:a16="http://schemas.microsoft.com/office/drawing/2014/main" val="4217064057"/>
                    </a:ext>
                  </a:extLst>
                </a:gridCol>
                <a:gridCol w="763738">
                  <a:extLst>
                    <a:ext uri="{9D8B030D-6E8A-4147-A177-3AD203B41FA5}">
                      <a16:colId xmlns:a16="http://schemas.microsoft.com/office/drawing/2014/main" val="2737723100"/>
                    </a:ext>
                  </a:extLst>
                </a:gridCol>
                <a:gridCol w="763738">
                  <a:extLst>
                    <a:ext uri="{9D8B030D-6E8A-4147-A177-3AD203B41FA5}">
                      <a16:colId xmlns:a16="http://schemas.microsoft.com/office/drawing/2014/main" val="959760214"/>
                    </a:ext>
                  </a:extLst>
                </a:gridCol>
                <a:gridCol w="763738">
                  <a:extLst>
                    <a:ext uri="{9D8B030D-6E8A-4147-A177-3AD203B41FA5}">
                      <a16:colId xmlns:a16="http://schemas.microsoft.com/office/drawing/2014/main" val="3604132255"/>
                    </a:ext>
                  </a:extLst>
                </a:gridCol>
                <a:gridCol w="763738">
                  <a:extLst>
                    <a:ext uri="{9D8B030D-6E8A-4147-A177-3AD203B41FA5}">
                      <a16:colId xmlns:a16="http://schemas.microsoft.com/office/drawing/2014/main" val="1508037743"/>
                    </a:ext>
                  </a:extLst>
                </a:gridCol>
              </a:tblGrid>
              <a:tr h="46119">
                <a:tc gridSpan="2">
                  <a:txBody>
                    <a:bodyPr/>
                    <a:lstStyle/>
                    <a:p>
                      <a:pPr algn="l" rtl="0" fontAlgn="ctr"/>
                      <a:r>
                        <a:rPr lang="en-US" sz="700" b="1" i="0" u="none" strike="noStrike" dirty="0">
                          <a:solidFill>
                            <a:srgbClr val="FFFFFF"/>
                          </a:solidFill>
                          <a:effectLst/>
                          <a:latin typeface="Arial" panose="020B0604020202020204" pitchFamily="34" charset="0"/>
                          <a:ea typeface="맑은 고딕" panose="020B0503020000020004" pitchFamily="50" charset="-127"/>
                        </a:rPr>
                        <a:t>BS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l" rtl="0"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514131134"/>
                  </a:ext>
                </a:extLst>
              </a:tr>
              <a:tr h="46119">
                <a:tc>
                  <a:txBody>
                    <a:bodyPr/>
                    <a:lstStyle/>
                    <a:p>
                      <a:pPr algn="l"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a:noFill/>
                    </a:lnR>
                    <a:lnT>
                      <a:noFill/>
                    </a:lnT>
                    <a:lnB>
                      <a:noFill/>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2022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14601083"/>
                  </a:ext>
                </a:extLst>
              </a:tr>
              <a:tr h="46119">
                <a:tc gridSpan="2">
                  <a:txBody>
                    <a:bodyPr/>
                    <a:lstStyle/>
                    <a:p>
                      <a:pPr algn="l" rtl="0" fontAlgn="ctr"/>
                      <a:r>
                        <a:rPr lang="en-US" sz="7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rPr>
                        <a:t>Dec-19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rPr>
                        <a:t>Dec-20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rPr>
                        <a:t>Dec-21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rPr>
                        <a:t>Jun-22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29105548"/>
                  </a:ext>
                </a:extLst>
              </a:tr>
              <a:tr h="46119">
                <a:tc gridSpan="2">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자산총계</a:t>
                      </a:r>
                      <a:endParaRPr lang="ko-KR" altLang="en-US" sz="7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10,870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9,811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8,273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7,652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83099985"/>
                  </a:ext>
                </a:extLst>
              </a:tr>
              <a:tr h="46119">
                <a:tc gridSpan="2">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유동자산</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2,084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1,516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1,266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1,115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414274262"/>
                  </a:ext>
                </a:extLst>
              </a:tr>
              <a:tr h="46119">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현금및현금성자산</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23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83496382"/>
                  </a:ext>
                </a:extLst>
              </a:tr>
              <a:tr h="46119">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특관자순채권</a:t>
                      </a:r>
                      <a:r>
                        <a:rPr lang="en-US" altLang="ko-KR" sz="700" b="0" i="0" u="none" strike="noStrike">
                          <a:solidFill>
                            <a:srgbClr val="000000"/>
                          </a:solidFill>
                          <a:effectLst/>
                          <a:latin typeface="Arial" panose="020B0604020202020204" pitchFamily="34" charset="0"/>
                          <a:ea typeface="맑은 고딕" panose="020B0503020000020004" pitchFamily="50" charset="-127"/>
                        </a:rPr>
                        <a:t>(</a:t>
                      </a:r>
                      <a:r>
                        <a:rPr lang="ko-KR" altLang="en-US" sz="700" b="0" i="0" u="none" strike="noStrike">
                          <a:solidFill>
                            <a:srgbClr val="000000"/>
                          </a:solidFill>
                          <a:effectLst/>
                          <a:latin typeface="Arial" panose="020B0604020202020204" pitchFamily="34" charset="0"/>
                          <a:ea typeface="맑은 고딕" panose="020B0503020000020004" pitchFamily="50" charset="-127"/>
                        </a:rPr>
                        <a:t>본지사</a:t>
                      </a: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1,350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33113238"/>
                  </a:ext>
                </a:extLst>
              </a:tr>
              <a:tr h="46119">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매출채권</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82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902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676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540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6893747"/>
                  </a:ext>
                </a:extLst>
              </a:tr>
              <a:tr h="46119">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재고자산</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466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557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490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563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13664852"/>
                  </a:ext>
                </a:extLst>
              </a:tr>
              <a:tr h="46119">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기타유동자산</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186 </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34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12 </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11723978"/>
                  </a:ext>
                </a:extLst>
              </a:tr>
              <a:tr h="46119">
                <a:tc gridSpan="2">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비유동자산</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8,786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8,295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7,008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6,538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61306965"/>
                  </a:ext>
                </a:extLst>
              </a:tr>
              <a:tr h="46119">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유무형자산</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8,735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8,244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6,957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6,487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17236901"/>
                  </a:ext>
                </a:extLst>
              </a:tr>
              <a:tr h="46119">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기타비유동자산</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51 </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51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51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51 </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77486935"/>
                  </a:ext>
                </a:extLst>
              </a:tr>
              <a:tr h="46119">
                <a:tc gridSpan="2">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부채총계</a:t>
                      </a:r>
                      <a:endParaRPr lang="ko-KR" altLang="en-US" sz="7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11,519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12,394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10,367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9,493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27954670"/>
                  </a:ext>
                </a:extLst>
              </a:tr>
              <a:tr h="46119">
                <a:tc gridSpan="2">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유동부채</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6,312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7,970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6,733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3,690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66265279"/>
                  </a:ext>
                </a:extLst>
              </a:tr>
              <a:tr h="46119">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매입채무및미지급금</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1,009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1,889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1,332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1,437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233492837"/>
                  </a:ext>
                </a:extLst>
              </a:tr>
              <a:tr h="46119">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단기차입금</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4,500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4,350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61873392"/>
                  </a:ext>
                </a:extLst>
              </a:tr>
              <a:tr h="46119">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유동성장기부채</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766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1,009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750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375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83599178"/>
                  </a:ext>
                </a:extLst>
              </a:tr>
              <a:tr h="46119">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특관자순채무</a:t>
                      </a:r>
                      <a:r>
                        <a:rPr lang="en-US" altLang="ko-KR" sz="700" b="0" i="0" u="none" strike="noStrike">
                          <a:solidFill>
                            <a:srgbClr val="000000"/>
                          </a:solidFill>
                          <a:effectLst/>
                          <a:latin typeface="Arial" panose="020B0604020202020204" pitchFamily="34" charset="0"/>
                          <a:ea typeface="맑은 고딕" panose="020B0503020000020004" pitchFamily="50" charset="-127"/>
                        </a:rPr>
                        <a:t>(</a:t>
                      </a:r>
                      <a:r>
                        <a:rPr lang="ko-KR" altLang="en-US" sz="700" b="0" i="0" u="none" strike="noStrike">
                          <a:solidFill>
                            <a:srgbClr val="000000"/>
                          </a:solidFill>
                          <a:effectLst/>
                          <a:latin typeface="Arial" panose="020B0604020202020204" pitchFamily="34" charset="0"/>
                          <a:ea typeface="맑은 고딕" panose="020B0503020000020004" pitchFamily="50" charset="-127"/>
                        </a:rPr>
                        <a:t>본지사</a:t>
                      </a: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718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4,646 </a:t>
                      </a:r>
                    </a:p>
                  </a:txBody>
                  <a:tcPr marL="36000" marR="36000" marT="0" marB="0" anchor="b">
                    <a:lnL>
                      <a:noFill/>
                    </a:lnL>
                    <a:lnR>
                      <a:noFill/>
                    </a:lnR>
                    <a:lnT>
                      <a:noFill/>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1,874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09261896"/>
                  </a:ext>
                </a:extLst>
              </a:tr>
              <a:tr h="46119">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기타유동부채</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37 </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5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70300518"/>
                  </a:ext>
                </a:extLst>
              </a:tr>
              <a:tr h="46119">
                <a:tc gridSpan="2">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비유동부채</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5,207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4,424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3,633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5,804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265732253"/>
                  </a:ext>
                </a:extLst>
              </a:tr>
              <a:tr h="46119">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장기차입금</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4,947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3,938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3,188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5,388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988282588"/>
                  </a:ext>
                </a:extLst>
              </a:tr>
              <a:tr h="46119">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b"/>
                      <a:r>
                        <a:rPr lang="ko-KR" altLang="en-US" sz="700" b="0" i="0" u="none" strike="noStrike">
                          <a:solidFill>
                            <a:srgbClr val="000000"/>
                          </a:solidFill>
                          <a:effectLst/>
                          <a:latin typeface="Arial" panose="020B0604020202020204" pitchFamily="34" charset="0"/>
                          <a:ea typeface="맑은 고딕" panose="020B0503020000020004" pitchFamily="50" charset="-127"/>
                        </a:rPr>
                        <a:t>퇴직급여충당금</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260 </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486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446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0" u="none" strike="noStrike">
                          <a:solidFill>
                            <a:srgbClr val="000000"/>
                          </a:solidFill>
                          <a:effectLst/>
                          <a:latin typeface="Arial" panose="020B0604020202020204" pitchFamily="34" charset="0"/>
                          <a:ea typeface="맑은 고딕" panose="020B0503020000020004" pitchFamily="50" charset="-127"/>
                        </a:rPr>
                        <a:t>416 </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15264125"/>
                  </a:ext>
                </a:extLst>
              </a:tr>
              <a:tr h="46119">
                <a:tc gridSpan="2">
                  <a:txBody>
                    <a:bodyPr/>
                    <a:lstStyle/>
                    <a:p>
                      <a:pPr algn="l" rtl="0"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자본총계</a:t>
                      </a:r>
                      <a:endParaRPr lang="ko-KR" altLang="en-US" sz="7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(649)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(2,582)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(2,093)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(1,841)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43787154"/>
                  </a:ext>
                </a:extLst>
              </a:tr>
              <a:tr h="46119">
                <a:tc gridSpan="2">
                  <a:txBody>
                    <a:bodyPr/>
                    <a:lstStyle/>
                    <a:p>
                      <a:pPr algn="l" rtl="0" fontAlgn="ctr"/>
                      <a:r>
                        <a:rPr lang="ko-KR" altLang="en-US" sz="700" b="1" i="0" u="none" strike="noStrike" dirty="0" err="1">
                          <a:solidFill>
                            <a:srgbClr val="000000"/>
                          </a:solidFill>
                          <a:effectLst/>
                          <a:latin typeface="맑은 고딕" panose="020B0503020000020004" pitchFamily="50" charset="-127"/>
                          <a:ea typeface="맑은 고딕" panose="020B0503020000020004" pitchFamily="50" charset="-127"/>
                        </a:rPr>
                        <a:t>부채및자본총계</a:t>
                      </a:r>
                      <a:endParaRPr lang="ko-KR" altLang="en-US" sz="7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10,870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9,811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8,273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7,652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85847206"/>
                  </a:ext>
                </a:extLst>
              </a:tr>
              <a:tr h="46119">
                <a:tc gridSpan="2">
                  <a:txBody>
                    <a:bodyPr/>
                    <a:lstStyle/>
                    <a:p>
                      <a:pPr algn="l" rtl="0" fontAlgn="b"/>
                      <a:r>
                        <a:rPr lang="en-US" sz="700" b="0" i="1" u="none" strike="noStrike" dirty="0">
                          <a:solidFill>
                            <a:srgbClr val="000000"/>
                          </a:solidFill>
                          <a:effectLst/>
                          <a:latin typeface="Arial" panose="020B0604020202020204" pitchFamily="34" charset="0"/>
                          <a:ea typeface="맑은 고딕" panose="020B0503020000020004" pitchFamily="50" charset="-127"/>
                        </a:rPr>
                        <a:t>Debt to Equity%</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rPr>
                        <a:t>(1774.6%)</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rPr>
                        <a:t>(480.0%)</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a:solidFill>
                            <a:srgbClr val="000000"/>
                          </a:solidFill>
                          <a:effectLst/>
                          <a:latin typeface="Arial" panose="020B0604020202020204" pitchFamily="34" charset="0"/>
                          <a:ea typeface="맑은 고딕" panose="020B0503020000020004" pitchFamily="50" charset="-127"/>
                        </a:rPr>
                        <a:t>(495.3%)</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700" b="0" i="1" u="none" strike="noStrike" dirty="0">
                          <a:solidFill>
                            <a:srgbClr val="000000"/>
                          </a:solidFill>
                          <a:effectLst/>
                          <a:latin typeface="Arial" panose="020B0604020202020204" pitchFamily="34" charset="0"/>
                          <a:ea typeface="맑은 고딕" panose="020B0503020000020004" pitchFamily="50" charset="-127"/>
                        </a:rPr>
                        <a:t>(515.6%)</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61598127"/>
                  </a:ext>
                </a:extLst>
              </a:tr>
            </a:tbl>
          </a:graphicData>
        </a:graphic>
      </p:graphicFrame>
      <p:graphicFrame>
        <p:nvGraphicFramePr>
          <p:cNvPr id="18" name="차트 17">
            <a:extLst>
              <a:ext uri="{FF2B5EF4-FFF2-40B4-BE49-F238E27FC236}">
                <a16:creationId xmlns:a16="http://schemas.microsoft.com/office/drawing/2014/main" id="{C83B27EF-3D4D-4037-BBA2-C3D9B98238B2}"/>
              </a:ext>
            </a:extLst>
          </p:cNvPr>
          <p:cNvGraphicFramePr>
            <a:graphicFrameLocks/>
          </p:cNvGraphicFramePr>
          <p:nvPr>
            <p:extLst>
              <p:ext uri="{D42A27DB-BD31-4B8C-83A1-F6EECF244321}">
                <p14:modId xmlns:p14="http://schemas.microsoft.com/office/powerpoint/2010/main" val="4124927187"/>
              </p:ext>
            </p:extLst>
          </p:nvPr>
        </p:nvGraphicFramePr>
        <p:xfrm>
          <a:off x="4858339" y="1123732"/>
          <a:ext cx="4572000" cy="23669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차트 18">
            <a:extLst>
              <a:ext uri="{FF2B5EF4-FFF2-40B4-BE49-F238E27FC236}">
                <a16:creationId xmlns:a16="http://schemas.microsoft.com/office/drawing/2014/main" id="{9863403E-B7EB-42FF-822F-2C11AAE49CE4}"/>
              </a:ext>
            </a:extLst>
          </p:cNvPr>
          <p:cNvGraphicFramePr>
            <a:graphicFrameLocks/>
          </p:cNvGraphicFramePr>
          <p:nvPr>
            <p:extLst>
              <p:ext uri="{D42A27DB-BD31-4B8C-83A1-F6EECF244321}">
                <p14:modId xmlns:p14="http://schemas.microsoft.com/office/powerpoint/2010/main" val="4017177048"/>
              </p:ext>
            </p:extLst>
          </p:nvPr>
        </p:nvGraphicFramePr>
        <p:xfrm>
          <a:off x="4875121" y="3529438"/>
          <a:ext cx="4555218" cy="2773680"/>
        </p:xfrm>
        <a:graphic>
          <a:graphicData uri="http://schemas.openxmlformats.org/drawingml/2006/chart">
            <c:chart xmlns:c="http://schemas.openxmlformats.org/drawingml/2006/chart" xmlns:r="http://schemas.openxmlformats.org/officeDocument/2006/relationships" r:id="rId3"/>
          </a:graphicData>
        </a:graphic>
      </p:graphicFrame>
      <p:sp>
        <p:nvSpPr>
          <p:cNvPr id="6" name="직사각형 5">
            <a:extLst>
              <a:ext uri="{FF2B5EF4-FFF2-40B4-BE49-F238E27FC236}">
                <a16:creationId xmlns:a16="http://schemas.microsoft.com/office/drawing/2014/main" id="{B31C95B9-30C1-4360-991C-544B658C3744}"/>
              </a:ext>
            </a:extLst>
          </p:cNvPr>
          <p:cNvSpPr/>
          <p:nvPr/>
        </p:nvSpPr>
        <p:spPr>
          <a:xfrm>
            <a:off x="4911595" y="5518016"/>
            <a:ext cx="200223" cy="432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1" name="직사각형 20">
            <a:extLst>
              <a:ext uri="{FF2B5EF4-FFF2-40B4-BE49-F238E27FC236}">
                <a16:creationId xmlns:a16="http://schemas.microsoft.com/office/drawing/2014/main" id="{7BB2B275-6FFA-4DEF-A945-8DE3B6BF2676}"/>
              </a:ext>
            </a:extLst>
          </p:cNvPr>
          <p:cNvSpPr/>
          <p:nvPr/>
        </p:nvSpPr>
        <p:spPr>
          <a:xfrm>
            <a:off x="4911595" y="2847380"/>
            <a:ext cx="200223" cy="432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Tree>
    <p:extLst>
      <p:ext uri="{BB962C8B-B14F-4D97-AF65-F5344CB8AC3E}">
        <p14:creationId xmlns:p14="http://schemas.microsoft.com/office/powerpoint/2010/main" val="201512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Key-Man List</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Appendices</a:t>
            </a:r>
          </a:p>
        </p:txBody>
      </p:sp>
      <p:sp>
        <p:nvSpPr>
          <p:cNvPr id="7" name="TextBox 6">
            <a:extLst>
              <a:ext uri="{FF2B5EF4-FFF2-40B4-BE49-F238E27FC236}">
                <a16:creationId xmlns:a16="http://schemas.microsoft.com/office/drawing/2014/main" id="{94A3E8AA-D90E-45F8-94B9-029C92614C9E}"/>
              </a:ext>
            </a:extLst>
          </p:cNvPr>
          <p:cNvSpPr txBox="1"/>
          <p:nvPr/>
        </p:nvSpPr>
        <p:spPr>
          <a:xfrm>
            <a:off x="613349" y="1241295"/>
            <a:ext cx="2785345" cy="138499"/>
          </a:xfrm>
          <a:prstGeom prst="rect">
            <a:avLst/>
          </a:prstGeom>
          <a:noFill/>
        </p:spPr>
        <p:txBody>
          <a:bodyPr wrap="square" lIns="0" tIns="0" rIns="0" bIns="0" rtlCol="0">
            <a:spAutoFit/>
          </a:bodyPr>
          <a:lstStyle/>
          <a:p>
            <a:pPr>
              <a:spcBef>
                <a:spcPts val="100"/>
              </a:spcBef>
            </a:pPr>
            <a:r>
              <a:rPr lang="en-US" altLang="ko-KR" sz="900" b="1">
                <a:latin typeface="Arial" panose="020B0604020202020204" pitchFamily="34" charset="0"/>
                <a:ea typeface="+mj-ea"/>
                <a:cs typeface="Arial" panose="020B0604020202020204" pitchFamily="34" charset="0"/>
              </a:rPr>
              <a:t>[</a:t>
            </a:r>
            <a:r>
              <a:rPr lang="ko-KR" altLang="en-US" sz="900" b="1">
                <a:latin typeface="Arial" panose="020B0604020202020204" pitchFamily="34" charset="0"/>
                <a:ea typeface="+mj-ea"/>
                <a:cs typeface="Arial" panose="020B0604020202020204" pitchFamily="34" charset="0"/>
              </a:rPr>
              <a:t>핵심 인력</a:t>
            </a:r>
            <a:r>
              <a:rPr lang="en-US" altLang="ko-KR" sz="900" b="1">
                <a:latin typeface="Arial" panose="020B0604020202020204" pitchFamily="34" charset="0"/>
                <a:ea typeface="+mj-ea"/>
                <a:cs typeface="Arial" panose="020B0604020202020204" pitchFamily="34" charset="0"/>
              </a:rPr>
              <a:t>]</a:t>
            </a:r>
            <a:endParaRPr lang="en-US" altLang="ko-KR" sz="900" b="1" dirty="0">
              <a:latin typeface="Arial" panose="020B0604020202020204" pitchFamily="34" charset="0"/>
              <a:ea typeface="+mj-ea"/>
              <a:cs typeface="Arial" panose="020B0604020202020204" pitchFamily="34" charset="0"/>
            </a:endParaRPr>
          </a:p>
        </p:txBody>
      </p:sp>
      <p:graphicFrame>
        <p:nvGraphicFramePr>
          <p:cNvPr id="5" name="표 4">
            <a:extLst>
              <a:ext uri="{FF2B5EF4-FFF2-40B4-BE49-F238E27FC236}">
                <a16:creationId xmlns:a16="http://schemas.microsoft.com/office/drawing/2014/main" id="{CAF53146-388D-47E2-9E27-2DF049343F41}"/>
              </a:ext>
            </a:extLst>
          </p:cNvPr>
          <p:cNvGraphicFramePr>
            <a:graphicFrameLocks noGrp="1"/>
          </p:cNvGraphicFramePr>
          <p:nvPr>
            <p:extLst>
              <p:ext uri="{D42A27DB-BD31-4B8C-83A1-F6EECF244321}">
                <p14:modId xmlns:p14="http://schemas.microsoft.com/office/powerpoint/2010/main" val="2957976348"/>
              </p:ext>
            </p:extLst>
          </p:nvPr>
        </p:nvGraphicFramePr>
        <p:xfrm>
          <a:off x="613349" y="1415645"/>
          <a:ext cx="5959351" cy="4193215"/>
        </p:xfrm>
        <a:graphic>
          <a:graphicData uri="http://schemas.openxmlformats.org/drawingml/2006/table">
            <a:tbl>
              <a:tblPr/>
              <a:tblGrid>
                <a:gridCol w="651384">
                  <a:extLst>
                    <a:ext uri="{9D8B030D-6E8A-4147-A177-3AD203B41FA5}">
                      <a16:colId xmlns:a16="http://schemas.microsoft.com/office/drawing/2014/main" val="4180281446"/>
                    </a:ext>
                  </a:extLst>
                </a:gridCol>
                <a:gridCol w="653277">
                  <a:extLst>
                    <a:ext uri="{9D8B030D-6E8A-4147-A177-3AD203B41FA5}">
                      <a16:colId xmlns:a16="http://schemas.microsoft.com/office/drawing/2014/main" val="1299517539"/>
                    </a:ext>
                  </a:extLst>
                </a:gridCol>
                <a:gridCol w="900000">
                  <a:extLst>
                    <a:ext uri="{9D8B030D-6E8A-4147-A177-3AD203B41FA5}">
                      <a16:colId xmlns:a16="http://schemas.microsoft.com/office/drawing/2014/main" val="226378365"/>
                    </a:ext>
                  </a:extLst>
                </a:gridCol>
                <a:gridCol w="1440000">
                  <a:extLst>
                    <a:ext uri="{9D8B030D-6E8A-4147-A177-3AD203B41FA5}">
                      <a16:colId xmlns:a16="http://schemas.microsoft.com/office/drawing/2014/main" val="2929697243"/>
                    </a:ext>
                  </a:extLst>
                </a:gridCol>
                <a:gridCol w="545345">
                  <a:extLst>
                    <a:ext uri="{9D8B030D-6E8A-4147-A177-3AD203B41FA5}">
                      <a16:colId xmlns:a16="http://schemas.microsoft.com/office/drawing/2014/main" val="2833867661"/>
                    </a:ext>
                  </a:extLst>
                </a:gridCol>
                <a:gridCol w="545345">
                  <a:extLst>
                    <a:ext uri="{9D8B030D-6E8A-4147-A177-3AD203B41FA5}">
                      <a16:colId xmlns:a16="http://schemas.microsoft.com/office/drawing/2014/main" val="4034529070"/>
                    </a:ext>
                  </a:extLst>
                </a:gridCol>
                <a:gridCol w="612000">
                  <a:extLst>
                    <a:ext uri="{9D8B030D-6E8A-4147-A177-3AD203B41FA5}">
                      <a16:colId xmlns:a16="http://schemas.microsoft.com/office/drawing/2014/main" val="864599993"/>
                    </a:ext>
                  </a:extLst>
                </a:gridCol>
                <a:gridCol w="612000">
                  <a:extLst>
                    <a:ext uri="{9D8B030D-6E8A-4147-A177-3AD203B41FA5}">
                      <a16:colId xmlns:a16="http://schemas.microsoft.com/office/drawing/2014/main" val="1185462320"/>
                    </a:ext>
                  </a:extLst>
                </a:gridCol>
              </a:tblGrid>
              <a:tr h="161215">
                <a:tc gridSpan="2">
                  <a:txBody>
                    <a:bodyPr/>
                    <a:lstStyle/>
                    <a:p>
                      <a:pPr algn="ctr" rtl="0" fontAlgn="ctr"/>
                      <a:r>
                        <a:rPr lang="ko-KR" altLang="en-US" sz="700" b="1" i="0" u="none" strike="noStrike">
                          <a:solidFill>
                            <a:srgbClr val="FFFFFF"/>
                          </a:solidFill>
                          <a:effectLst/>
                          <a:latin typeface="Arial" panose="020B0604020202020204" pitchFamily="34" charset="0"/>
                          <a:ea typeface="+mj-ea"/>
                          <a:cs typeface="Arial" panose="020B0604020202020204" pitchFamily="34" charset="0"/>
                        </a:rPr>
                        <a:t>팀명</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ko-KR" altLang="en-US" sz="700" b="1" i="0" u="none" strike="noStrike">
                          <a:solidFill>
                            <a:srgbClr val="FFFFFF"/>
                          </a:solidFill>
                          <a:effectLst/>
                          <a:latin typeface="Arial" panose="020B0604020202020204" pitchFamily="34" charset="0"/>
                          <a:ea typeface="+mj-ea"/>
                          <a:cs typeface="Arial" panose="020B0604020202020204" pitchFamily="34" charset="0"/>
                        </a:rPr>
                        <a:t>성명</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업무내용</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a:solidFill>
                            <a:srgbClr val="FFFFFF"/>
                          </a:solidFill>
                          <a:effectLst/>
                          <a:latin typeface="Arial" panose="020B0604020202020204" pitchFamily="34" charset="0"/>
                          <a:ea typeface="+mj-ea"/>
                          <a:cs typeface="Arial" panose="020B0604020202020204" pitchFamily="34" charset="0"/>
                        </a:rPr>
                        <a:t>핵심인력</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a:solidFill>
                            <a:srgbClr val="FFFFFF"/>
                          </a:solidFill>
                          <a:effectLst/>
                          <a:latin typeface="Arial" panose="020B0604020202020204" pitchFamily="34" charset="0"/>
                          <a:ea typeface="+mj-ea"/>
                          <a:cs typeface="Arial" panose="020B0604020202020204" pitchFamily="34" charset="0"/>
                        </a:rPr>
                        <a:t>기타</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a:solidFill>
                            <a:srgbClr val="FFFFFF"/>
                          </a:solidFill>
                          <a:effectLst/>
                          <a:latin typeface="Arial" panose="020B0604020202020204" pitchFamily="34" charset="0"/>
                          <a:ea typeface="+mj-ea"/>
                          <a:cs typeface="Arial" panose="020B0604020202020204" pitchFamily="34" charset="0"/>
                        </a:rPr>
                        <a:t>입사일</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근속연수</a:t>
                      </a:r>
                      <a:r>
                        <a:rPr lang="en-US" altLang="ko-KR" sz="700" b="1" i="0" u="none" strike="noStrike" baseline="30000" dirty="0">
                          <a:solidFill>
                            <a:srgbClr val="FFFFFF"/>
                          </a:solidFill>
                          <a:effectLst/>
                          <a:latin typeface="Arial" panose="020B0604020202020204" pitchFamily="34" charset="0"/>
                          <a:ea typeface="+mj-ea"/>
                          <a:cs typeface="Arial" panose="020B0604020202020204" pitchFamily="34" charset="0"/>
                        </a:rPr>
                        <a:t>1</a:t>
                      </a:r>
                      <a:endParaRPr lang="ko-KR" altLang="en-US" sz="700" b="1" i="0" u="none" strike="noStrike" dirty="0">
                        <a:solidFill>
                          <a:srgbClr val="FFFFFF"/>
                        </a:solidFill>
                        <a:effectLst/>
                        <a:latin typeface="Arial" panose="020B0604020202020204" pitchFamily="34" charset="0"/>
                        <a:ea typeface="+mj-ea"/>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456072856"/>
                  </a:ext>
                </a:extLst>
              </a:tr>
              <a:tr h="144000">
                <a:tc rowSpan="3" gridSpan="2">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관리팀</a:t>
                      </a:r>
                      <a:br>
                        <a:rPr lang="ko-KR" altLang="en-US" sz="700" b="0" i="0" u="none" strike="noStrike">
                          <a:solidFill>
                            <a:srgbClr val="000000"/>
                          </a:solidFill>
                          <a:effectLst/>
                          <a:latin typeface="Arial" panose="020B0604020202020204" pitchFamily="34" charset="0"/>
                          <a:ea typeface="+mj-ea"/>
                          <a:cs typeface="Arial" panose="020B0604020202020204" pitchFamily="34" charset="0"/>
                        </a:rPr>
                      </a:b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총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4</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명</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3" h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신하나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결산</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회계</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인사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1" i="0" u="none" strike="noStrike">
                          <a:solidFill>
                            <a:srgbClr val="C00000"/>
                          </a:solidFill>
                          <a:effectLst/>
                          <a:latin typeface="Arial" panose="020B0604020202020204" pitchFamily="34" charset="0"/>
                          <a:ea typeface="+mj-ea"/>
                          <a:cs typeface="Arial" panose="020B0604020202020204" pitchFamily="34" charset="0"/>
                        </a:rPr>
                        <a:t>V</a:t>
                      </a:r>
                      <a:endParaRPr lang="ko-KR" altLang="en-US" sz="700" b="1" i="0" u="none" strike="noStrike">
                        <a:solidFill>
                          <a:srgbClr val="C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2021-01-01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9</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9861797"/>
                  </a:ext>
                </a:extLst>
              </a:tr>
              <a:tr h="14400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김진모</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자재</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출하 및 고객창구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1" i="0" u="none" strike="noStrike" kern="1200">
                          <a:solidFill>
                            <a:srgbClr val="C00000"/>
                          </a:solidFill>
                          <a:effectLst/>
                          <a:latin typeface="Arial" panose="020B0604020202020204" pitchFamily="34" charset="0"/>
                          <a:ea typeface="+mn-ea"/>
                          <a:cs typeface="Arial" panose="020B0604020202020204" pitchFamily="34" charset="0"/>
                        </a:rPr>
                        <a:t>V</a:t>
                      </a:r>
                      <a:endParaRPr lang="ko-KR" altLang="en-US" sz="7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2019-11-01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11</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75160643"/>
                  </a:ext>
                </a:extLst>
              </a:tr>
              <a:tr h="14400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이성규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자재창고 관리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SDI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출신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2017-02-01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8</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0740215"/>
                  </a:ext>
                </a:extLst>
              </a:tr>
              <a:tr h="144000">
                <a:tc rowSpan="6" gridSpan="2">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기술팀</a:t>
                      </a:r>
                      <a:br>
                        <a:rPr lang="ko-KR" altLang="en-US" sz="700" b="0" i="0" u="none" strike="noStrike">
                          <a:solidFill>
                            <a:srgbClr val="000000"/>
                          </a:solidFill>
                          <a:effectLst/>
                          <a:latin typeface="Arial" panose="020B0604020202020204" pitchFamily="34" charset="0"/>
                          <a:ea typeface="+mj-ea"/>
                          <a:cs typeface="Arial" panose="020B0604020202020204" pitchFamily="34" charset="0"/>
                        </a:rPr>
                      </a:b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총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6</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명</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6" h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하상국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기술팀장</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제조 및 설비 관리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1" i="0" u="none" strike="noStrike" kern="1200">
                          <a:solidFill>
                            <a:srgbClr val="C00000"/>
                          </a:solidFill>
                          <a:effectLst/>
                          <a:latin typeface="Arial" panose="020B0604020202020204" pitchFamily="34" charset="0"/>
                          <a:ea typeface="+mn-ea"/>
                          <a:cs typeface="Arial" panose="020B0604020202020204" pitchFamily="34" charset="0"/>
                        </a:rPr>
                        <a:t>V</a:t>
                      </a:r>
                      <a:endParaRPr lang="ko-KR" altLang="en-US" sz="7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SDI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출신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2016-10-31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11</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37606635"/>
                  </a:ext>
                </a:extLst>
              </a:tr>
              <a:tr h="14400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김주영</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설비관리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r>
                        <a:rPr lang="en-US" sz="700" b="0" i="0" u="none" strike="noStrike">
                          <a:solidFill>
                            <a:srgbClr val="000000"/>
                          </a:solidFill>
                          <a:effectLst/>
                          <a:latin typeface="Arial" panose="020B0604020202020204" pitchFamily="34" charset="0"/>
                          <a:ea typeface="+mj-ea"/>
                          <a:cs typeface="Arial" panose="020B0604020202020204" pitchFamily="34" charset="0"/>
                        </a:rPr>
                        <a:t>Software)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kumimoji="0" lang="en-US" altLang="ko-KR" sz="700" b="1" i="0" u="none" strike="noStrike" kern="1200" cap="none" spc="0" normalizeH="0" baseline="0" noProof="0">
                          <a:ln>
                            <a:noFill/>
                          </a:ln>
                          <a:solidFill>
                            <a:srgbClr val="C00000"/>
                          </a:solidFill>
                          <a:effectLst/>
                          <a:uLnTx/>
                          <a:uFillTx/>
                          <a:latin typeface="Arial" panose="020B0604020202020204" pitchFamily="34" charset="0"/>
                          <a:ea typeface="맑은 고딕"/>
                          <a:cs typeface="Arial" panose="020B0604020202020204" pitchFamily="34" charset="0"/>
                        </a:rPr>
                        <a:t>V</a:t>
                      </a:r>
                      <a:endParaRPr lang="ko-KR" altLang="en-US" sz="7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2021-04-05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6</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00755585"/>
                  </a:ext>
                </a:extLst>
              </a:tr>
              <a:tr h="14400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이재곤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설비관리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r>
                        <a:rPr lang="en-US" sz="700" b="0" i="0" u="none" strike="noStrike">
                          <a:solidFill>
                            <a:srgbClr val="000000"/>
                          </a:solidFill>
                          <a:effectLst/>
                          <a:latin typeface="Arial" panose="020B0604020202020204" pitchFamily="34" charset="0"/>
                          <a:ea typeface="+mj-ea"/>
                          <a:cs typeface="Arial" panose="020B0604020202020204" pitchFamily="34" charset="0"/>
                        </a:rPr>
                        <a:t>Software)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kumimoji="0" lang="en-US" altLang="ko-KR" sz="700" b="1" i="0" u="none" strike="noStrike" kern="1200" cap="none" spc="0" normalizeH="0" baseline="0" noProof="0">
                          <a:ln>
                            <a:noFill/>
                          </a:ln>
                          <a:solidFill>
                            <a:srgbClr val="C00000"/>
                          </a:solidFill>
                          <a:effectLst/>
                          <a:uLnTx/>
                          <a:uFillTx/>
                          <a:latin typeface="Arial" panose="020B0604020202020204" pitchFamily="34" charset="0"/>
                          <a:ea typeface="맑은 고딕"/>
                          <a:cs typeface="Arial" panose="020B0604020202020204" pitchFamily="34" charset="0"/>
                        </a:rPr>
                        <a:t>V</a:t>
                      </a:r>
                      <a:endParaRPr lang="ko-KR" altLang="en-US" sz="7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OJT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중</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N/P(1</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년미만</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endParaRPr lang="en-US" sz="7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kern="1200">
                          <a:solidFill>
                            <a:srgbClr val="000000"/>
                          </a:solidFill>
                          <a:effectLst/>
                          <a:latin typeface="Arial" panose="020B0604020202020204" pitchFamily="34" charset="0"/>
                          <a:ea typeface="+mn-ea"/>
                          <a:cs typeface="Arial" panose="020B0604020202020204" pitchFamily="34" charset="0"/>
                        </a:rPr>
                        <a:t>N/P(1</a:t>
                      </a:r>
                      <a:r>
                        <a:rPr lang="ko-KR" altLang="en-US" sz="700" b="0" i="0" u="none" strike="noStrike" kern="1200">
                          <a:solidFill>
                            <a:srgbClr val="000000"/>
                          </a:solidFill>
                          <a:effectLst/>
                          <a:latin typeface="Arial" panose="020B0604020202020204" pitchFamily="34" charset="0"/>
                          <a:ea typeface="+mn-ea"/>
                          <a:cs typeface="Arial" panose="020B0604020202020204" pitchFamily="34" charset="0"/>
                        </a:rPr>
                        <a:t>년미만</a:t>
                      </a:r>
                      <a:r>
                        <a:rPr lang="en-US" altLang="ko-KR" sz="700" b="0" i="0" u="none" strike="noStrike" kern="120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28717716"/>
                  </a:ext>
                </a:extLst>
              </a:tr>
              <a:tr h="14400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김수현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설비관리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r>
                        <a:rPr lang="en-US" sz="700" b="0" i="0" u="none" strike="noStrike">
                          <a:solidFill>
                            <a:srgbClr val="000000"/>
                          </a:solidFill>
                          <a:effectLst/>
                          <a:latin typeface="Arial" panose="020B0604020202020204" pitchFamily="34" charset="0"/>
                          <a:ea typeface="+mj-ea"/>
                          <a:cs typeface="Arial" panose="020B0604020202020204" pitchFamily="34" charset="0"/>
                        </a:rPr>
                        <a:t>Hardware)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kumimoji="0" lang="en-US" altLang="ko-KR" sz="700" b="1" i="0" u="none" strike="noStrike" kern="1200" cap="none" spc="0" normalizeH="0" baseline="0" noProof="0">
                          <a:ln>
                            <a:noFill/>
                          </a:ln>
                          <a:solidFill>
                            <a:srgbClr val="C00000"/>
                          </a:solidFill>
                          <a:effectLst/>
                          <a:uLnTx/>
                          <a:uFillTx/>
                          <a:latin typeface="Arial" panose="020B0604020202020204" pitchFamily="34" charset="0"/>
                          <a:ea typeface="맑은 고딕"/>
                          <a:cs typeface="Arial" panose="020B0604020202020204" pitchFamily="34" charset="0"/>
                        </a:rPr>
                        <a:t>V</a:t>
                      </a:r>
                      <a:endParaRPr lang="ko-KR" altLang="en-US" sz="7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SDI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출신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2017-02-01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8</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023168"/>
                  </a:ext>
                </a:extLst>
              </a:tr>
              <a:tr h="14400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김재광</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제조기술 관리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kumimoji="0" lang="en-US" altLang="ko-KR" sz="700" b="1" i="0" u="none" strike="noStrike" kern="1200" cap="none" spc="0" normalizeH="0" baseline="0" noProof="0">
                          <a:ln>
                            <a:noFill/>
                          </a:ln>
                          <a:solidFill>
                            <a:srgbClr val="C00000"/>
                          </a:solidFill>
                          <a:effectLst/>
                          <a:uLnTx/>
                          <a:uFillTx/>
                          <a:latin typeface="Arial" panose="020B0604020202020204" pitchFamily="34" charset="0"/>
                          <a:ea typeface="맑은 고딕"/>
                          <a:cs typeface="Arial" panose="020B0604020202020204" pitchFamily="34" charset="0"/>
                        </a:rPr>
                        <a:t>V</a:t>
                      </a:r>
                      <a:endParaRPr lang="ko-KR" altLang="en-US" sz="7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SDI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출신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2017-02-01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8</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51613562"/>
                  </a:ext>
                </a:extLst>
              </a:tr>
              <a:tr h="14400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김상근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안전 및 보건 담당</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SDI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출신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2016-12-01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10</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92109053"/>
                  </a:ext>
                </a:extLst>
              </a:tr>
              <a:tr h="144000">
                <a:tc rowSpan="3" gridSpan="2">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품질팀</a:t>
                      </a:r>
                      <a:br>
                        <a:rPr lang="ko-KR" altLang="en-US" sz="700" b="0" i="0" u="none" strike="noStrike">
                          <a:solidFill>
                            <a:srgbClr val="000000"/>
                          </a:solidFill>
                          <a:effectLst/>
                          <a:latin typeface="Arial" panose="020B0604020202020204" pitchFamily="34" charset="0"/>
                          <a:ea typeface="+mj-ea"/>
                          <a:cs typeface="Arial" panose="020B0604020202020204" pitchFamily="34" charset="0"/>
                        </a:rPr>
                      </a:b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총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6</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명</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3" h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곽영곤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품질관리팀장</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kumimoji="0" lang="en-US" altLang="ko-KR" sz="700" b="1" i="0" u="none" strike="noStrike" kern="1200" cap="none" spc="0" normalizeH="0" baseline="0" noProof="0">
                          <a:ln>
                            <a:noFill/>
                          </a:ln>
                          <a:solidFill>
                            <a:srgbClr val="C00000"/>
                          </a:solidFill>
                          <a:effectLst/>
                          <a:uLnTx/>
                          <a:uFillTx/>
                          <a:latin typeface="Arial" panose="020B0604020202020204" pitchFamily="34" charset="0"/>
                          <a:ea typeface="맑은 고딕"/>
                          <a:cs typeface="Arial" panose="020B0604020202020204" pitchFamily="34" charset="0"/>
                        </a:rPr>
                        <a:t>V</a:t>
                      </a:r>
                      <a:endParaRPr lang="ko-KR" altLang="en-US" sz="7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kern="1200">
                          <a:solidFill>
                            <a:srgbClr val="000000"/>
                          </a:solidFill>
                          <a:effectLst/>
                          <a:latin typeface="Arial" panose="020B0604020202020204" pitchFamily="34" charset="0"/>
                          <a:ea typeface="+mn-ea"/>
                          <a:cs typeface="Arial" panose="020B0604020202020204" pitchFamily="34" charset="0"/>
                        </a:rPr>
                        <a:t>N/P(1</a:t>
                      </a:r>
                      <a:r>
                        <a:rPr lang="ko-KR" altLang="en-US" sz="700" b="0" i="0" u="none" strike="noStrike" kern="1200">
                          <a:solidFill>
                            <a:srgbClr val="000000"/>
                          </a:solidFill>
                          <a:effectLst/>
                          <a:latin typeface="Arial" panose="020B0604020202020204" pitchFamily="34" charset="0"/>
                          <a:ea typeface="+mn-ea"/>
                          <a:cs typeface="Arial" panose="020B0604020202020204" pitchFamily="34" charset="0"/>
                        </a:rPr>
                        <a:t>년미만</a:t>
                      </a:r>
                      <a:r>
                        <a:rPr lang="en-US" altLang="ko-KR" sz="700" b="0" i="0" u="none" strike="noStrike" kern="120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kern="1200">
                          <a:solidFill>
                            <a:srgbClr val="000000"/>
                          </a:solidFill>
                          <a:effectLst/>
                          <a:latin typeface="Arial" panose="020B0604020202020204" pitchFamily="34" charset="0"/>
                          <a:ea typeface="+mn-ea"/>
                          <a:cs typeface="Arial" panose="020B0604020202020204" pitchFamily="34" charset="0"/>
                        </a:rPr>
                        <a:t>N/P(1</a:t>
                      </a:r>
                      <a:r>
                        <a:rPr lang="ko-KR" altLang="en-US" sz="700" b="0" i="0" u="none" strike="noStrike" kern="1200">
                          <a:solidFill>
                            <a:srgbClr val="000000"/>
                          </a:solidFill>
                          <a:effectLst/>
                          <a:latin typeface="Arial" panose="020B0604020202020204" pitchFamily="34" charset="0"/>
                          <a:ea typeface="+mn-ea"/>
                          <a:cs typeface="Arial" panose="020B0604020202020204" pitchFamily="34" charset="0"/>
                        </a:rPr>
                        <a:t>년미만</a:t>
                      </a:r>
                      <a:r>
                        <a:rPr lang="en-US" altLang="ko-KR" sz="700" b="0" i="0" u="none" strike="noStrike" kern="120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18514830"/>
                  </a:ext>
                </a:extLst>
              </a:tr>
              <a:tr h="14400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하경원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고객대응 및 품질 지표관리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kumimoji="0" lang="en-US" altLang="ko-KR" sz="700" b="1" i="0" u="none" strike="noStrike" kern="1200" cap="none" spc="0" normalizeH="0" baseline="0" noProof="0">
                          <a:ln>
                            <a:noFill/>
                          </a:ln>
                          <a:solidFill>
                            <a:srgbClr val="C00000"/>
                          </a:solidFill>
                          <a:effectLst/>
                          <a:uLnTx/>
                          <a:uFillTx/>
                          <a:latin typeface="Arial" panose="020B0604020202020204" pitchFamily="34" charset="0"/>
                          <a:ea typeface="맑은 고딕"/>
                          <a:cs typeface="Arial" panose="020B0604020202020204" pitchFamily="34" charset="0"/>
                        </a:rPr>
                        <a:t>V</a:t>
                      </a:r>
                      <a:endParaRPr lang="ko-KR" altLang="en-US" sz="7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kern="1200">
                          <a:solidFill>
                            <a:srgbClr val="000000"/>
                          </a:solidFill>
                          <a:effectLst/>
                          <a:latin typeface="Arial" panose="020B0604020202020204" pitchFamily="34" charset="0"/>
                          <a:ea typeface="+mn-ea"/>
                          <a:cs typeface="Arial" panose="020B0604020202020204" pitchFamily="34" charset="0"/>
                        </a:rPr>
                        <a:t>N/P(1</a:t>
                      </a:r>
                      <a:r>
                        <a:rPr lang="ko-KR" altLang="en-US" sz="700" b="0" i="0" u="none" strike="noStrike" kern="1200">
                          <a:solidFill>
                            <a:srgbClr val="000000"/>
                          </a:solidFill>
                          <a:effectLst/>
                          <a:latin typeface="Arial" panose="020B0604020202020204" pitchFamily="34" charset="0"/>
                          <a:ea typeface="+mn-ea"/>
                          <a:cs typeface="Arial" panose="020B0604020202020204" pitchFamily="34" charset="0"/>
                        </a:rPr>
                        <a:t>년미만</a:t>
                      </a:r>
                      <a:r>
                        <a:rPr lang="en-US" altLang="ko-KR" sz="700" b="0" i="0" u="none" strike="noStrike" kern="120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kern="1200">
                          <a:solidFill>
                            <a:srgbClr val="000000"/>
                          </a:solidFill>
                          <a:effectLst/>
                          <a:latin typeface="Arial" panose="020B0604020202020204" pitchFamily="34" charset="0"/>
                          <a:ea typeface="+mn-ea"/>
                          <a:cs typeface="Arial" panose="020B0604020202020204" pitchFamily="34" charset="0"/>
                        </a:rPr>
                        <a:t>N/P(1</a:t>
                      </a:r>
                      <a:r>
                        <a:rPr lang="ko-KR" altLang="en-US" sz="700" b="0" i="0" u="none" strike="noStrike" kern="1200">
                          <a:solidFill>
                            <a:srgbClr val="000000"/>
                          </a:solidFill>
                          <a:effectLst/>
                          <a:latin typeface="Arial" panose="020B0604020202020204" pitchFamily="34" charset="0"/>
                          <a:ea typeface="+mn-ea"/>
                          <a:cs typeface="Arial" panose="020B0604020202020204" pitchFamily="34" charset="0"/>
                        </a:rPr>
                        <a:t>년미만</a:t>
                      </a:r>
                      <a:r>
                        <a:rPr lang="en-US" altLang="ko-KR" sz="700" b="0" i="0" u="none" strike="noStrike" kern="1200">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89134231"/>
                  </a:ext>
                </a:extLst>
              </a:tr>
              <a:tr h="14400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김선영</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OQC (Outgoing Quality Control)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kumimoji="0" lang="en-US" altLang="ko-KR" sz="700" b="1" i="0" u="none" strike="noStrike" kern="1200" cap="none" spc="0" normalizeH="0" baseline="0" noProof="0">
                          <a:ln>
                            <a:noFill/>
                          </a:ln>
                          <a:solidFill>
                            <a:srgbClr val="C00000"/>
                          </a:solidFill>
                          <a:effectLst/>
                          <a:uLnTx/>
                          <a:uFillTx/>
                          <a:latin typeface="Arial" panose="020B0604020202020204" pitchFamily="34" charset="0"/>
                          <a:ea typeface="맑은 고딕"/>
                          <a:cs typeface="Arial" panose="020B0604020202020204" pitchFamily="34" charset="0"/>
                        </a:rPr>
                        <a:t>V</a:t>
                      </a:r>
                      <a:endParaRPr lang="ko-KR" altLang="en-US" sz="7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2020-05-13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13098753"/>
                  </a:ext>
                </a:extLst>
              </a:tr>
              <a:tr h="144000">
                <a:tc rowSpan="15">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제조팀</a:t>
                      </a:r>
                      <a:br>
                        <a:rPr lang="ko-KR" altLang="en-US" sz="700" b="0" i="0" u="none" strike="noStrike">
                          <a:solidFill>
                            <a:srgbClr val="000000"/>
                          </a:solidFill>
                          <a:effectLst/>
                          <a:latin typeface="Arial" panose="020B0604020202020204" pitchFamily="34" charset="0"/>
                          <a:ea typeface="+mj-ea"/>
                          <a:cs typeface="Arial" panose="020B0604020202020204" pitchFamily="34" charset="0"/>
                        </a:rPr>
                      </a:b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총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33</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명</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A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이경표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제조팀장 겸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조 반장</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kumimoji="0" lang="en-US" altLang="ko-KR" sz="700" b="1" i="0" u="none" strike="noStrike" kern="1200" cap="none" spc="0" normalizeH="0" baseline="0" noProof="0">
                          <a:ln>
                            <a:noFill/>
                          </a:ln>
                          <a:solidFill>
                            <a:srgbClr val="C00000"/>
                          </a:solidFill>
                          <a:effectLst/>
                          <a:uLnTx/>
                          <a:uFillTx/>
                          <a:latin typeface="Arial" panose="020B0604020202020204" pitchFamily="34" charset="0"/>
                          <a:ea typeface="맑은 고딕"/>
                          <a:cs typeface="Arial" panose="020B0604020202020204" pitchFamily="34" charset="0"/>
                        </a:rPr>
                        <a:t>V</a:t>
                      </a:r>
                      <a:endParaRPr lang="ko-KR" altLang="en-US" sz="7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SDI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출신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2017-02-01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8</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51886963"/>
                  </a:ext>
                </a:extLst>
              </a:tr>
              <a:tr h="144000">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이현수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Chief Operator</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kumimoji="0" lang="en-US" altLang="ko-KR" sz="700" b="1" i="0" u="none" strike="noStrike" kern="1200" cap="none" spc="0" normalizeH="0" baseline="0" noProof="0">
                          <a:ln>
                            <a:noFill/>
                          </a:ln>
                          <a:solidFill>
                            <a:srgbClr val="C00000"/>
                          </a:solidFill>
                          <a:effectLst/>
                          <a:uLnTx/>
                          <a:uFillTx/>
                          <a:latin typeface="Arial" panose="020B0604020202020204" pitchFamily="34" charset="0"/>
                          <a:ea typeface="맑은 고딕"/>
                          <a:cs typeface="Arial" panose="020B0604020202020204" pitchFamily="34" charset="0"/>
                        </a:rPr>
                        <a:t>V</a:t>
                      </a:r>
                      <a:endParaRPr lang="ko-KR" altLang="en-US" sz="7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2017-03-01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7</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09191465"/>
                  </a:ext>
                </a:extLst>
              </a:tr>
              <a:tr h="144000">
                <a:tc vMerge="1">
                  <a:txBody>
                    <a:bodyPr/>
                    <a:lstStyle/>
                    <a:p>
                      <a:pPr latinLnBrk="1"/>
                      <a:endParaRPr lang="ko-KR" altLang="en-US"/>
                    </a:p>
                  </a:txBody>
                  <a:tcPr/>
                </a:tc>
                <a:tc rowSpan="2">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B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이현태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B</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조 반장</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kumimoji="0" lang="en-US" altLang="ko-KR" sz="700" b="1" i="0" u="none" strike="noStrike" kern="1200" cap="none" spc="0" normalizeH="0" baseline="0" noProof="0">
                          <a:ln>
                            <a:noFill/>
                          </a:ln>
                          <a:solidFill>
                            <a:srgbClr val="C00000"/>
                          </a:solidFill>
                          <a:effectLst/>
                          <a:uLnTx/>
                          <a:uFillTx/>
                          <a:latin typeface="Arial" panose="020B0604020202020204" pitchFamily="34" charset="0"/>
                          <a:ea typeface="맑은 고딕"/>
                          <a:cs typeface="Arial" panose="020B0604020202020204" pitchFamily="34" charset="0"/>
                        </a:rPr>
                        <a:t>V</a:t>
                      </a:r>
                      <a:endParaRPr lang="ko-KR" altLang="en-US" sz="7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SDI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출신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2017-02-01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8</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66889542"/>
                  </a:ext>
                </a:extLst>
              </a:tr>
              <a:tr h="144000">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김동석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Chief Operator</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kumimoji="0" lang="en-US" altLang="ko-KR" sz="700" b="1" i="0" u="none" strike="noStrike" kern="1200" cap="none" spc="0" normalizeH="0" baseline="0" noProof="0">
                          <a:ln>
                            <a:noFill/>
                          </a:ln>
                          <a:solidFill>
                            <a:srgbClr val="C00000"/>
                          </a:solidFill>
                          <a:effectLst/>
                          <a:uLnTx/>
                          <a:uFillTx/>
                          <a:latin typeface="Arial" panose="020B0604020202020204" pitchFamily="34" charset="0"/>
                          <a:ea typeface="맑은 고딕"/>
                          <a:cs typeface="Arial" panose="020B0604020202020204" pitchFamily="34" charset="0"/>
                        </a:rPr>
                        <a:t>V</a:t>
                      </a:r>
                      <a:endParaRPr lang="ko-KR" altLang="en-US" sz="7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2018-01-01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4</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9</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21389757"/>
                  </a:ext>
                </a:extLst>
              </a:tr>
              <a:tr h="144000">
                <a:tc vMerge="1">
                  <a:txBody>
                    <a:bodyPr/>
                    <a:lstStyle/>
                    <a:p>
                      <a:pPr latinLnBrk="1"/>
                      <a:endParaRPr lang="ko-KR" altLang="en-US"/>
                    </a:p>
                  </a:txBody>
                  <a:tcPr/>
                </a:tc>
                <a:tc rowSpan="2">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C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황경철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C</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조 반장</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kumimoji="0" lang="en-US" altLang="ko-KR" sz="700" b="1" i="0" u="none" strike="noStrike" kern="1200" cap="none" spc="0" normalizeH="0" baseline="0" noProof="0">
                          <a:ln>
                            <a:noFill/>
                          </a:ln>
                          <a:solidFill>
                            <a:srgbClr val="C00000"/>
                          </a:solidFill>
                          <a:effectLst/>
                          <a:uLnTx/>
                          <a:uFillTx/>
                          <a:latin typeface="Arial" panose="020B0604020202020204" pitchFamily="34" charset="0"/>
                          <a:ea typeface="맑은 고딕"/>
                          <a:cs typeface="Arial" panose="020B0604020202020204" pitchFamily="34" charset="0"/>
                        </a:rPr>
                        <a:t>V</a:t>
                      </a:r>
                      <a:endParaRPr lang="ko-KR" altLang="en-US" sz="7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SDI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출신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2016-12-01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10</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19430080"/>
                  </a:ext>
                </a:extLst>
              </a:tr>
              <a:tr h="144000">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남계명</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Chief Operator</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kumimoji="0" lang="en-US" altLang="ko-KR" sz="700" b="1" i="0" u="none" strike="noStrike" kern="1200" cap="none" spc="0" normalizeH="0" baseline="0" noProof="0">
                          <a:ln>
                            <a:noFill/>
                          </a:ln>
                          <a:solidFill>
                            <a:srgbClr val="C00000"/>
                          </a:solidFill>
                          <a:effectLst/>
                          <a:uLnTx/>
                          <a:uFillTx/>
                          <a:latin typeface="Arial" panose="020B0604020202020204" pitchFamily="34" charset="0"/>
                          <a:ea typeface="맑은 고딕"/>
                          <a:cs typeface="Arial" panose="020B0604020202020204" pitchFamily="34" charset="0"/>
                        </a:rPr>
                        <a:t>V</a:t>
                      </a:r>
                      <a:endParaRPr lang="ko-KR" altLang="en-US" sz="7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2018-06-01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4</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4</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59576665"/>
                  </a:ext>
                </a:extLst>
              </a:tr>
              <a:tr h="144000">
                <a:tc vMerge="1">
                  <a:txBody>
                    <a:bodyPr/>
                    <a:lstStyle/>
                    <a:p>
                      <a:pPr latinLnBrk="1"/>
                      <a:endParaRPr lang="ko-KR" altLang="en-US"/>
                    </a:p>
                  </a:txBody>
                  <a:tcPr/>
                </a:tc>
                <a:tc rowSpan="9">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생산</a:t>
                      </a:r>
                      <a:br>
                        <a:rPr lang="ko-KR" altLang="en-US" sz="700" b="0" i="0" u="none" strike="noStrike">
                          <a:solidFill>
                            <a:srgbClr val="000000"/>
                          </a:solidFill>
                          <a:effectLst/>
                          <a:latin typeface="Arial" panose="020B0604020202020204" pitchFamily="34" charset="0"/>
                          <a:ea typeface="+mj-ea"/>
                          <a:cs typeface="Arial" panose="020B0604020202020204" pitchFamily="34" charset="0"/>
                        </a:rPr>
                      </a:b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지원조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송은아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제조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Data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및 지표 관리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kumimoji="0" lang="en-US" altLang="ko-KR" sz="700" b="1" i="0" u="none" strike="noStrike" kern="1200" cap="none" spc="0" normalizeH="0" baseline="0" noProof="0">
                          <a:ln>
                            <a:noFill/>
                          </a:ln>
                          <a:solidFill>
                            <a:srgbClr val="C00000"/>
                          </a:solidFill>
                          <a:effectLst/>
                          <a:uLnTx/>
                          <a:uFillTx/>
                          <a:latin typeface="Arial" panose="020B0604020202020204" pitchFamily="34" charset="0"/>
                          <a:ea typeface="맑은 고딕"/>
                          <a:cs typeface="Arial" panose="020B0604020202020204" pitchFamily="34" charset="0"/>
                        </a:rPr>
                        <a:t>V</a:t>
                      </a:r>
                      <a:endParaRPr lang="ko-KR" altLang="en-US" sz="7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2018-06-01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4</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4</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88636930"/>
                  </a:ext>
                </a:extLst>
              </a:tr>
              <a:tr h="144000">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이종쾌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출하포장박스 세척</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SDI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출신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2016-12-01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10</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36559575"/>
                  </a:ext>
                </a:extLst>
              </a:tr>
              <a:tr h="144000">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박재현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출하포장박스 세척</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SDI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출신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2017-02-01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8</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45527974"/>
                  </a:ext>
                </a:extLst>
              </a:tr>
              <a:tr h="144000">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한동구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출하 포장</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SDI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출신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2017-02-01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8</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91552522"/>
                  </a:ext>
                </a:extLst>
              </a:tr>
              <a:tr h="144000">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김광명</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출하 포장</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SDI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출신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2016-12-01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10</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91171119"/>
                  </a:ext>
                </a:extLst>
              </a:tr>
              <a:tr h="144000">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박철진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부품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Tray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환적 및 정렬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SDI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출신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2017-02-01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8</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09826279"/>
                  </a:ext>
                </a:extLst>
              </a:tr>
              <a:tr h="144000">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김종호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부품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Tray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환적 및 정렬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SDI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출신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2016-12-01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10</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46337003"/>
                  </a:ext>
                </a:extLst>
              </a:tr>
              <a:tr h="144000">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전명호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C/P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투입전 수동 세척</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SDI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출신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2016-12-01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10</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66330915"/>
                  </a:ext>
                </a:extLst>
              </a:tr>
              <a:tr h="144000">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안태환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C/P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투입전 수동 세척</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7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mj-ea"/>
                          <a:cs typeface="Arial" panose="020B0604020202020204" pitchFamily="34" charset="0"/>
                        </a:rPr>
                        <a:t>SDI </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출신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2016-12-01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년 </a:t>
                      </a: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10</a:t>
                      </a:r>
                      <a:r>
                        <a:rPr lang="ko-KR" altLang="en-US" sz="700" b="0" i="0" u="none" strike="noStrike">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81859508"/>
                  </a:ext>
                </a:extLst>
              </a:tr>
              <a:tr h="144000">
                <a:tc gridSpan="8">
                  <a:txBody>
                    <a:bodyPr/>
                    <a:lstStyle/>
                    <a:p>
                      <a:pPr algn="ctr" fontAlgn="ctr"/>
                      <a:r>
                        <a:rPr lang="ko-KR" altLang="en-US" sz="700" b="1" i="0" u="none" strike="noStrike" dirty="0">
                          <a:solidFill>
                            <a:srgbClr val="000000"/>
                          </a:solidFill>
                          <a:effectLst/>
                          <a:latin typeface="Arial" panose="020B0604020202020204" pitchFamily="34" charset="0"/>
                          <a:ea typeface="+mj-ea"/>
                          <a:cs typeface="Arial" panose="020B0604020202020204" pitchFamily="34" charset="0"/>
                        </a:rPr>
                        <a:t>핵심인력 총 </a:t>
                      </a: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17</a:t>
                      </a:r>
                      <a:r>
                        <a:rPr lang="ko-KR" altLang="en-US" sz="700" b="1" i="0" u="none" strike="noStrike" dirty="0">
                          <a:solidFill>
                            <a:srgbClr val="000000"/>
                          </a:solidFill>
                          <a:effectLst/>
                          <a:latin typeface="Arial" panose="020B0604020202020204" pitchFamily="34" charset="0"/>
                          <a:ea typeface="+mj-ea"/>
                          <a:cs typeface="Arial" panose="020B0604020202020204" pitchFamily="34" charset="0"/>
                        </a:rPr>
                        <a:t>명 </a:t>
                      </a: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a:t>
                      </a:r>
                      <a:r>
                        <a:rPr lang="ko-KR" altLang="en-US" sz="700" b="1" i="0" u="none" strike="noStrike" dirty="0">
                          <a:solidFill>
                            <a:srgbClr val="000000"/>
                          </a:solidFill>
                          <a:effectLst/>
                          <a:latin typeface="Arial" panose="020B0604020202020204" pitchFamily="34" charset="0"/>
                          <a:ea typeface="+mj-ea"/>
                          <a:cs typeface="Arial" panose="020B0604020202020204" pitchFamily="34" charset="0"/>
                        </a:rPr>
                        <a:t>전체인원 </a:t>
                      </a: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50</a:t>
                      </a:r>
                      <a:r>
                        <a:rPr lang="ko-KR" altLang="en-US" sz="700" b="1" i="0" u="none" strike="noStrike" dirty="0">
                          <a:solidFill>
                            <a:srgbClr val="000000"/>
                          </a:solidFill>
                          <a:effectLst/>
                          <a:latin typeface="Arial" panose="020B0604020202020204" pitchFamily="34" charset="0"/>
                          <a:ea typeface="+mj-ea"/>
                          <a:cs typeface="Arial" panose="020B0604020202020204" pitchFamily="34" charset="0"/>
                        </a:rPr>
                        <a:t>명 중 </a:t>
                      </a: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34%</a:t>
                      </a:r>
                      <a:r>
                        <a:rPr lang="ko-KR" altLang="en-US" sz="700" b="1" i="0" u="none" strike="noStrike" dirty="0">
                          <a:solidFill>
                            <a:srgbClr val="000000"/>
                          </a:solidFill>
                          <a:effectLst/>
                          <a:latin typeface="Arial" panose="020B0604020202020204" pitchFamily="34" charset="0"/>
                          <a:ea typeface="+mj-ea"/>
                          <a:cs typeface="Arial" panose="020B0604020202020204" pitchFamily="34" charset="0"/>
                        </a:rPr>
                        <a:t>에 해당</a:t>
                      </a:r>
                      <a:r>
                        <a:rPr lang="en-US" altLang="ko-KR" sz="700" b="1"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066052944"/>
                  </a:ext>
                </a:extLst>
              </a:tr>
            </a:tbl>
          </a:graphicData>
        </a:graphic>
      </p:graphicFrame>
      <p:sp>
        <p:nvSpPr>
          <p:cNvPr id="11" name="TextBox 10">
            <a:extLst>
              <a:ext uri="{FF2B5EF4-FFF2-40B4-BE49-F238E27FC236}">
                <a16:creationId xmlns:a16="http://schemas.microsoft.com/office/drawing/2014/main" id="{A4F355F8-A2FA-4A26-A42F-C96F3EF4F07A}"/>
              </a:ext>
            </a:extLst>
          </p:cNvPr>
          <p:cNvSpPr txBox="1"/>
          <p:nvPr/>
        </p:nvSpPr>
        <p:spPr>
          <a:xfrm>
            <a:off x="611032" y="5639263"/>
            <a:ext cx="3791020" cy="215444"/>
          </a:xfrm>
          <a:prstGeom prst="rect">
            <a:avLst/>
          </a:prstGeom>
          <a:solidFill>
            <a:schemeClr val="bg1"/>
          </a:solidFill>
        </p:spPr>
        <p:txBody>
          <a:bodyPr wrap="square" lIns="0" tIns="0" rIns="0" bIns="0" rtlCol="0">
            <a:spAutoFit/>
          </a:bodyPr>
          <a:lstStyle/>
          <a:p>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a:p>
            <a:r>
              <a:rPr lang="en-US" altLang="ko-KR" sz="700" dirty="0">
                <a:solidFill>
                  <a:prstClr val="black"/>
                </a:solidFill>
                <a:latin typeface="Arial" panose="020B0604020202020204" pitchFamily="34" charset="0"/>
                <a:ea typeface="+mj-ea"/>
                <a:cs typeface="Arial" panose="020B0604020202020204" pitchFamily="34" charset="0"/>
              </a:rPr>
              <a:t>Note 1: 2022</a:t>
            </a:r>
            <a:r>
              <a:rPr lang="ko-KR" altLang="en-US" sz="700" dirty="0">
                <a:solidFill>
                  <a:prstClr val="black"/>
                </a:solidFill>
                <a:latin typeface="Arial" panose="020B0604020202020204" pitchFamily="34" charset="0"/>
                <a:ea typeface="+mj-ea"/>
                <a:cs typeface="Arial" panose="020B0604020202020204" pitchFamily="34" charset="0"/>
              </a:rPr>
              <a:t>년 </a:t>
            </a:r>
            <a:r>
              <a:rPr lang="en-US" altLang="ko-KR" sz="700" dirty="0">
                <a:solidFill>
                  <a:prstClr val="black"/>
                </a:solidFill>
                <a:latin typeface="Arial" panose="020B0604020202020204" pitchFamily="34" charset="0"/>
                <a:ea typeface="+mj-ea"/>
                <a:cs typeface="Arial" panose="020B0604020202020204" pitchFamily="34" charset="0"/>
              </a:rPr>
              <a:t>9</a:t>
            </a:r>
            <a:r>
              <a:rPr lang="ko-KR" altLang="en-US" sz="700" dirty="0">
                <a:solidFill>
                  <a:prstClr val="black"/>
                </a:solidFill>
                <a:latin typeface="Arial" panose="020B0604020202020204" pitchFamily="34" charset="0"/>
                <a:ea typeface="+mj-ea"/>
                <a:cs typeface="Arial" panose="020B0604020202020204" pitchFamily="34" charset="0"/>
              </a:rPr>
              <a:t>월말 기준</a:t>
            </a:r>
            <a:endParaRPr lang="en-US" altLang="ko-KR" sz="700" dirty="0">
              <a:solidFill>
                <a:prstClr val="black"/>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6696127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Detailed PL</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Appendices</a:t>
            </a:r>
          </a:p>
        </p:txBody>
      </p:sp>
      <p:graphicFrame>
        <p:nvGraphicFramePr>
          <p:cNvPr id="4" name="표 3">
            <a:extLst>
              <a:ext uri="{FF2B5EF4-FFF2-40B4-BE49-F238E27FC236}">
                <a16:creationId xmlns:a16="http://schemas.microsoft.com/office/drawing/2014/main" id="{755BF261-5D2B-4229-B995-D862A4602884}"/>
              </a:ext>
            </a:extLst>
          </p:cNvPr>
          <p:cNvGraphicFramePr>
            <a:graphicFrameLocks noGrp="1"/>
          </p:cNvGraphicFramePr>
          <p:nvPr>
            <p:extLst>
              <p:ext uri="{D42A27DB-BD31-4B8C-83A1-F6EECF244321}">
                <p14:modId xmlns:p14="http://schemas.microsoft.com/office/powerpoint/2010/main" val="2195638436"/>
              </p:ext>
            </p:extLst>
          </p:nvPr>
        </p:nvGraphicFramePr>
        <p:xfrm>
          <a:off x="618605" y="1157529"/>
          <a:ext cx="5472000" cy="5139960"/>
        </p:xfrm>
        <a:graphic>
          <a:graphicData uri="http://schemas.openxmlformats.org/drawingml/2006/table">
            <a:tbl>
              <a:tblPr/>
              <a:tblGrid>
                <a:gridCol w="936000">
                  <a:extLst>
                    <a:ext uri="{9D8B030D-6E8A-4147-A177-3AD203B41FA5}">
                      <a16:colId xmlns:a16="http://schemas.microsoft.com/office/drawing/2014/main" val="3813395564"/>
                    </a:ext>
                  </a:extLst>
                </a:gridCol>
                <a:gridCol w="756000">
                  <a:extLst>
                    <a:ext uri="{9D8B030D-6E8A-4147-A177-3AD203B41FA5}">
                      <a16:colId xmlns:a16="http://schemas.microsoft.com/office/drawing/2014/main" val="289991727"/>
                    </a:ext>
                  </a:extLst>
                </a:gridCol>
                <a:gridCol w="756000">
                  <a:extLst>
                    <a:ext uri="{9D8B030D-6E8A-4147-A177-3AD203B41FA5}">
                      <a16:colId xmlns:a16="http://schemas.microsoft.com/office/drawing/2014/main" val="3784410791"/>
                    </a:ext>
                  </a:extLst>
                </a:gridCol>
                <a:gridCol w="756000">
                  <a:extLst>
                    <a:ext uri="{9D8B030D-6E8A-4147-A177-3AD203B41FA5}">
                      <a16:colId xmlns:a16="http://schemas.microsoft.com/office/drawing/2014/main" val="3895707947"/>
                    </a:ext>
                  </a:extLst>
                </a:gridCol>
                <a:gridCol w="756000">
                  <a:extLst>
                    <a:ext uri="{9D8B030D-6E8A-4147-A177-3AD203B41FA5}">
                      <a16:colId xmlns:a16="http://schemas.microsoft.com/office/drawing/2014/main" val="3483832898"/>
                    </a:ext>
                  </a:extLst>
                </a:gridCol>
                <a:gridCol w="756000">
                  <a:extLst>
                    <a:ext uri="{9D8B030D-6E8A-4147-A177-3AD203B41FA5}">
                      <a16:colId xmlns:a16="http://schemas.microsoft.com/office/drawing/2014/main" val="2228266540"/>
                    </a:ext>
                  </a:extLst>
                </a:gridCol>
                <a:gridCol w="756000">
                  <a:extLst>
                    <a:ext uri="{9D8B030D-6E8A-4147-A177-3AD203B41FA5}">
                      <a16:colId xmlns:a16="http://schemas.microsoft.com/office/drawing/2014/main" val="1448851290"/>
                    </a:ext>
                  </a:extLst>
                </a:gridCol>
              </a:tblGrid>
              <a:tr h="126000">
                <a:tc>
                  <a:txBody>
                    <a:bodyPr/>
                    <a:lstStyle/>
                    <a:p>
                      <a:pPr algn="l"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PL</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619729277"/>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fontAlgn="ctr"/>
                      <a:r>
                        <a:rPr 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2021.1H</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369902279"/>
                  </a:ext>
                </a:extLst>
              </a:tr>
              <a:tr h="70827">
                <a:tc>
                  <a:txBody>
                    <a:bodyPr/>
                    <a:lstStyle/>
                    <a:p>
                      <a:pPr algn="l" fontAlgn="ctr"/>
                      <a:r>
                        <a:rPr 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KRW</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35149402"/>
                  </a:ext>
                </a:extLst>
              </a:tr>
              <a:tr h="70827">
                <a:tc>
                  <a:txBody>
                    <a:bodyPr/>
                    <a:lstStyle/>
                    <a:p>
                      <a:pPr algn="l"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Ⅰ.</a:t>
                      </a:r>
                      <a:r>
                        <a:rPr lang="ko-KR" altLang="en-US"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9,870,227,342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18,672,168,970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21,122,022,662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18,179,221,892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11,665,981,596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8,723,180,826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3888584486"/>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제품매출</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9,870,227,342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18,631,986,586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20,799,904,341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17,839,649,309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11,531,643,328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8,571,388,296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892278854"/>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기타매출</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40,182,384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322,118,321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339,572,583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134,338,268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151,792,530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48228652"/>
                  </a:ext>
                </a:extLst>
              </a:tr>
              <a:tr h="70827">
                <a:tc>
                  <a:txBody>
                    <a:bodyPr/>
                    <a:lstStyle/>
                    <a:p>
                      <a:pPr algn="l"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Ⅱ.</a:t>
                      </a:r>
                      <a:r>
                        <a:rPr lang="ko-KR" altLang="en-US"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11,908,400,683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19,671,478,163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19,734,440,277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17,108,159,255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10,857,446,533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8,231,165,511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911751572"/>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제품매출원가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11,908,400,683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19,671,478,163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19,734,440,277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17,108,159,255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10,857,446,533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8,231,165,511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75806180"/>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기초제품재고액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42,017,098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316,685,600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402,205,243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251,255,917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402,205,243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328,670,040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extLst>
                  <a:ext uri="{0D108BD9-81ED-4DB2-BD59-A6C34878D82A}">
                    <a16:rowId xmlns:a16="http://schemas.microsoft.com/office/drawing/2014/main" val="1321073471"/>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당기제품제조원가</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12,183,606,045</a:t>
                      </a:r>
                    </a:p>
                  </a:txBody>
                  <a:tcPr marL="36000" marR="36000" marT="0" marB="0" anchor="ctr">
                    <a:lnL>
                      <a:noFill/>
                    </a:lnL>
                    <a:lnR>
                      <a:noFill/>
                    </a:lnR>
                    <a:lnT>
                      <a:noFill/>
                    </a:lnT>
                    <a:lnB>
                      <a:noFill/>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19,756,997,806</a:t>
                      </a:r>
                    </a:p>
                  </a:txBody>
                  <a:tcPr marL="36000" marR="36000" marT="0" marB="0" anchor="ctr">
                    <a:lnL>
                      <a:noFill/>
                    </a:lnL>
                    <a:lnR>
                      <a:noFill/>
                    </a:lnR>
                    <a:lnT>
                      <a:noFill/>
                    </a:lnT>
                    <a:lnB>
                      <a:noFill/>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19,660,905,074</a:t>
                      </a:r>
                    </a:p>
                  </a:txBody>
                  <a:tcPr marL="36000" marR="36000" marT="0" marB="0" anchor="ctr">
                    <a:lnL>
                      <a:noFill/>
                    </a:lnL>
                    <a:lnR>
                      <a:noFill/>
                    </a:lnR>
                    <a:lnT>
                      <a:noFill/>
                    </a:lnT>
                    <a:lnB>
                      <a:noFill/>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17,278,726,980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10,706,497,207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8,324,319,117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505343631"/>
                  </a:ext>
                </a:extLst>
              </a:tr>
              <a:tr h="70827">
                <a:tc>
                  <a:txBody>
                    <a:bodyPr/>
                    <a:lstStyle/>
                    <a:p>
                      <a:pPr algn="l"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 </a:t>
                      </a:r>
                      <a:r>
                        <a:rPr lang="ko-KR" altLang="en-US"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재료비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7,708,945,564</a:t>
                      </a:r>
                    </a:p>
                  </a:txBody>
                  <a:tcPr marL="36000" marR="36000" marT="0" marB="0" anchor="ctr">
                    <a:lnL>
                      <a:noFill/>
                    </a:lnL>
                    <a:lnR>
                      <a:noFill/>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13,755,983,500</a:t>
                      </a:r>
                    </a:p>
                  </a:txBody>
                  <a:tcPr marL="36000" marR="36000" marT="0" marB="0" anchor="ctr">
                    <a:lnL>
                      <a:noFill/>
                    </a:lnL>
                    <a:lnR>
                      <a:noFill/>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14,586,637,403</a:t>
                      </a:r>
                    </a:p>
                  </a:txBody>
                  <a:tcPr marL="36000" marR="36000" marT="0" marB="0" anchor="ctr">
                    <a:lnL>
                      <a:noFill/>
                    </a:lnL>
                    <a:lnR>
                      <a:noFill/>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13,126,771,025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7,860,498,428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6,400,632,050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67326879"/>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기초원재료재고액</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19,629,290</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143,339,754</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129,635,982</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339,982,736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129,635,982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150,647,589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18906625"/>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당기원재료매입액</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7,832,656,028</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13,742,279,728</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14,607,649,010</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12,923,014,788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8,070,845,182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6,386,210,960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54042228"/>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기말원재료재고액</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143,339,754</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129,635,982</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150,647,589</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136,226,499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339,982,736</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136,226,499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56383315"/>
                  </a:ext>
                </a:extLst>
              </a:tr>
              <a:tr h="70827">
                <a:tc>
                  <a:txBody>
                    <a:bodyPr/>
                    <a:lstStyle/>
                    <a:p>
                      <a:pPr algn="l"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 </a:t>
                      </a:r>
                      <a:r>
                        <a:rPr lang="ko-KR" altLang="en-US"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노무비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2,330,822,862</a:t>
                      </a:r>
                    </a:p>
                  </a:txBody>
                  <a:tcPr marL="36000" marR="36000" marT="0" marB="0" anchor="ctr">
                    <a:lnL>
                      <a:noFill/>
                    </a:lnL>
                    <a:lnR>
                      <a:noFill/>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3,556,121,572</a:t>
                      </a:r>
                    </a:p>
                  </a:txBody>
                  <a:tcPr marL="36000" marR="36000" marT="0" marB="0" anchor="ctr">
                    <a:lnL>
                      <a:noFill/>
                    </a:lnL>
                    <a:lnR>
                      <a:noFill/>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2,846,839,482</a:t>
                      </a:r>
                    </a:p>
                  </a:txBody>
                  <a:tcPr marL="36000" marR="36000" marT="0" marB="0" anchor="ctr">
                    <a:lnL>
                      <a:noFill/>
                    </a:lnL>
                    <a:lnR>
                      <a:noFill/>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2,202,015,582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1,650,123,549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1,005,299,649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07302104"/>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급여</a:t>
                      </a: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직접</a:t>
                      </a: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1,640,888,333</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1,886,252,020</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1,565,887,160</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1,386,430,050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841,665,720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662,208,610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0044342"/>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급여</a:t>
                      </a: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지원금</a:t>
                      </a: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(4,191,650)</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34,548,118</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15,904,837</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21,352,130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(1,100,000)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4,347,293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50504712"/>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퇴직급여충당금전입</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117,134,899</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281,279,775</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60,437,428</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84,586,862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30,218,712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54,368,146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92446398"/>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급여</a:t>
                      </a: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창원</a:t>
                      </a: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308,869,759</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418,746,427</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96,904,940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321,841,487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15466873"/>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지급수수료</a:t>
                      </a: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용역비</a:t>
                      </a: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576,991,280</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1,045,171,900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785,863,630</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612,741,600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457,497,630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284,375,600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45526046"/>
                  </a:ext>
                </a:extLst>
              </a:tr>
              <a:tr h="70827">
                <a:tc>
                  <a:txBody>
                    <a:bodyPr/>
                    <a:lstStyle/>
                    <a:p>
                      <a:pPr algn="l"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 </a:t>
                      </a:r>
                      <a:r>
                        <a:rPr lang="ko-KR" altLang="en-US"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제조경비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2,149,758,797</a:t>
                      </a:r>
                    </a:p>
                  </a:txBody>
                  <a:tcPr marL="36000" marR="36000" marT="0" marB="0" anchor="ctr">
                    <a:lnL>
                      <a:noFill/>
                    </a:lnL>
                    <a:lnR>
                      <a:noFill/>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2,463,820,543</a:t>
                      </a:r>
                    </a:p>
                  </a:txBody>
                  <a:tcPr marL="36000" marR="36000" marT="0" marB="0" anchor="ctr">
                    <a:lnL>
                      <a:noFill/>
                    </a:lnL>
                    <a:lnR>
                      <a:noFill/>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2,212,950,654</a:t>
                      </a:r>
                    </a:p>
                  </a:txBody>
                  <a:tcPr marL="36000" marR="36000" marT="0" marB="0" anchor="ctr">
                    <a:lnL>
                      <a:noFill/>
                    </a:lnL>
                    <a:lnR>
                      <a:noFill/>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1,924,136,015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1,201,297,471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912,482,832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76494509"/>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감가상각비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1,114,780,219</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1,115,381,429</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1,085,327,232</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1,022,345,168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550,607,366</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487,625,302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71670545"/>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지급임차료</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246,749,680</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191,328,466</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192,379,996</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190,867,500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97,139,998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95,627,502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47674243"/>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복리후생비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329,053,466</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389,329,997</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333,979,851</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251,755,487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213,166,440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130,942,076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99518177"/>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소모품비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53,849,718</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166,826,775</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101,835,074</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44,628,938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74,729,913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17,523,777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46945256"/>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전력비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181,552,114</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303,674,786</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306,749,567</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266,889,548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154,501,327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114,641,308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58543240"/>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지급수수료</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34,201,490</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12,368,336</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32,872,107</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20,206,779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21,847,273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9,181,945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82695376"/>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수선비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28,584,046</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125,458,682</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79,380,935</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62,359,500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42,294,435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25,273,000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02427225"/>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포장비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44,766,100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92,104,008</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24,820,000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13,300,234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17,813,766</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6,294,000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85397162"/>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116,221,964</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67,348,065</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55,605,892</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51,782,861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29,196,953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25,373,922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26142452"/>
                  </a:ext>
                </a:extLst>
              </a:tr>
              <a:tr h="70827">
                <a:tc>
                  <a:txBody>
                    <a:bodyPr/>
                    <a:lstStyle/>
                    <a:p>
                      <a:pPr algn="l"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4. </a:t>
                      </a:r>
                      <a:r>
                        <a:rPr lang="ko-KR" altLang="en-US"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당기총제조비용</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12,189,527,223</a:t>
                      </a:r>
                    </a:p>
                  </a:txBody>
                  <a:tcPr marL="36000" marR="36000" marT="0" marB="0" anchor="ctr">
                    <a:lnL>
                      <a:noFill/>
                    </a:lnL>
                    <a:lnR>
                      <a:noFill/>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19,775,925,615</a:t>
                      </a:r>
                    </a:p>
                  </a:txBody>
                  <a:tcPr marL="36000" marR="36000" marT="0" marB="0" anchor="ctr">
                    <a:lnL>
                      <a:noFill/>
                    </a:lnL>
                    <a:lnR>
                      <a:noFill/>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19,646,427,539</a:t>
                      </a:r>
                    </a:p>
                  </a:txBody>
                  <a:tcPr marL="36000" marR="36000" marT="0" marB="0" anchor="ctr">
                    <a:lnL>
                      <a:noFill/>
                    </a:lnL>
                    <a:lnR>
                      <a:noFill/>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17,252,922,622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10,711,919,448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8,318,414,531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96089926"/>
                  </a:ext>
                </a:extLst>
              </a:tr>
              <a:tr h="70827">
                <a:tc>
                  <a:txBody>
                    <a:bodyPr/>
                    <a:lstStyle/>
                    <a:p>
                      <a:pPr algn="l"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5. </a:t>
                      </a: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기초재공품재고액</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5,921,178</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24,848,987</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30,271,228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24,848,987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10,371,452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83021705"/>
                  </a:ext>
                </a:extLst>
              </a:tr>
              <a:tr h="70827">
                <a:tc>
                  <a:txBody>
                    <a:bodyPr/>
                    <a:lstStyle/>
                    <a:p>
                      <a:pPr algn="l"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6. </a:t>
                      </a: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합계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12,189,527,223</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19,781,846,793</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19,671,276,526</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17,283,193,850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10,736,768,435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8,328,785,983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74879586"/>
                  </a:ext>
                </a:extLst>
              </a:tr>
              <a:tr h="70827">
                <a:tc>
                  <a:txBody>
                    <a:bodyPr/>
                    <a:lstStyle/>
                    <a:p>
                      <a:pPr algn="l"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7. </a:t>
                      </a: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기말재공품재고액</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5,921,178</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24,848,987</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10,371,452</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4,466,866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30,271,228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4,466,866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13205842"/>
                  </a:ext>
                </a:extLst>
              </a:tr>
              <a:tr h="70827">
                <a:tc>
                  <a:txBody>
                    <a:bodyPr/>
                    <a:lstStyle/>
                    <a:p>
                      <a:pPr algn="l"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8. </a:t>
                      </a: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당기제품제조원가</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12,183,606,045</a:t>
                      </a:r>
                    </a:p>
                  </a:txBody>
                  <a:tcPr marL="36000" marR="36000" marT="0" marB="0" anchor="ctr">
                    <a:lnL>
                      <a:noFill/>
                    </a:lnL>
                    <a:lnR>
                      <a:noFill/>
                    </a:lnR>
                    <a:lnT>
                      <a:noFill/>
                    </a:lnT>
                    <a:lnB>
                      <a:noFill/>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19,756,997,806</a:t>
                      </a:r>
                    </a:p>
                  </a:txBody>
                  <a:tcPr marL="36000" marR="36000" marT="0" marB="0" anchor="ctr">
                    <a:lnL>
                      <a:noFill/>
                    </a:lnL>
                    <a:lnR>
                      <a:noFill/>
                    </a:lnR>
                    <a:lnT>
                      <a:noFill/>
                    </a:lnT>
                    <a:lnB>
                      <a:noFill/>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19,660,905,074</a:t>
                      </a:r>
                    </a:p>
                  </a:txBody>
                  <a:tcPr marL="36000" marR="36000" marT="0" marB="0" anchor="ctr">
                    <a:lnL>
                      <a:noFill/>
                    </a:lnL>
                    <a:lnR>
                      <a:noFill/>
                    </a:lnR>
                    <a:lnT>
                      <a:noFill/>
                    </a:lnT>
                    <a:lnB>
                      <a:noFill/>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17,278,726,984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10,706,497,207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8,324,319,117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3794207319"/>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기말제품재고액</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316,685,600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402,205,243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328,670,040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421,823,646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251,255,917</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421,823,646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241259780"/>
                  </a:ext>
                </a:extLst>
              </a:tr>
              <a:tr h="70827">
                <a:tc>
                  <a:txBody>
                    <a:bodyPr/>
                    <a:lstStyle/>
                    <a:p>
                      <a:pPr algn="l"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Ⅲ.</a:t>
                      </a:r>
                      <a:r>
                        <a:rPr lang="ko-KR" altLang="en-US"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매출총이익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(2,038,173,341)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(999,309,194)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1,387,582,385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1,071,062,636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808,535,063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492,015,315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1414674408"/>
                  </a:ext>
                </a:extLst>
              </a:tr>
              <a:tr h="70827">
                <a:tc>
                  <a:txBody>
                    <a:bodyPr/>
                    <a:lstStyle/>
                    <a:p>
                      <a:pPr algn="l"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Ⅳ.</a:t>
                      </a:r>
                      <a:r>
                        <a:rPr lang="ko-KR" altLang="en-US"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판매관리비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346,909,158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255,746,226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287,386,830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205,106,080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162,721,150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80,440,400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2119561416"/>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인건비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300,298,550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151,898,200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155,911,430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128,738,580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77,173,250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50,000,400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247164090"/>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세금과공과금</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55,000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56,650</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55,000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55,000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28117924"/>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운반비</a:t>
                      </a: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제품</a:t>
                      </a: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25,300,000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98,710,000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131,162,500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76,137,500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85,290,000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30,265,000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13406297"/>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도서인쇄비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59,800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63964918"/>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포장비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18,449,400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4,255,000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01022019"/>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지급수수료</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2,746,408</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234,776</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110,000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27,100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257,900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175,000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33065193"/>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지급수수료</a:t>
                      </a: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기타</a:t>
                      </a: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591,600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147,900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147,900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03849847"/>
                  </a:ext>
                </a:extLst>
              </a:tr>
              <a:tr h="70827">
                <a:tc>
                  <a:txBody>
                    <a:bodyPr/>
                    <a:lstStyle/>
                    <a:p>
                      <a:pPr algn="l"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Ⅴ.</a:t>
                      </a:r>
                      <a:r>
                        <a:rPr lang="ko-KR" altLang="en-US"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(2,385,082,499)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(1,255,055,420)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1,100,195,555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865,956,556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645,813,913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411,574,915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4106810540"/>
                  </a:ext>
                </a:extLst>
              </a:tr>
              <a:tr h="70827">
                <a:tc>
                  <a:txBody>
                    <a:bodyPr/>
                    <a:lstStyle/>
                    <a:p>
                      <a:pPr algn="l" fontAlgn="ctr"/>
                      <a:r>
                        <a:rPr lang="ko-KR" altLang="en-US"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감가상각비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1,114,780,219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1,115,381,429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1,085,327,232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1,022,345,168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550,607,366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tc>
                  <a:txBody>
                    <a:bodyPr/>
                    <a:lstStyle/>
                    <a:p>
                      <a:pPr algn="r" fontAlgn="ctr"/>
                      <a:r>
                        <a:rPr lang="en-US" altLang="ko-KR" sz="7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487,625,302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extLst>
                  <a:ext uri="{0D108BD9-81ED-4DB2-BD59-A6C34878D82A}">
                    <a16:rowId xmlns:a16="http://schemas.microsoft.com/office/drawing/2014/main" val="1880081193"/>
                  </a:ext>
                </a:extLst>
              </a:tr>
              <a:tr h="70827">
                <a:tc>
                  <a:txBody>
                    <a:bodyPr/>
                    <a:lstStyle/>
                    <a:p>
                      <a:pPr algn="l" fontAlgn="ctr"/>
                      <a:r>
                        <a:rPr lang="en-US" sz="7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Ⅵ. 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(1,270,302,280)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(139,673,991)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2,185,522,787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1,888,301,724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1,196,421,279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899,200,217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872192401"/>
                  </a:ext>
                </a:extLst>
              </a:tr>
            </a:tbl>
          </a:graphicData>
        </a:graphic>
      </p:graphicFrame>
    </p:spTree>
    <p:extLst>
      <p:ext uri="{BB962C8B-B14F-4D97-AF65-F5344CB8AC3E}">
        <p14:creationId xmlns:p14="http://schemas.microsoft.com/office/powerpoint/2010/main" val="33334255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2">
            <a:extLst>
              <a:ext uri="{FF2B5EF4-FFF2-40B4-BE49-F238E27FC236}">
                <a16:creationId xmlns:a16="http://schemas.microsoft.com/office/drawing/2014/main" id="{6AC3F9A9-AADE-40AA-B180-80D3D9CD6E40}"/>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Detailed BS</a:t>
            </a:r>
          </a:p>
        </p:txBody>
      </p:sp>
      <p:sp>
        <p:nvSpPr>
          <p:cNvPr id="8" name="제목 2">
            <a:extLst>
              <a:ext uri="{FF2B5EF4-FFF2-40B4-BE49-F238E27FC236}">
                <a16:creationId xmlns:a16="http://schemas.microsoft.com/office/drawing/2014/main" id="{6B621E4A-E882-4B61-8867-F887C7666D3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Appendices</a:t>
            </a:r>
          </a:p>
        </p:txBody>
      </p:sp>
      <p:graphicFrame>
        <p:nvGraphicFramePr>
          <p:cNvPr id="3" name="표 2">
            <a:extLst>
              <a:ext uri="{FF2B5EF4-FFF2-40B4-BE49-F238E27FC236}">
                <a16:creationId xmlns:a16="http://schemas.microsoft.com/office/drawing/2014/main" id="{3F1CAA9F-E890-4763-B891-E65F6D3494E0}"/>
              </a:ext>
            </a:extLst>
          </p:cNvPr>
          <p:cNvGraphicFramePr>
            <a:graphicFrameLocks noGrp="1"/>
          </p:cNvGraphicFramePr>
          <p:nvPr>
            <p:extLst>
              <p:ext uri="{D42A27DB-BD31-4B8C-83A1-F6EECF244321}">
                <p14:modId xmlns:p14="http://schemas.microsoft.com/office/powerpoint/2010/main" val="3148102762"/>
              </p:ext>
            </p:extLst>
          </p:nvPr>
        </p:nvGraphicFramePr>
        <p:xfrm>
          <a:off x="619200" y="1159200"/>
          <a:ext cx="4644000" cy="5139960"/>
        </p:xfrm>
        <a:graphic>
          <a:graphicData uri="http://schemas.openxmlformats.org/drawingml/2006/table">
            <a:tbl>
              <a:tblPr/>
              <a:tblGrid>
                <a:gridCol w="1476000">
                  <a:extLst>
                    <a:ext uri="{9D8B030D-6E8A-4147-A177-3AD203B41FA5}">
                      <a16:colId xmlns:a16="http://schemas.microsoft.com/office/drawing/2014/main" val="2206211122"/>
                    </a:ext>
                  </a:extLst>
                </a:gridCol>
                <a:gridCol w="792000">
                  <a:extLst>
                    <a:ext uri="{9D8B030D-6E8A-4147-A177-3AD203B41FA5}">
                      <a16:colId xmlns:a16="http://schemas.microsoft.com/office/drawing/2014/main" val="3029795440"/>
                    </a:ext>
                  </a:extLst>
                </a:gridCol>
                <a:gridCol w="792000">
                  <a:extLst>
                    <a:ext uri="{9D8B030D-6E8A-4147-A177-3AD203B41FA5}">
                      <a16:colId xmlns:a16="http://schemas.microsoft.com/office/drawing/2014/main" val="1229638662"/>
                    </a:ext>
                  </a:extLst>
                </a:gridCol>
                <a:gridCol w="792000">
                  <a:extLst>
                    <a:ext uri="{9D8B030D-6E8A-4147-A177-3AD203B41FA5}">
                      <a16:colId xmlns:a16="http://schemas.microsoft.com/office/drawing/2014/main" val="1813883818"/>
                    </a:ext>
                  </a:extLst>
                </a:gridCol>
                <a:gridCol w="792000">
                  <a:extLst>
                    <a:ext uri="{9D8B030D-6E8A-4147-A177-3AD203B41FA5}">
                      <a16:colId xmlns:a16="http://schemas.microsoft.com/office/drawing/2014/main" val="334230557"/>
                    </a:ext>
                  </a:extLst>
                </a:gridCol>
              </a:tblGrid>
              <a:tr h="126000">
                <a:tc>
                  <a:txBody>
                    <a:bodyPr/>
                    <a:lstStyle/>
                    <a:p>
                      <a:pPr algn="l"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BS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699122232"/>
                  </a:ext>
                </a:extLst>
              </a:tr>
              <a:tr h="95911">
                <a:tc>
                  <a:txBody>
                    <a:bodyPr/>
                    <a:lstStyle/>
                    <a:p>
                      <a:pPr algn="l" rtl="0"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129855465"/>
                  </a:ext>
                </a:extLst>
              </a:tr>
              <a:tr h="95911">
                <a:tc>
                  <a:txBody>
                    <a:bodyPr/>
                    <a:lstStyle/>
                    <a:p>
                      <a:pPr algn="l" rtl="0"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Jun-30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38985475"/>
                  </a:ext>
                </a:extLst>
              </a:tr>
              <a:tr h="95911">
                <a:tc>
                  <a:txBody>
                    <a:bodyPr/>
                    <a:lstStyle/>
                    <a:p>
                      <a:pPr algn="l"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Ⅰ.</a:t>
                      </a: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유동자산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2,083,912,985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1,516,388,760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1,265,886,976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1,114,626,271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72075803"/>
                  </a:ext>
                </a:extLst>
              </a:tr>
              <a:tr h="95911">
                <a:tc>
                  <a:txBody>
                    <a:bodyPr/>
                    <a:lstStyle/>
                    <a:p>
                      <a:pPr algn="l"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당좌자산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1,617,966,453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959,698,548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776,197,895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552,109,260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857093458"/>
                  </a:ext>
                </a:extLst>
              </a:tr>
              <a:tr h="9591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현금</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42,000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22,000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22,000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02469463"/>
                  </a:ext>
                </a:extLst>
              </a:tr>
              <a:tr h="9591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보통예금</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148,251</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23,204,594</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2,621,098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706,120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93265817"/>
                  </a:ext>
                </a:extLst>
              </a:tr>
              <a:tr h="95911">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특관자순채권</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본지사</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1,350,139,137</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3663689"/>
                  </a:ext>
                </a:extLst>
              </a:tr>
              <a:tr h="95911">
                <a:tc>
                  <a:txBody>
                    <a:bodyPr/>
                    <a:lstStyle/>
                    <a:p>
                      <a:pPr algn="l"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외상매출금</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81,519,696</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902,397,100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675,760,800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539,851,840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02751923"/>
                  </a:ext>
                </a:extLst>
              </a:tr>
              <a:tr h="95911">
                <a:tc>
                  <a:txBody>
                    <a:bodyPr/>
                    <a:lstStyle/>
                    <a:p>
                      <a:pPr algn="l"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186,117,369</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34,074,854</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97,793,997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11,529,300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65982581"/>
                  </a:ext>
                </a:extLst>
              </a:tr>
              <a:tr h="95911">
                <a:tc>
                  <a:txBody>
                    <a:bodyPr/>
                    <a:lstStyle/>
                    <a:p>
                      <a:pPr algn="l" fontAlgn="b"/>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ㄴ미수금</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459,900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74,232,560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85796009"/>
                  </a:ext>
                </a:extLst>
              </a:tr>
              <a:tr h="95911">
                <a:tc>
                  <a:txBody>
                    <a:bodyPr/>
                    <a:lstStyle/>
                    <a:p>
                      <a:pPr algn="l" fontAlgn="b"/>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ㄴ선급법인세</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16,710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718,350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19,090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11459794"/>
                  </a:ext>
                </a:extLst>
              </a:tr>
              <a:tr h="95911">
                <a:tc>
                  <a:txBody>
                    <a:bodyPr/>
                    <a:lstStyle/>
                    <a:p>
                      <a:pPr algn="l" fontAlgn="b"/>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ㄴ선급비용</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24,446,494</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23,171,384</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22,843,087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11,292210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68434263"/>
                  </a:ext>
                </a:extLst>
              </a:tr>
              <a:tr h="95911">
                <a:tc>
                  <a:txBody>
                    <a:bodyPr/>
                    <a:lstStyle/>
                    <a:p>
                      <a:pPr algn="l" fontAlgn="b"/>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ㄴ부가세대급금</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161,456,645</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10,443,570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12854267"/>
                  </a:ext>
                </a:extLst>
              </a:tr>
              <a:tr h="95911">
                <a:tc>
                  <a:txBody>
                    <a:bodyPr/>
                    <a:lstStyle/>
                    <a:p>
                      <a:pPr algn="l" fontAlgn="b"/>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ㄴ선급금</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197,520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49637750"/>
                  </a:ext>
                </a:extLst>
              </a:tr>
              <a:tr h="95911">
                <a:tc>
                  <a:txBody>
                    <a:bodyPr/>
                    <a:lstStyle/>
                    <a:p>
                      <a:pPr algn="l"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465,946,532</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556,690,212</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489,689,081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562,517,011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19770295"/>
                  </a:ext>
                </a:extLst>
              </a:tr>
              <a:tr h="95911">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제품</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316,685,600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402,205,243</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328,670,040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421,823,646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77419884"/>
                  </a:ext>
                </a:extLst>
              </a:tr>
              <a:tr h="95911">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원재료</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143,339,754</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129,635,982</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150,647,589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136,226,499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71591692"/>
                  </a:ext>
                </a:extLst>
              </a:tr>
              <a:tr h="95911">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재공품</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5,921,178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24,848,987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10,371,452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4,466,866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12953533"/>
                  </a:ext>
                </a:extLst>
              </a:tr>
              <a:tr h="95911">
                <a:tc>
                  <a:txBody>
                    <a:bodyPr/>
                    <a:lstStyle/>
                    <a:p>
                      <a:pPr algn="l" fontAlgn="b"/>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Ⅱ.</a:t>
                      </a: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비유동자산</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8,786,045,772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8,294,945,510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7,007,609,445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6,537,619,844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34490371"/>
                  </a:ext>
                </a:extLst>
              </a:tr>
              <a:tr h="95911">
                <a:tc>
                  <a:txBody>
                    <a:bodyPr/>
                    <a:lstStyle/>
                    <a:p>
                      <a:pPr algn="l" fontAlgn="b"/>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8,735,045,772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8,243,945,510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6,956,609,445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6,486,619,844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528852531"/>
                  </a:ext>
                </a:extLst>
              </a:tr>
              <a:tr h="95911">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8,198,805,666</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10,204,109,907</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9,608,821,407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9,593,730,498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78565251"/>
                  </a:ext>
                </a:extLst>
              </a:tr>
              <a:tr h="95911">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감가상각누계액</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(1,005,717,046)</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(2,025,465,535)</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(2,748,321,353)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(3,217,580,279)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80794115"/>
                  </a:ext>
                </a:extLst>
              </a:tr>
              <a:tr h="9591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공구와기구</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304,310,800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304,310,800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304,310,800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222,024,400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43195892"/>
                  </a:ext>
                </a:extLst>
              </a:tr>
              <a:tr h="9591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감가상각누계액</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(254,670,125)</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(304,307,800)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(304,307,800)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(222,022,400)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53660947"/>
                  </a:ext>
                </a:extLst>
              </a:tr>
              <a:tr h="9591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비품</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97,580,501</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97,580,501</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91,887,501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91,887,501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91793623"/>
                  </a:ext>
                </a:extLst>
              </a:tr>
              <a:tr h="9591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감가상각누계액</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(14,702,265)</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(34,218,363)</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(45,781,110)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(53,719,876)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50713422"/>
                  </a:ext>
                </a:extLst>
              </a:tr>
              <a:tr h="9591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건설중인자산</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1,409,438,241</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1,936,000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50,000,000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72,300,000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09245517"/>
                  </a:ext>
                </a:extLst>
              </a:tr>
              <a:tr h="95911">
                <a:tc>
                  <a:txBody>
                    <a:bodyPr/>
                    <a:lstStyle/>
                    <a:p>
                      <a:pPr algn="l"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기타비유동자산</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임차보증금</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51,000,000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51,000,000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51,000,000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51,000,000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6683501"/>
                  </a:ext>
                </a:extLst>
              </a:tr>
              <a:tr h="95911">
                <a:tc>
                  <a:txBody>
                    <a:bodyPr/>
                    <a:lstStyle/>
                    <a:p>
                      <a:pPr algn="l"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총자산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10,869,958,757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9,811,334,270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8,273,496,421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7,652,246,115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3346422794"/>
                  </a:ext>
                </a:extLst>
              </a:tr>
              <a:tr h="95911">
                <a:tc>
                  <a:txBody>
                    <a:bodyPr/>
                    <a:lstStyle/>
                    <a:p>
                      <a:pPr algn="l"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Ⅰ.</a:t>
                      </a: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유동부채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6,312,088,305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7,969,654,680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6,733,435,971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3,689,512,851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44407253"/>
                  </a:ext>
                </a:extLst>
              </a:tr>
              <a:tr h="9591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외상매입금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870,815,620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1,691,687,451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1,204,007,120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1,236,043,487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101073188"/>
                  </a:ext>
                </a:extLst>
              </a:tr>
              <a:tr h="9591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137,943,631</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197,456,644</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127,834,154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201,329,121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37818441"/>
                  </a:ext>
                </a:extLst>
              </a:tr>
              <a:tr h="9591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기타유동부채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37,371,610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3,037,338</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5,222,074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2,901,898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46527277"/>
                  </a:ext>
                </a:extLst>
              </a:tr>
              <a:tr h="9591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ㄴ예수금</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3,026,840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3,026,840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03820214"/>
                  </a:ext>
                </a:extLst>
              </a:tr>
              <a:tr h="9591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ㄴ부가세예수금</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34,334,272</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25326537"/>
                  </a:ext>
                </a:extLst>
              </a:tr>
              <a:tr h="9591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ㄴ선수금</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10,498</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10,498</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60368367"/>
                  </a:ext>
                </a:extLst>
              </a:tr>
              <a:tr h="9591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ㄴ미지급비용</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5,222,074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2,901,898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02101586"/>
                  </a:ext>
                </a:extLst>
              </a:tr>
              <a:tr h="9591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단기차입금</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4,500,000,000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4,350,000,000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56702191"/>
                  </a:ext>
                </a:extLst>
              </a:tr>
              <a:tr h="9591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유동성장기부채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765,957,444</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1,009,308,520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750,000,000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375,000,000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56565687"/>
                  </a:ext>
                </a:extLst>
              </a:tr>
              <a:tr h="9591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특관자순채무 </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본지사</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718,164,727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4,646,372,623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1,874,238,345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19800919"/>
                  </a:ext>
                </a:extLst>
              </a:tr>
              <a:tr h="95911">
                <a:tc>
                  <a:txBody>
                    <a:bodyPr/>
                    <a:lstStyle/>
                    <a:p>
                      <a:pPr algn="l"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Ⅱ.</a:t>
                      </a: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비유동부채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5,206,986,970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4,423,927,920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3,633,177,820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5,803,965,540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51551074"/>
                  </a:ext>
                </a:extLst>
              </a:tr>
              <a:tr h="9591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장기차입금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4,946,808,520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3,937,500,000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3,187,500,000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5,387,500,000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864635063"/>
                  </a:ext>
                </a:extLst>
              </a:tr>
              <a:tr h="9591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퇴직급여충당금</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260,178,450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486,427,920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445,677,820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416,465,540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6874034"/>
                  </a:ext>
                </a:extLst>
              </a:tr>
              <a:tr h="95911">
                <a:tc>
                  <a:txBody>
                    <a:bodyPr/>
                    <a:lstStyle/>
                    <a:p>
                      <a:pPr algn="l"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부채총계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11,519,075,275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12,393,582,600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10,366,613,791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9,493,478,391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4171623806"/>
                  </a:ext>
                </a:extLst>
              </a:tr>
              <a:tr h="9591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이익잉여금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chemeClr val="bg1"/>
                    </a:solid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1,060,941,072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chemeClr val="bg1"/>
                    </a:solid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(649,116,518)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chemeClr val="bg1"/>
                    </a:solid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(2,582,248,330)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chemeClr val="bg1"/>
                    </a:solid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(1,890,575,283)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655376000"/>
                  </a:ext>
                </a:extLst>
              </a:tr>
              <a:tr h="9591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당기순이익</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손실</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chemeClr val="bg1"/>
                    </a:solid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(1,710,057,590)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chemeClr val="bg1"/>
                    </a:solid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(1,933,131,812)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chemeClr val="bg1"/>
                    </a:solid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489,130,960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chemeClr val="bg1"/>
                    </a:solidFill>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49,343,007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chemeClr val="bg1"/>
                    </a:solidFill>
                  </a:tcPr>
                </a:tc>
                <a:extLst>
                  <a:ext uri="{0D108BD9-81ED-4DB2-BD59-A6C34878D82A}">
                    <a16:rowId xmlns:a16="http://schemas.microsoft.com/office/drawing/2014/main" val="2408354323"/>
                  </a:ext>
                </a:extLst>
              </a:tr>
              <a:tr h="95911">
                <a:tc>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자본총계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(649,116,518)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(2,582,248,330)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(2,093,117,370)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(1,841,232,276)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3311008366"/>
                  </a:ext>
                </a:extLst>
              </a:tr>
            </a:tbl>
          </a:graphicData>
        </a:graphic>
      </p:graphicFrame>
    </p:spTree>
    <p:extLst>
      <p:ext uri="{BB962C8B-B14F-4D97-AF65-F5344CB8AC3E}">
        <p14:creationId xmlns:p14="http://schemas.microsoft.com/office/powerpoint/2010/main" val="32869718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3">
            <a:extLst>
              <a:ext uri="{FF2B5EF4-FFF2-40B4-BE49-F238E27FC236}">
                <a16:creationId xmlns:a16="http://schemas.microsoft.com/office/drawing/2014/main" id="{C9C702E1-3F81-4806-9826-C22806F8E5F9}"/>
              </a:ext>
            </a:extLst>
          </p:cNvPr>
          <p:cNvSpPr txBox="1">
            <a:spLocks/>
          </p:cNvSpPr>
          <p:nvPr/>
        </p:nvSpPr>
        <p:spPr>
          <a:xfrm>
            <a:off x="1728002" y="745828"/>
            <a:ext cx="3749742" cy="771672"/>
          </a:xfrm>
          <a:prstGeom prst="rect">
            <a:avLst/>
          </a:prstGeom>
        </p:spPr>
        <p:txBody>
          <a:bodyPr vert="horz" lIns="90000" tIns="0" rIns="0" bIns="0" rtlCol="0" anchor="t" anchorCtr="0">
            <a:noAutofit/>
          </a:bodyPr>
          <a:lstStyle>
            <a:lvl1pPr marL="0" algn="l" defTabSz="895327" rtl="0" eaLnBrk="1" latinLnBrk="1" hangingPunct="1">
              <a:lnSpc>
                <a:spcPct val="100000"/>
              </a:lnSpc>
              <a:spcBef>
                <a:spcPct val="0"/>
              </a:spcBef>
              <a:buNone/>
              <a:defRPr lang="ko-KR" altLang="en-US" sz="4700" b="0" i="0" kern="0" dirty="0">
                <a:solidFill>
                  <a:schemeClr val="accent1"/>
                </a:solidFill>
                <a:latin typeface="KPMG Extralight"/>
                <a:ea typeface="+mn-ea"/>
                <a:cs typeface="KPMG Extralight"/>
              </a:defRPr>
            </a:lvl1pPr>
          </a:lstStyle>
          <a:p>
            <a:pPr defTabSz="895317">
              <a:defRPr/>
            </a:pPr>
            <a:r>
              <a:rPr lang="en-US" altLang="ko-KR" sz="4800" dirty="0">
                <a:solidFill>
                  <a:srgbClr val="00338D"/>
                </a:solidFill>
              </a:rPr>
              <a:t>Contacts</a:t>
            </a:r>
            <a:br>
              <a:rPr lang="en-US" altLang="ko-KR" sz="4800" dirty="0">
                <a:solidFill>
                  <a:srgbClr val="00338D"/>
                </a:solidFill>
              </a:rPr>
            </a:br>
            <a:br>
              <a:rPr lang="en-US" altLang="ko-KR" sz="2000" dirty="0">
                <a:solidFill>
                  <a:srgbClr val="00338D"/>
                </a:solidFill>
              </a:rPr>
            </a:br>
            <a:endParaRPr lang="en-US" altLang="en-US" dirty="0">
              <a:solidFill>
                <a:srgbClr val="0091DA"/>
              </a:solidFill>
            </a:endParaRPr>
          </a:p>
        </p:txBody>
      </p:sp>
      <p:sp>
        <p:nvSpPr>
          <p:cNvPr id="20" name="Rectangle 22">
            <a:extLst>
              <a:ext uri="{FF2B5EF4-FFF2-40B4-BE49-F238E27FC236}">
                <a16:creationId xmlns:a16="http://schemas.microsoft.com/office/drawing/2014/main" id="{3ECB0679-DE88-47BB-88EB-6BD374C46CBF}"/>
              </a:ext>
            </a:extLst>
          </p:cNvPr>
          <p:cNvSpPr>
            <a:spLocks noChangeArrowheads="1"/>
          </p:cNvSpPr>
          <p:nvPr/>
        </p:nvSpPr>
        <p:spPr bwMode="auto">
          <a:xfrm>
            <a:off x="1790731" y="1633349"/>
            <a:ext cx="3427223" cy="1468437"/>
          </a:xfrm>
          <a:prstGeom prst="rect">
            <a:avLst/>
          </a:prstGeom>
          <a:solidFill>
            <a:srgbClr val="FFFFFF"/>
          </a:solidFill>
          <a:ln w="12700" algn="ctr">
            <a:noFill/>
            <a:miter lim="800000"/>
            <a:headEnd/>
            <a:tailEnd/>
          </a:ln>
        </p:spPr>
        <p:txBody>
          <a:bodyPr lIns="72001" tIns="108000" rIns="0" anchor="t" anchorCtr="0"/>
          <a:lstStyle>
            <a:lvl1pPr eaLnBrk="0" hangingPunct="0">
              <a:defRPr kumimoji="1" sz="1500" b="1">
                <a:solidFill>
                  <a:schemeClr val="bg1"/>
                </a:solidFill>
                <a:latin typeface="맑은 고딕" panose="020B0503020000020004" pitchFamily="50" charset="-127"/>
                <a:ea typeface="맑은 고딕" panose="020B0503020000020004" pitchFamily="50" charset="-127"/>
              </a:defRPr>
            </a:lvl1pPr>
            <a:lvl2pPr marL="742950" indent="-285750" eaLnBrk="0" hangingPunct="0">
              <a:defRPr kumimoji="1" sz="1500" b="1">
                <a:solidFill>
                  <a:schemeClr val="bg1"/>
                </a:solidFill>
                <a:latin typeface="맑은 고딕" panose="020B0503020000020004" pitchFamily="50" charset="-127"/>
                <a:ea typeface="맑은 고딕" panose="020B0503020000020004" pitchFamily="50" charset="-127"/>
              </a:defRPr>
            </a:lvl2pPr>
            <a:lvl3pPr marL="1143000" indent="-228600" eaLnBrk="0" hangingPunct="0">
              <a:defRPr kumimoji="1" sz="1500" b="1">
                <a:solidFill>
                  <a:schemeClr val="bg1"/>
                </a:solidFill>
                <a:latin typeface="맑은 고딕" panose="020B0503020000020004" pitchFamily="50" charset="-127"/>
                <a:ea typeface="맑은 고딕" panose="020B0503020000020004" pitchFamily="50" charset="-127"/>
              </a:defRPr>
            </a:lvl3pPr>
            <a:lvl4pPr marL="1600200" indent="-228600" eaLnBrk="0" hangingPunct="0">
              <a:defRPr kumimoji="1" sz="1500" b="1">
                <a:solidFill>
                  <a:schemeClr val="bg1"/>
                </a:solidFill>
                <a:latin typeface="맑은 고딕" panose="020B0503020000020004" pitchFamily="50" charset="-127"/>
                <a:ea typeface="맑은 고딕" panose="020B0503020000020004" pitchFamily="50" charset="-127"/>
              </a:defRPr>
            </a:lvl4pPr>
            <a:lvl5pPr marL="2057400" indent="-228600" eaLnBrk="0" hangingPunct="0">
              <a:defRPr kumimoji="1" sz="1500" b="1">
                <a:solidFill>
                  <a:schemeClr val="bg1"/>
                </a:solidFill>
                <a:latin typeface="맑은 고딕" panose="020B0503020000020004" pitchFamily="50" charset="-127"/>
                <a:ea typeface="맑은 고딕" panose="020B0503020000020004" pitchFamily="50" charset="-127"/>
              </a:defRPr>
            </a:lvl5pPr>
            <a:lvl6pPr marL="25146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6pPr>
            <a:lvl7pPr marL="29718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7pPr>
            <a:lvl8pPr marL="34290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8pPr>
            <a:lvl9pPr marL="38862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9pPr>
          </a:lstStyle>
          <a:p>
            <a:pPr algn="just" defTabSz="914390">
              <a:tabLst>
                <a:tab pos="1252443" algn="l"/>
                <a:tab pos="1523883" algn="l"/>
              </a:tabLst>
              <a:defRPr/>
            </a:pPr>
            <a:endParaRPr kumimoji="0" lang="en-US" altLang="ko-KR" sz="1000" b="0" kern="0" dirty="0">
              <a:solidFill>
                <a:srgbClr val="000000"/>
              </a:solidFill>
              <a:latin typeface="+mj-ea"/>
            </a:endParaRPr>
          </a:p>
          <a:p>
            <a:pPr algn="just" defTabSz="914390">
              <a:tabLst>
                <a:tab pos="1252443" algn="l"/>
                <a:tab pos="1523883" algn="l"/>
              </a:tabLst>
              <a:defRPr/>
            </a:pPr>
            <a:r>
              <a:rPr kumimoji="0" lang="ko-KR" altLang="en-US" sz="1000" b="0" kern="0" dirty="0" err="1">
                <a:solidFill>
                  <a:srgbClr val="000000"/>
                </a:solidFill>
                <a:latin typeface="+mj-ea"/>
              </a:rPr>
              <a:t>김병두</a:t>
            </a:r>
            <a:r>
              <a:rPr kumimoji="0" lang="ko-KR" altLang="en-US" sz="1000" b="0" kern="0" dirty="0">
                <a:solidFill>
                  <a:srgbClr val="000000"/>
                </a:solidFill>
                <a:latin typeface="+mj-ea"/>
              </a:rPr>
              <a:t> 상무이사</a:t>
            </a:r>
            <a:r>
              <a:rPr kumimoji="0" lang="en-US" altLang="ko-KR" sz="1000" b="0" kern="0" dirty="0">
                <a:solidFill>
                  <a:srgbClr val="000000"/>
                </a:solidFill>
                <a:latin typeface="+mj-ea"/>
              </a:rPr>
              <a:t>	T.	+82 2 2112 6721</a:t>
            </a:r>
          </a:p>
          <a:p>
            <a:pPr algn="just" defTabSz="914390">
              <a:tabLst>
                <a:tab pos="1252443" algn="l"/>
                <a:tab pos="1523883" algn="l"/>
              </a:tabLst>
              <a:defRPr/>
            </a:pPr>
            <a:r>
              <a:rPr kumimoji="0" lang="en-US" altLang="ko-KR" sz="1000" b="0" kern="0" dirty="0">
                <a:solidFill>
                  <a:srgbClr val="000000"/>
                </a:solidFill>
                <a:latin typeface="+mj-ea"/>
              </a:rPr>
              <a:t>	E.	</a:t>
            </a:r>
            <a:r>
              <a:rPr kumimoji="0" lang="en-US" altLang="ko-KR" sz="1000" b="0" kern="0" dirty="0">
                <a:solidFill>
                  <a:srgbClr val="000000"/>
                </a:solidFill>
                <a:latin typeface="+mj-ea"/>
                <a:hlinkClick r:id="rId4"/>
              </a:rPr>
              <a:t>byeongdookim@kr.kpmg.com</a:t>
            </a:r>
            <a:endParaRPr kumimoji="0" lang="en-US" altLang="ko-KR" sz="1000" b="0" kern="0" dirty="0">
              <a:solidFill>
                <a:srgbClr val="000000"/>
              </a:solidFill>
              <a:latin typeface="+mj-ea"/>
            </a:endParaRPr>
          </a:p>
          <a:p>
            <a:pPr algn="just" defTabSz="914390">
              <a:tabLst>
                <a:tab pos="1252443" algn="l"/>
                <a:tab pos="1523883" algn="l"/>
              </a:tabLst>
              <a:defRPr/>
            </a:pPr>
            <a:endParaRPr kumimoji="0" lang="en-US" altLang="ko-KR" sz="1000" b="0" kern="0" dirty="0">
              <a:solidFill>
                <a:srgbClr val="000000"/>
              </a:solidFill>
              <a:latin typeface="+mj-ea"/>
            </a:endParaRPr>
          </a:p>
          <a:p>
            <a:pPr algn="just" defTabSz="914390">
              <a:tabLst>
                <a:tab pos="1252443" algn="l"/>
                <a:tab pos="1523883" algn="l"/>
              </a:tabLst>
              <a:defRPr/>
            </a:pPr>
            <a:endParaRPr lang="da-DK" altLang="ko-KR" sz="1000" kern="0" dirty="0">
              <a:solidFill>
                <a:prstClr val="white"/>
              </a:solidFill>
              <a:latin typeface="+mj-ea"/>
            </a:endParaRPr>
          </a:p>
        </p:txBody>
      </p:sp>
      <p:sp>
        <p:nvSpPr>
          <p:cNvPr id="21" name="Text Placeholder 28">
            <a:extLst>
              <a:ext uri="{FF2B5EF4-FFF2-40B4-BE49-F238E27FC236}">
                <a16:creationId xmlns:a16="http://schemas.microsoft.com/office/drawing/2014/main" id="{EF148182-9877-47D4-A828-17085327FC89}"/>
              </a:ext>
            </a:extLst>
          </p:cNvPr>
          <p:cNvSpPr txBox="1">
            <a:spLocks/>
          </p:cNvSpPr>
          <p:nvPr>
            <p:custDataLst>
              <p:tags r:id="rId1"/>
            </p:custDataLst>
          </p:nvPr>
        </p:nvSpPr>
        <p:spPr>
          <a:xfrm>
            <a:off x="1728002" y="5112002"/>
            <a:ext cx="7375525" cy="554037"/>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ko-KR" b="1" kern="0" dirty="0">
                <a:latin typeface="맑은 고딕" panose="020B0503020000020004" pitchFamily="50" charset="-127"/>
                <a:ea typeface="맑은 고딕" panose="020B0503020000020004" pitchFamily="50" charset="-127"/>
                <a:cs typeface="Univers for KPMG Light" panose="020B0403020202020204" pitchFamily="34" charset="0"/>
              </a:rPr>
              <a:t>© 2022 KPMG Samjong Accounting Corp., the Korean member firm of the KPMG network of independent member firms affiliated with KPMG International Cooperative (“KPMG International”), a Swiss entity. All rights reserved. Printed in Korea.</a:t>
            </a:r>
          </a:p>
        </p:txBody>
      </p:sp>
      <p:pic>
        <p:nvPicPr>
          <p:cNvPr id="22" name="Picture 12">
            <a:extLst>
              <a:ext uri="{FF2B5EF4-FFF2-40B4-BE49-F238E27FC236}">
                <a16:creationId xmlns:a16="http://schemas.microsoft.com/office/drawing/2014/main" id="{F5D0BA04-F7DB-4B0C-8FF6-52539FE8427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1800769" y="3467783"/>
            <a:ext cx="2341068" cy="360000"/>
          </a:xfrm>
          <a:prstGeom prst="rect">
            <a:avLst/>
          </a:prstGeom>
          <a:noFill/>
          <a:ln w="9525">
            <a:noFill/>
            <a:miter lim="800000"/>
            <a:headEnd/>
            <a:tailEnd/>
          </a:ln>
        </p:spPr>
      </p:pic>
      <p:pic>
        <p:nvPicPr>
          <p:cNvPr id="23" name="Picture 13">
            <a:extLst>
              <a:ext uri="{FF2B5EF4-FFF2-40B4-BE49-F238E27FC236}">
                <a16:creationId xmlns:a16="http://schemas.microsoft.com/office/drawing/2014/main" id="{BBFB4E36-C00C-4357-BC38-DBA5C15F3C0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30395" y="3471333"/>
            <a:ext cx="1113206" cy="353097"/>
          </a:xfrm>
          <a:prstGeom prst="rect">
            <a:avLst/>
          </a:prstGeom>
        </p:spPr>
      </p:pic>
      <p:sp>
        <p:nvSpPr>
          <p:cNvPr id="24" name="Text Placeholder 29">
            <a:extLst>
              <a:ext uri="{FF2B5EF4-FFF2-40B4-BE49-F238E27FC236}">
                <a16:creationId xmlns:a16="http://schemas.microsoft.com/office/drawing/2014/main" id="{A48A435B-8394-4D21-BC16-E77AFC85B062}"/>
              </a:ext>
            </a:extLst>
          </p:cNvPr>
          <p:cNvSpPr txBox="1">
            <a:spLocks/>
          </p:cNvSpPr>
          <p:nvPr/>
        </p:nvSpPr>
        <p:spPr>
          <a:xfrm>
            <a:off x="1728002" y="5690659"/>
            <a:ext cx="7375525"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ko-KR" dirty="0">
                <a:latin typeface="맑은 고딕" panose="020B0503020000020004" pitchFamily="50" charset="-127"/>
                <a:ea typeface="맑은 고딕" panose="020B0503020000020004" pitchFamily="50" charset="-127"/>
              </a:rPr>
              <a:t>The KPMG name and logo are registered trademarks or trademarks of KPMG International. </a:t>
            </a:r>
          </a:p>
        </p:txBody>
      </p:sp>
      <p:sp>
        <p:nvSpPr>
          <p:cNvPr id="25" name="Text Placeholder 39">
            <a:extLst>
              <a:ext uri="{FF2B5EF4-FFF2-40B4-BE49-F238E27FC236}">
                <a16:creationId xmlns:a16="http://schemas.microsoft.com/office/drawing/2014/main" id="{4F6AF500-910D-4276-83AE-B1E828DCBAC9}"/>
              </a:ext>
            </a:extLst>
          </p:cNvPr>
          <p:cNvSpPr txBox="1">
            <a:spLocks/>
          </p:cNvSpPr>
          <p:nvPr/>
        </p:nvSpPr>
        <p:spPr>
          <a:xfrm>
            <a:off x="1728002" y="4313241"/>
            <a:ext cx="7375525" cy="554037"/>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ko-KR" dirty="0">
                <a:latin typeface="맑은 고딕" panose="020B0503020000020004" pitchFamily="50" charset="-127"/>
                <a:ea typeface="맑은 고딕" panose="020B0503020000020004" pitchFamily="50" charset="-127"/>
              </a:rPr>
              <a:t>The information contained herein is of a general nature and is not intended to address the circumstances of any particular individual or entity. Although we endeavor to provide accurate </a:t>
            </a:r>
            <a:r>
              <a:rPr lang="en-GB" altLang="ko-KR">
                <a:latin typeface="맑은 고딕" panose="020B0503020000020004" pitchFamily="50" charset="-127"/>
                <a:ea typeface="맑은 고딕" panose="020B0503020000020004" pitchFamily="50" charset="-127"/>
              </a:rPr>
              <a:t>and timely </a:t>
            </a:r>
            <a:r>
              <a:rPr lang="en-GB" altLang="ko-KR" dirty="0">
                <a:latin typeface="맑은 고딕" panose="020B0503020000020004" pitchFamily="50" charset="-127"/>
                <a:ea typeface="맑은 고딕" panose="020B0503020000020004" pitchFamily="50" charset="-127"/>
              </a:rPr>
              <a:t>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p:txBody>
      </p:sp>
      <p:sp>
        <p:nvSpPr>
          <p:cNvPr id="26" name="Text Placeholder 45">
            <a:extLst>
              <a:ext uri="{FF2B5EF4-FFF2-40B4-BE49-F238E27FC236}">
                <a16:creationId xmlns:a16="http://schemas.microsoft.com/office/drawing/2014/main" id="{E37A4304-0FF9-48A6-A453-2EB1ECAB46CC}"/>
              </a:ext>
            </a:extLst>
          </p:cNvPr>
          <p:cNvSpPr txBox="1">
            <a:spLocks/>
          </p:cNvSpPr>
          <p:nvPr/>
        </p:nvSpPr>
        <p:spPr>
          <a:xfrm>
            <a:off x="1728000" y="3948112"/>
            <a:ext cx="2052000"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맑은 고딕" panose="020B0503020000020004" pitchFamily="50" charset="-127"/>
                <a:ea typeface="맑은 고딕" panose="020B0503020000020004" pitchFamily="50" charset="-127"/>
              </a:rPr>
              <a:t>kpmg.com/socialmedia</a:t>
            </a:r>
          </a:p>
        </p:txBody>
      </p:sp>
      <p:sp>
        <p:nvSpPr>
          <p:cNvPr id="27" name="Text Placeholder 46">
            <a:extLst>
              <a:ext uri="{FF2B5EF4-FFF2-40B4-BE49-F238E27FC236}">
                <a16:creationId xmlns:a16="http://schemas.microsoft.com/office/drawing/2014/main" id="{2C3F878B-7309-4A7E-8AE9-C7DCCD4C336D}"/>
              </a:ext>
            </a:extLst>
          </p:cNvPr>
          <p:cNvSpPr txBox="1">
            <a:spLocks/>
          </p:cNvSpPr>
          <p:nvPr/>
        </p:nvSpPr>
        <p:spPr>
          <a:xfrm>
            <a:off x="4775338" y="3948112"/>
            <a:ext cx="2052000"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맑은 고딕" panose="020B0503020000020004" pitchFamily="50" charset="-127"/>
                <a:ea typeface="맑은 고딕" panose="020B0503020000020004" pitchFamily="50" charset="-127"/>
              </a:rPr>
              <a:t>kpmg.com/app</a:t>
            </a:r>
          </a:p>
        </p:txBody>
      </p:sp>
    </p:spTree>
    <p:extLst>
      <p:ext uri="{BB962C8B-B14F-4D97-AF65-F5344CB8AC3E}">
        <p14:creationId xmlns:p14="http://schemas.microsoft.com/office/powerpoint/2010/main" val="1705830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제목 2">
            <a:extLst>
              <a:ext uri="{FF2B5EF4-FFF2-40B4-BE49-F238E27FC236}">
                <a16:creationId xmlns:a16="http://schemas.microsoft.com/office/drawing/2014/main" id="{D5CC0388-8169-4FE9-98CD-0809A2736CC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P&amp;L Overview</a:t>
            </a:r>
          </a:p>
        </p:txBody>
      </p:sp>
      <p:sp>
        <p:nvSpPr>
          <p:cNvPr id="83" name="제목 2">
            <a:extLst>
              <a:ext uri="{FF2B5EF4-FFF2-40B4-BE49-F238E27FC236}">
                <a16:creationId xmlns:a16="http://schemas.microsoft.com/office/drawing/2014/main" id="{3AD7705A-186A-40DD-86C0-121D8913363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sp>
        <p:nvSpPr>
          <p:cNvPr id="11" name="TextBox 10">
            <a:extLst>
              <a:ext uri="{FF2B5EF4-FFF2-40B4-BE49-F238E27FC236}">
                <a16:creationId xmlns:a16="http://schemas.microsoft.com/office/drawing/2014/main" id="{336066DA-F512-49C9-A146-41B88A52CF56}"/>
              </a:ext>
            </a:extLst>
          </p:cNvPr>
          <p:cNvSpPr txBox="1"/>
          <p:nvPr/>
        </p:nvSpPr>
        <p:spPr>
          <a:xfrm>
            <a:off x="495300" y="5935486"/>
            <a:ext cx="4067698" cy="107722"/>
          </a:xfrm>
          <a:prstGeom prst="rect">
            <a:avLst/>
          </a:prstGeom>
          <a:noFill/>
        </p:spPr>
        <p:txBody>
          <a:bodyPr wrap="square" lIns="0" tIns="0" rIns="0" bIns="0" rtlCol="0">
            <a:spAutoFit/>
          </a:bodyPr>
          <a:lstStyle/>
          <a:p>
            <a:r>
              <a:rPr lang="en-US" altLang="ko-KR" sz="700" dirty="0">
                <a:solidFill>
                  <a:prstClr val="black"/>
                </a:solidFill>
                <a:latin typeface="Arial" panose="020B0604020202020204" pitchFamily="34" charset="0"/>
                <a:cs typeface="Arial" panose="020B0604020202020204" pitchFamily="34" charset="0"/>
              </a:rPr>
              <a:t>Source</a:t>
            </a:r>
            <a:r>
              <a:rPr lang="en-US" altLang="ko-KR" sz="700">
                <a:solidFill>
                  <a:prstClr val="black"/>
                </a:solidFill>
                <a:latin typeface="Arial" panose="020B0604020202020204" pitchFamily="34" charset="0"/>
                <a:cs typeface="Arial" panose="020B0604020202020204" pitchFamily="34" charset="0"/>
              </a:rPr>
              <a:t>: </a:t>
            </a:r>
            <a:r>
              <a:rPr lang="ko-KR" altLang="en-US" sz="700" dirty="0">
                <a:solidFill>
                  <a:prstClr val="black"/>
                </a:solidFill>
                <a:latin typeface="Arial" panose="020B0604020202020204" pitchFamily="34" charset="0"/>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p:txBody>
      </p:sp>
      <p:graphicFrame>
        <p:nvGraphicFramePr>
          <p:cNvPr id="12" name="표 11">
            <a:extLst>
              <a:ext uri="{FF2B5EF4-FFF2-40B4-BE49-F238E27FC236}">
                <a16:creationId xmlns:a16="http://schemas.microsoft.com/office/drawing/2014/main" id="{9600B918-3F61-441A-94A0-74EFB51922D6}"/>
              </a:ext>
            </a:extLst>
          </p:cNvPr>
          <p:cNvGraphicFramePr>
            <a:graphicFrameLocks noGrp="1"/>
          </p:cNvGraphicFramePr>
          <p:nvPr>
            <p:extLst>
              <p:ext uri="{D42A27DB-BD31-4B8C-83A1-F6EECF244321}">
                <p14:modId xmlns:p14="http://schemas.microsoft.com/office/powerpoint/2010/main" val="1406350432"/>
              </p:ext>
            </p:extLst>
          </p:nvPr>
        </p:nvGraphicFramePr>
        <p:xfrm>
          <a:off x="500400" y="1249200"/>
          <a:ext cx="4452605" cy="4674740"/>
        </p:xfrm>
        <a:graphic>
          <a:graphicData uri="http://schemas.openxmlformats.org/drawingml/2006/table">
            <a:tbl>
              <a:tblPr/>
              <a:tblGrid>
                <a:gridCol w="149668">
                  <a:extLst>
                    <a:ext uri="{9D8B030D-6E8A-4147-A177-3AD203B41FA5}">
                      <a16:colId xmlns:a16="http://schemas.microsoft.com/office/drawing/2014/main" val="1091581905"/>
                    </a:ext>
                  </a:extLst>
                </a:gridCol>
                <a:gridCol w="1019341">
                  <a:extLst>
                    <a:ext uri="{9D8B030D-6E8A-4147-A177-3AD203B41FA5}">
                      <a16:colId xmlns:a16="http://schemas.microsoft.com/office/drawing/2014/main" val="1484884577"/>
                    </a:ext>
                  </a:extLst>
                </a:gridCol>
                <a:gridCol w="547266">
                  <a:extLst>
                    <a:ext uri="{9D8B030D-6E8A-4147-A177-3AD203B41FA5}">
                      <a16:colId xmlns:a16="http://schemas.microsoft.com/office/drawing/2014/main" val="2399708489"/>
                    </a:ext>
                  </a:extLst>
                </a:gridCol>
                <a:gridCol w="547266">
                  <a:extLst>
                    <a:ext uri="{9D8B030D-6E8A-4147-A177-3AD203B41FA5}">
                      <a16:colId xmlns:a16="http://schemas.microsoft.com/office/drawing/2014/main" val="3138357627"/>
                    </a:ext>
                  </a:extLst>
                </a:gridCol>
                <a:gridCol w="547266">
                  <a:extLst>
                    <a:ext uri="{9D8B030D-6E8A-4147-A177-3AD203B41FA5}">
                      <a16:colId xmlns:a16="http://schemas.microsoft.com/office/drawing/2014/main" val="3379081334"/>
                    </a:ext>
                  </a:extLst>
                </a:gridCol>
                <a:gridCol w="547266">
                  <a:extLst>
                    <a:ext uri="{9D8B030D-6E8A-4147-A177-3AD203B41FA5}">
                      <a16:colId xmlns:a16="http://schemas.microsoft.com/office/drawing/2014/main" val="1659770900"/>
                    </a:ext>
                  </a:extLst>
                </a:gridCol>
                <a:gridCol w="547266">
                  <a:extLst>
                    <a:ext uri="{9D8B030D-6E8A-4147-A177-3AD203B41FA5}">
                      <a16:colId xmlns:a16="http://schemas.microsoft.com/office/drawing/2014/main" val="628460968"/>
                    </a:ext>
                  </a:extLst>
                </a:gridCol>
                <a:gridCol w="547266">
                  <a:extLst>
                    <a:ext uri="{9D8B030D-6E8A-4147-A177-3AD203B41FA5}">
                      <a16:colId xmlns:a16="http://schemas.microsoft.com/office/drawing/2014/main" val="1593297959"/>
                    </a:ext>
                  </a:extLst>
                </a:gridCol>
              </a:tblGrid>
              <a:tr h="166955">
                <a:tc gridSpan="8">
                  <a:txBody>
                    <a:bodyPr/>
                    <a:lstStyle/>
                    <a:p>
                      <a:pPr algn="l"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Profit and Loss Statement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465120769"/>
                  </a:ext>
                </a:extLst>
              </a:tr>
              <a:tr h="166955">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a:noFill/>
                    </a:lnT>
                    <a:lnB>
                      <a:noFill/>
                    </a:lnB>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LTM22</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2021.1H</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2022.1H</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826317753"/>
                  </a:ext>
                </a:extLst>
              </a:tr>
              <a:tr h="166955">
                <a:tc gridSpan="2">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6mths</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193398075"/>
                  </a:ext>
                </a:extLst>
              </a:tr>
              <a:tr h="166955">
                <a:tc gridSpan="2">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9,870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18,672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21,122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18,179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11,666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8,723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394140642"/>
                  </a:ext>
                </a:extLst>
              </a:tr>
              <a:tr h="166955">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28Ah Cap </a:t>
                      </a: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Ass'y</a:t>
                      </a: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2,836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316910838"/>
                  </a:ext>
                </a:extLst>
              </a:tr>
              <a:tr h="166955">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94Ah Cap Ass`y</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7,034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8,280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1,222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577845602"/>
                  </a:ext>
                </a:extLst>
              </a:tr>
              <a:tr h="166955">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100Ah Cap Ass`y</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1,319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911283285"/>
                  </a:ext>
                </a:extLst>
              </a:tr>
              <a:tr h="16695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112Ah Cap Ass`y</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6,858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19,055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16,277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11,349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8,571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30760060"/>
                  </a:ext>
                </a:extLst>
              </a:tr>
              <a:tr h="166955">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322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340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 </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057491581"/>
                  </a:ext>
                </a:extLst>
              </a:tr>
              <a:tr h="166955">
                <a:tc gridSpan="2">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11,908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19,671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19,734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17,108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10,857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8,231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081143307"/>
                  </a:ext>
                </a:extLst>
              </a:tr>
              <a:tr h="166955">
                <a:tc gridSpan="2">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매출총이익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809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937438431"/>
                  </a:ext>
                </a:extLst>
              </a:tr>
              <a:tr h="166955">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GP%</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314740449"/>
                  </a:ext>
                </a:extLst>
              </a:tr>
              <a:tr h="166955">
                <a:tc gridSpan="2">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판매비와관리비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163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63484041"/>
                  </a:ext>
                </a:extLst>
              </a:tr>
              <a:tr h="166955">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인건비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909011006"/>
                  </a:ext>
                </a:extLst>
              </a:tr>
              <a:tr h="166955">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운반비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02562721"/>
                  </a:ext>
                </a:extLst>
              </a:tr>
              <a:tr h="166955">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포장비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010813489"/>
                  </a:ext>
                </a:extLst>
              </a:tr>
              <a:tr h="166955">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기타판매관리비</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845557891"/>
                  </a:ext>
                </a:extLst>
              </a:tr>
              <a:tr h="166955">
                <a:tc gridSpan="2">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영업이익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(2,385)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646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412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611064043"/>
                  </a:ext>
                </a:extLst>
              </a:tr>
              <a:tr h="166955">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0460829"/>
                  </a:ext>
                </a:extLst>
              </a:tr>
              <a:tr h="166955">
                <a:tc gridSpan="2">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영업외수익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010429172"/>
                  </a:ext>
                </a:extLst>
              </a:tr>
              <a:tr h="166955">
                <a:tc gridSpan="2">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영업외비용</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550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226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391073684"/>
                  </a:ext>
                </a:extLst>
              </a:tr>
              <a:tr h="166955">
                <a:tc gridSpan="2">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법인세비용차감전이익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(1,933)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423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753448506"/>
                  </a:ext>
                </a:extLst>
              </a:tr>
              <a:tr h="166955">
                <a:tc gridSpan="2">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법인세비용</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912549456"/>
                  </a:ext>
                </a:extLst>
              </a:tr>
              <a:tr h="166955">
                <a:tc gridSpan="2">
                  <a:txBody>
                    <a:bodyPr/>
                    <a:lstStyle/>
                    <a:p>
                      <a:pPr algn="l"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당기순이익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(1,933)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423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532631444"/>
                  </a:ext>
                </a:extLst>
              </a:tr>
              <a:tr h="166955">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당기순이익</a:t>
                      </a: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744007741"/>
                  </a:ext>
                </a:extLst>
              </a:tr>
              <a:tr h="166955">
                <a:tc gridSpan="2">
                  <a:txBody>
                    <a:bodyPr/>
                    <a:lstStyle/>
                    <a:p>
                      <a:pPr algn="l"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D&amp;A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551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871799956"/>
                  </a:ext>
                </a:extLst>
              </a:tr>
              <a:tr h="166955">
                <a:tc gridSpan="2">
                  <a:txBody>
                    <a:bodyPr/>
                    <a:lstStyle/>
                    <a:p>
                      <a:pPr algn="l"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1,196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b"/>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899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713317537"/>
                  </a:ext>
                </a:extLst>
              </a:tr>
              <a:tr h="166955">
                <a:tc>
                  <a:txBody>
                    <a:bodyPr/>
                    <a:lstStyle/>
                    <a:p>
                      <a:pPr algn="l" rtl="0"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(0.7%)</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b"/>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042986772"/>
                  </a:ext>
                </a:extLst>
              </a:tr>
            </a:tbl>
          </a:graphicData>
        </a:graphic>
      </p:graphicFrame>
      <p:sp>
        <p:nvSpPr>
          <p:cNvPr id="13" name="TextBox 12">
            <a:extLst>
              <a:ext uri="{FF2B5EF4-FFF2-40B4-BE49-F238E27FC236}">
                <a16:creationId xmlns:a16="http://schemas.microsoft.com/office/drawing/2014/main" id="{A6270D4C-0060-46B1-AA43-7D12ADFFBBA1}"/>
              </a:ext>
            </a:extLst>
          </p:cNvPr>
          <p:cNvSpPr txBox="1"/>
          <p:nvPr/>
        </p:nvSpPr>
        <p:spPr>
          <a:xfrm>
            <a:off x="5041783" y="1243967"/>
            <a:ext cx="4219663" cy="5117689"/>
          </a:xfrm>
          <a:prstGeom prst="rect">
            <a:avLst/>
          </a:prstGeom>
          <a:noFill/>
          <a:ln>
            <a:noFill/>
          </a:ln>
        </p:spPr>
        <p:txBody>
          <a:bodyPr wrap="square" lIns="36000" tIns="108000" rIns="36000" bIns="36000" rtlCol="0">
            <a:noAutofit/>
          </a:bodyPr>
          <a:lstStyle/>
          <a:p>
            <a:pPr marL="180975" indent="-180975" latinLnBrk="1">
              <a:lnSpc>
                <a:spcPts val="1200"/>
              </a:lnSpc>
              <a:spcBef>
                <a:spcPts val="600"/>
              </a:spcBef>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태화기업의 재무제표는 일반기업회계기준에 따라 작성되었으며</a:t>
            </a:r>
            <a:r>
              <a:rPr lang="en-US" altLang="ko-KR" sz="900" dirty="0">
                <a:latin typeface="Arial" panose="020B0604020202020204" pitchFamily="34" charset="0"/>
                <a:cs typeface="Arial" panose="020B0604020202020204" pitchFamily="34" charset="0"/>
              </a:rPr>
              <a:t>, 2021</a:t>
            </a:r>
            <a:r>
              <a:rPr lang="ko-KR" altLang="en-US" sz="900" dirty="0">
                <a:latin typeface="Arial" panose="020B0604020202020204" pitchFamily="34" charset="0"/>
                <a:cs typeface="Arial" panose="020B0604020202020204" pitchFamily="34" charset="0"/>
              </a:rPr>
              <a:t>년말 기준으로 동원회계법인으로부터 회계감사를 수감하였음</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spcBef>
                <a:spcPts val="600"/>
              </a:spcBef>
              <a:buClr>
                <a:srgbClr val="00338D"/>
              </a:buClr>
              <a:buFont typeface="Arial" panose="020B0604020202020204" pitchFamily="34" charset="0"/>
              <a:buChar char="•"/>
              <a:tabLst>
                <a:tab pos="180975" algn="l"/>
              </a:tabLst>
              <a:defRPr/>
            </a:pPr>
            <a:endParaRPr lang="en-US" altLang="ko-KR" sz="900" b="1" u="sng" dirty="0">
              <a:latin typeface="Arial" panose="020B0604020202020204" pitchFamily="34" charset="0"/>
              <a:cs typeface="Arial" panose="020B0604020202020204" pitchFamily="34" charset="0"/>
            </a:endParaRPr>
          </a:p>
          <a:p>
            <a:pPr>
              <a:lnSpc>
                <a:spcPts val="1200"/>
              </a:lnSpc>
              <a:spcBef>
                <a:spcPts val="600"/>
              </a:spcBef>
              <a:buClr>
                <a:srgbClr val="00338D"/>
              </a:buClr>
              <a:tabLst>
                <a:tab pos="4935538" algn="l"/>
              </a:tabLst>
              <a:defRPr/>
            </a:pPr>
            <a:r>
              <a:rPr lang="ko-KR" altLang="en-US" sz="900" b="1" u="sng" dirty="0">
                <a:latin typeface="Arial" panose="020B0604020202020204" pitchFamily="34" charset="0"/>
                <a:cs typeface="Arial" panose="020B0604020202020204" pitchFamily="34" charset="0"/>
              </a:rPr>
              <a:t>매출액</a:t>
            </a:r>
            <a:endParaRPr lang="en-US" altLang="ko-KR" sz="900" b="1" u="sng" dirty="0">
              <a:latin typeface="Arial" panose="020B0604020202020204" pitchFamily="34" charset="0"/>
              <a:cs typeface="Arial" panose="020B0604020202020204" pitchFamily="34" charset="0"/>
            </a:endParaRPr>
          </a:p>
          <a:p>
            <a:pPr latinLnBrk="1">
              <a:lnSpc>
                <a:spcPts val="1200"/>
              </a:lnSpc>
              <a:buClr>
                <a:srgbClr val="00338D"/>
              </a:buClr>
              <a:tabLst>
                <a:tab pos="180975" algn="l"/>
              </a:tabLst>
              <a:defRPr/>
            </a:pP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단일 거래처인 삼성</a:t>
            </a:r>
            <a:r>
              <a:rPr lang="en-US" altLang="ko-KR" sz="900" dirty="0">
                <a:latin typeface="Arial" panose="020B0604020202020204" pitchFamily="34" charset="0"/>
                <a:cs typeface="Arial" panose="020B0604020202020204" pitchFamily="34" charset="0"/>
              </a:rPr>
              <a:t>SDI</a:t>
            </a:r>
            <a:r>
              <a:rPr lang="ko-KR" altLang="en-US" sz="900" dirty="0">
                <a:latin typeface="Arial" panose="020B0604020202020204" pitchFamily="34" charset="0"/>
                <a:cs typeface="Arial" panose="020B0604020202020204" pitchFamily="34" charset="0"/>
              </a:rPr>
              <a:t>에 대한 매출액은 </a:t>
            </a: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99</a:t>
            </a:r>
            <a:r>
              <a:rPr lang="ko-KR" altLang="en-US" sz="900" dirty="0">
                <a:latin typeface="Arial" panose="020B0604020202020204" pitchFamily="34" charset="0"/>
                <a:cs typeface="Arial" panose="020B0604020202020204" pitchFamily="34" charset="0"/>
              </a:rPr>
              <a:t>억원에서 </a:t>
            </a: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6</a:t>
            </a:r>
            <a:r>
              <a:rPr lang="ko-KR" altLang="en-US" sz="900" dirty="0">
                <a:latin typeface="Arial" panose="020B0604020202020204" pitchFamily="34" charset="0"/>
                <a:cs typeface="Arial" panose="020B0604020202020204" pitchFamily="34" charset="0"/>
              </a:rPr>
              <a:t>월말 </a:t>
            </a:r>
            <a:r>
              <a:rPr lang="en-US" altLang="ko-KR" sz="900" dirty="0">
                <a:latin typeface="Arial" panose="020B0604020202020204" pitchFamily="34" charset="0"/>
                <a:cs typeface="Arial" panose="020B0604020202020204" pitchFamily="34" charset="0"/>
              </a:rPr>
              <a:t>LTM </a:t>
            </a:r>
            <a:r>
              <a:rPr lang="ko-KR" altLang="en-US" sz="900" dirty="0">
                <a:latin typeface="Arial" panose="020B0604020202020204" pitchFamily="34" charset="0"/>
                <a:cs typeface="Arial" panose="020B0604020202020204" pitchFamily="34" charset="0"/>
              </a:rPr>
              <a:t>기준 </a:t>
            </a:r>
            <a:r>
              <a:rPr lang="en-US" altLang="ko-KR" sz="900" dirty="0">
                <a:latin typeface="Arial" panose="020B0604020202020204" pitchFamily="34" charset="0"/>
                <a:cs typeface="Arial" panose="020B0604020202020204" pitchFamily="34" charset="0"/>
              </a:rPr>
              <a:t>182</a:t>
            </a:r>
            <a:r>
              <a:rPr lang="ko-KR" altLang="en-US" sz="900" dirty="0">
                <a:latin typeface="Arial" panose="020B0604020202020204" pitchFamily="34" charset="0"/>
                <a:cs typeface="Arial" panose="020B0604020202020204" pitchFamily="34" charset="0"/>
              </a:rPr>
              <a:t>억원까지 </a:t>
            </a:r>
            <a:r>
              <a:rPr lang="en-US" altLang="ko-KR" sz="900" dirty="0">
                <a:latin typeface="Arial" panose="020B0604020202020204" pitchFamily="34" charset="0"/>
                <a:cs typeface="Arial" panose="020B0604020202020204" pitchFamily="34" charset="0"/>
              </a:rPr>
              <a:t>CAGR 22.6% </a:t>
            </a:r>
            <a:r>
              <a:rPr lang="ko-KR" altLang="en-US" sz="900" dirty="0">
                <a:latin typeface="Arial" panose="020B0604020202020204" pitchFamily="34" charset="0"/>
                <a:cs typeface="Arial" panose="020B0604020202020204" pitchFamily="34" charset="0"/>
              </a:rPr>
              <a:t>수준으로 성장하였음</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삼성</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SDI ESS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화재로 인해 저조했던 수요가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이후 회복되고</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라인 증설이 이루어지면서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112Ah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제품을 주력으로 매출이 발생함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mn-ea"/>
                <a:cs typeface="Arial" panose="020B0604020202020204" pitchFamily="34" charset="0"/>
              </a:rPr>
              <a:t>2022</a:t>
            </a:r>
            <a:r>
              <a:rPr lang="ko-KR" altLang="en-US" sz="900" dirty="0">
                <a:latin typeface="+mn-ea"/>
                <a:cs typeface="Arial" panose="020B0604020202020204" pitchFamily="34" charset="0"/>
              </a:rPr>
              <a:t>년 상반기 삼성</a:t>
            </a:r>
            <a:r>
              <a:rPr lang="en-US" altLang="ko-KR" sz="900" dirty="0">
                <a:latin typeface="+mn-ea"/>
                <a:cs typeface="Arial" panose="020B0604020202020204" pitchFamily="34" charset="0"/>
              </a:rPr>
              <a:t>SDI</a:t>
            </a:r>
            <a:r>
              <a:rPr lang="ko-KR" altLang="en-US" sz="900" dirty="0">
                <a:latin typeface="+mn-ea"/>
                <a:cs typeface="Arial" panose="020B0604020202020204" pitchFamily="34" charset="0"/>
              </a:rPr>
              <a:t>측의 생산라인 운영방식 변경과 관련하여 일시적으로 </a:t>
            </a:r>
            <a:r>
              <a:rPr lang="en-US" altLang="ko-KR" sz="900" dirty="0">
                <a:latin typeface="+mn-ea"/>
                <a:cs typeface="Arial" panose="020B0604020202020204" pitchFamily="34" charset="0"/>
              </a:rPr>
              <a:t>2022</a:t>
            </a:r>
            <a:r>
              <a:rPr lang="ko-KR" altLang="en-US" sz="900" dirty="0">
                <a:latin typeface="+mn-ea"/>
                <a:cs typeface="Arial" panose="020B0604020202020204" pitchFamily="34" charset="0"/>
              </a:rPr>
              <a:t>년 </a:t>
            </a:r>
            <a:r>
              <a:rPr lang="en-US" altLang="ko-KR" sz="900" dirty="0">
                <a:latin typeface="+mn-ea"/>
                <a:cs typeface="Arial" panose="020B0604020202020204" pitchFamily="34" charset="0"/>
              </a:rPr>
              <a:t>6</a:t>
            </a:r>
            <a:r>
              <a:rPr lang="ko-KR" altLang="en-US" sz="900" dirty="0">
                <a:latin typeface="+mn-ea"/>
                <a:cs typeface="Arial" panose="020B0604020202020204" pitchFamily="34" charset="0"/>
              </a:rPr>
              <a:t>월말 </a:t>
            </a:r>
            <a:r>
              <a:rPr lang="en-US" altLang="ko-KR" sz="900" dirty="0">
                <a:latin typeface="+mn-ea"/>
                <a:cs typeface="Arial" panose="020B0604020202020204" pitchFamily="34" charset="0"/>
              </a:rPr>
              <a:t>LTM </a:t>
            </a:r>
            <a:r>
              <a:rPr lang="ko-KR" altLang="en-US" sz="900" dirty="0">
                <a:latin typeface="+mn-ea"/>
                <a:cs typeface="Arial" panose="020B0604020202020204" pitchFamily="34" charset="0"/>
              </a:rPr>
              <a:t>기준 </a:t>
            </a:r>
            <a:r>
              <a:rPr lang="en-US" altLang="ko-KR" sz="900" dirty="0">
                <a:latin typeface="+mn-ea"/>
                <a:cs typeface="Arial" panose="020B0604020202020204" pitchFamily="34" charset="0"/>
              </a:rPr>
              <a:t>182</a:t>
            </a:r>
            <a:r>
              <a:rPr lang="ko-KR" altLang="en-US" sz="900" dirty="0">
                <a:latin typeface="+mn-ea"/>
                <a:cs typeface="Arial" panose="020B0604020202020204" pitchFamily="34" charset="0"/>
              </a:rPr>
              <a:t>억원까지 감소하게 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0" defTabSz="914400" latinLnBrk="1">
              <a:lnSpc>
                <a:spcPts val="1200"/>
              </a:lnSpc>
              <a:buClr>
                <a:srgbClr val="00338D"/>
              </a:buClr>
              <a:tabLst>
                <a:tab pos="180975" algn="l"/>
              </a:tabLst>
              <a:defRPr/>
            </a:pPr>
            <a:endParaRPr lang="en-US" altLang="ko-KR" sz="900" dirty="0">
              <a:latin typeface="Arial" panose="020B0604020202020204" pitchFamily="34" charset="0"/>
              <a:cs typeface="Arial" panose="020B0604020202020204" pitchFamily="34" charset="0"/>
            </a:endParaRPr>
          </a:p>
          <a:p>
            <a:pPr>
              <a:lnSpc>
                <a:spcPts val="1200"/>
              </a:lnSpc>
              <a:spcBef>
                <a:spcPts val="600"/>
              </a:spcBef>
              <a:buClr>
                <a:srgbClr val="00338D"/>
              </a:buClr>
              <a:tabLst>
                <a:tab pos="4935538" algn="l"/>
              </a:tabLst>
              <a:defRPr/>
            </a:pPr>
            <a:r>
              <a:rPr lang="ko-KR" altLang="en-US" sz="900" b="1" u="sng" dirty="0">
                <a:latin typeface="Arial" panose="020B0604020202020204" pitchFamily="34" charset="0"/>
                <a:cs typeface="Arial" panose="020B0604020202020204" pitchFamily="34" charset="0"/>
              </a:rPr>
              <a:t>매출원가 및 매출총이익</a:t>
            </a:r>
            <a:endParaRPr lang="en-US" altLang="ko-KR" sz="900" b="1" u="sng"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매출원가의 </a:t>
            </a:r>
            <a:r>
              <a:rPr lang="en-US" altLang="ko-KR" sz="900" dirty="0">
                <a:latin typeface="Arial" panose="020B0604020202020204" pitchFamily="34" charset="0"/>
                <a:cs typeface="Arial" panose="020B0604020202020204" pitchFamily="34" charset="0"/>
              </a:rPr>
              <a:t>70% </a:t>
            </a:r>
            <a:r>
              <a:rPr lang="ko-KR" altLang="en-US" sz="900" dirty="0">
                <a:latin typeface="Arial" panose="020B0604020202020204" pitchFamily="34" charset="0"/>
                <a:cs typeface="Arial" panose="020B0604020202020204" pitchFamily="34" charset="0"/>
              </a:rPr>
              <a:t>이상은 재료비로 구성되어 있으며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상대적으로 마진율이 높은 </a:t>
            </a:r>
            <a:r>
              <a:rPr lang="en-US" altLang="ko-KR" sz="900" dirty="0">
                <a:latin typeface="Arial" panose="020B0604020202020204" pitchFamily="34" charset="0"/>
                <a:cs typeface="Arial" panose="020B0604020202020204" pitchFamily="34" charset="0"/>
              </a:rPr>
              <a:t>112Ah </a:t>
            </a:r>
            <a:r>
              <a:rPr lang="ko-KR" altLang="en-US" sz="900" dirty="0">
                <a:latin typeface="Arial" panose="020B0604020202020204" pitchFamily="34" charset="0"/>
                <a:cs typeface="Arial" panose="020B0604020202020204" pitchFamily="34" charset="0"/>
              </a:rPr>
              <a:t>제품의 비중 증가와 전체적인 물량 증가로 인한 고정비 </a:t>
            </a:r>
            <a:r>
              <a:rPr lang="en-US" altLang="ko-KR" sz="900" dirty="0">
                <a:latin typeface="Arial" panose="020B0604020202020204" pitchFamily="34" charset="0"/>
                <a:cs typeface="Arial" panose="020B0604020202020204" pitchFamily="34" charset="0"/>
              </a:rPr>
              <a:t>Leverage </a:t>
            </a:r>
            <a:r>
              <a:rPr lang="ko-KR" altLang="en-US" sz="900" dirty="0">
                <a:latin typeface="Arial" panose="020B0604020202020204" pitchFamily="34" charset="0"/>
                <a:cs typeface="Arial" panose="020B0604020202020204" pitchFamily="34" charset="0"/>
              </a:rPr>
              <a:t>효과로 인해 </a:t>
            </a:r>
            <a:r>
              <a:rPr lang="en-US" altLang="ko-KR" sz="900" dirty="0">
                <a:latin typeface="Arial" panose="020B0604020202020204" pitchFamily="34" charset="0"/>
                <a:cs typeface="Arial" panose="020B0604020202020204" pitchFamily="34" charset="0"/>
              </a:rPr>
              <a:t>GP%</a:t>
            </a:r>
            <a:r>
              <a:rPr lang="ko-KR" altLang="en-US" sz="900" dirty="0">
                <a:latin typeface="Arial" panose="020B0604020202020204" pitchFamily="34" charset="0"/>
                <a:cs typeface="Arial" panose="020B0604020202020204" pitchFamily="34" charset="0"/>
              </a:rPr>
              <a:t>는 </a:t>
            </a:r>
            <a:r>
              <a:rPr lang="en-US" altLang="ko-KR" sz="900" dirty="0">
                <a:latin typeface="Arial" panose="020B0604020202020204" pitchFamily="34" charset="0"/>
                <a:cs typeface="Arial" panose="020B0604020202020204" pitchFamily="34" charset="0"/>
              </a:rPr>
              <a:t>2021</a:t>
            </a:r>
            <a:r>
              <a:rPr lang="ko-KR" altLang="en-US" sz="900" dirty="0">
                <a:latin typeface="Arial" panose="020B0604020202020204" pitchFamily="34" charset="0"/>
                <a:cs typeface="Arial" panose="020B0604020202020204" pitchFamily="34" charset="0"/>
              </a:rPr>
              <a:t>년부터 </a:t>
            </a:r>
            <a:r>
              <a:rPr lang="en-US" altLang="ko-KR" sz="900" dirty="0">
                <a:latin typeface="Arial" panose="020B0604020202020204" pitchFamily="34" charset="0"/>
                <a:cs typeface="Arial" panose="020B0604020202020204" pitchFamily="34" charset="0"/>
              </a:rPr>
              <a:t>6.6%</a:t>
            </a:r>
            <a:r>
              <a:rPr lang="ko-KR" altLang="en-US" sz="900" dirty="0">
                <a:latin typeface="Arial" panose="020B0604020202020204" pitchFamily="34" charset="0"/>
                <a:cs typeface="Arial" panose="020B0604020202020204" pitchFamily="34" charset="0"/>
              </a:rPr>
              <a:t>로 양전하기 시작하였음</a:t>
            </a:r>
            <a:endParaRPr lang="en-US" altLang="ko-KR" sz="900" dirty="0">
              <a:solidFill>
                <a:srgbClr val="FF0000"/>
              </a:solidFill>
              <a:latin typeface="Arial" panose="020B0604020202020204" pitchFamily="34" charset="0"/>
              <a:cs typeface="Arial" panose="020B0604020202020204" pitchFamily="34" charset="0"/>
            </a:endParaRPr>
          </a:p>
          <a:p>
            <a:pPr lvl="0" defTabSz="914400" latinLnBrk="1">
              <a:lnSpc>
                <a:spcPts val="1200"/>
              </a:lnSpc>
              <a:buClr>
                <a:srgbClr val="00338D"/>
              </a:buClr>
              <a:tabLst>
                <a:tab pos="180975" algn="l"/>
              </a:tabLst>
              <a:defRPr/>
            </a:pPr>
            <a:endParaRPr lang="en-US" altLang="ko-KR" sz="900" dirty="0">
              <a:latin typeface="Arial" panose="020B0604020202020204" pitchFamily="34" charset="0"/>
              <a:cs typeface="Arial" panose="020B0604020202020204" pitchFamily="34" charset="0"/>
            </a:endParaRPr>
          </a:p>
          <a:p>
            <a:pPr>
              <a:lnSpc>
                <a:spcPts val="1200"/>
              </a:lnSpc>
              <a:spcBef>
                <a:spcPts val="600"/>
              </a:spcBef>
              <a:buClr>
                <a:srgbClr val="00338D"/>
              </a:buClr>
              <a:tabLst>
                <a:tab pos="4935538" algn="l"/>
              </a:tabLst>
              <a:defRPr/>
            </a:pPr>
            <a:r>
              <a:rPr lang="ko-KR" altLang="en-US" sz="900" b="1" u="sng" dirty="0" err="1">
                <a:latin typeface="Arial" panose="020B0604020202020204" pitchFamily="34" charset="0"/>
                <a:cs typeface="Arial" panose="020B0604020202020204" pitchFamily="34" charset="0"/>
              </a:rPr>
              <a:t>판매비와관리비</a:t>
            </a:r>
            <a:endParaRPr lang="en-US" altLang="ko-KR" sz="900" b="1" u="sng"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endParaRPr lang="en-US" altLang="ko-KR" sz="900" b="1" u="sng"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판관비의 대부분은 인건비로 약 </a:t>
            </a:r>
            <a:r>
              <a:rPr lang="en-US" altLang="ko-KR" sz="900" dirty="0">
                <a:latin typeface="Arial" panose="020B0604020202020204" pitchFamily="34" charset="0"/>
                <a:cs typeface="Arial" panose="020B0604020202020204" pitchFamily="34" charset="0"/>
              </a:rPr>
              <a:t>60%</a:t>
            </a:r>
            <a:r>
              <a:rPr lang="ko-KR" altLang="en-US" sz="900" dirty="0">
                <a:latin typeface="Arial" panose="020B0604020202020204" pitchFamily="34" charset="0"/>
                <a:cs typeface="Arial" panose="020B0604020202020204" pitchFamily="34" charset="0"/>
              </a:rPr>
              <a:t>를 상회하며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변동비성 비용은 운반비와 포장비로 구성됨</a:t>
            </a:r>
            <a:endParaRPr lang="en-US" altLang="ko-KR" sz="900" dirty="0">
              <a:latin typeface="Arial" panose="020B0604020202020204" pitchFamily="34" charset="0"/>
              <a:cs typeface="Arial" panose="020B0604020202020204" pitchFamily="34" charset="0"/>
            </a:endParaRPr>
          </a:p>
          <a:p>
            <a:pPr>
              <a:lnSpc>
                <a:spcPts val="1200"/>
              </a:lnSpc>
              <a:spcBef>
                <a:spcPts val="600"/>
              </a:spcBef>
              <a:buClr>
                <a:srgbClr val="00338D"/>
              </a:buClr>
              <a:tabLst>
                <a:tab pos="4935538" algn="l"/>
              </a:tabLst>
              <a:defRPr/>
            </a:pPr>
            <a:r>
              <a:rPr lang="ko-KR" altLang="en-US" sz="900" b="1" u="sng" dirty="0" err="1">
                <a:latin typeface="Arial" panose="020B0604020202020204" pitchFamily="34" charset="0"/>
                <a:cs typeface="Arial" panose="020B0604020202020204" pitchFamily="34" charset="0"/>
              </a:rPr>
              <a:t>영업외손익</a:t>
            </a:r>
            <a:endParaRPr lang="en-US" altLang="ko-KR" sz="900" b="1" u="sng"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endParaRPr lang="en-US" altLang="ko-KR" sz="900" b="1" u="sng"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2</a:t>
            </a:r>
            <a:r>
              <a:rPr lang="ko-KR" altLang="en-US" sz="900" dirty="0">
                <a:latin typeface="Arial" panose="020B0604020202020204" pitchFamily="34" charset="0"/>
                <a:cs typeface="Arial" panose="020B0604020202020204" pitchFamily="34" charset="0"/>
              </a:rPr>
              <a:t>라인 설비 처분과 관련하여 </a:t>
            </a:r>
            <a:r>
              <a:rPr lang="en-US" altLang="ko-KR" sz="900" dirty="0">
                <a:latin typeface="Arial" panose="020B0604020202020204" pitchFamily="34" charset="0"/>
                <a:cs typeface="Arial" panose="020B0604020202020204" pitchFamily="34" charset="0"/>
              </a:rPr>
              <a:t>10</a:t>
            </a:r>
            <a:r>
              <a:rPr lang="ko-KR" altLang="en-US" sz="900" dirty="0">
                <a:latin typeface="Arial" panose="020B0604020202020204" pitchFamily="34" charset="0"/>
                <a:cs typeface="Arial" panose="020B0604020202020204" pitchFamily="34" charset="0"/>
              </a:rPr>
              <a:t>억원 가량의 유형자산처분이익이 발생하였고</a:t>
            </a:r>
            <a:r>
              <a:rPr lang="en-US" altLang="ko-KR" sz="900" dirty="0">
                <a:latin typeface="Arial" panose="020B0604020202020204" pitchFamily="34" charset="0"/>
                <a:cs typeface="Arial" panose="020B0604020202020204" pitchFamily="34" charset="0"/>
              </a:rPr>
              <a:t>, 2021</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1</a:t>
            </a:r>
            <a:r>
              <a:rPr lang="ko-KR" altLang="en-US" sz="900" dirty="0">
                <a:latin typeface="Arial" panose="020B0604020202020204" pitchFamily="34" charset="0"/>
                <a:cs typeface="Arial" panose="020B0604020202020204" pitchFamily="34" charset="0"/>
              </a:rPr>
              <a:t>라인 일부 설비 등의 폐기로 인해 유형자산처분손실이 발생함</a:t>
            </a:r>
            <a:endParaRPr lang="en-US" altLang="ko-KR" sz="900" dirty="0">
              <a:latin typeface="Arial" panose="020B0604020202020204" pitchFamily="34" charset="0"/>
              <a:cs typeface="Arial" panose="020B0604020202020204" pitchFamily="34" charset="0"/>
            </a:endParaRPr>
          </a:p>
          <a:p>
            <a:pPr>
              <a:lnSpc>
                <a:spcPts val="1200"/>
              </a:lnSpc>
              <a:spcBef>
                <a:spcPts val="600"/>
              </a:spcBef>
              <a:buClr>
                <a:srgbClr val="00338D"/>
              </a:buClr>
              <a:tabLst>
                <a:tab pos="4935538" algn="l"/>
              </a:tabLst>
              <a:defRPr/>
            </a:pPr>
            <a:r>
              <a:rPr lang="en-US" altLang="ko-KR" sz="900" b="1" u="sng" dirty="0">
                <a:latin typeface="Arial" panose="020B0604020202020204" pitchFamily="34" charset="0"/>
                <a:cs typeface="Arial" panose="020B0604020202020204" pitchFamily="34" charset="0"/>
              </a:rPr>
              <a:t>EBITDA</a:t>
            </a: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EBITDA%</a:t>
            </a:r>
            <a:r>
              <a:rPr lang="ko-KR" altLang="en-US" sz="900" dirty="0">
                <a:latin typeface="Arial" panose="020B0604020202020204" pitchFamily="34" charset="0"/>
                <a:cs typeface="Arial" panose="020B0604020202020204" pitchFamily="34" charset="0"/>
              </a:rPr>
              <a:t>는 </a:t>
            </a:r>
            <a:r>
              <a:rPr lang="en-US" altLang="ko-KR" sz="900" dirty="0">
                <a:latin typeface="Arial" panose="020B0604020202020204" pitchFamily="34" charset="0"/>
                <a:cs typeface="Arial" panose="020B0604020202020204" pitchFamily="34" charset="0"/>
              </a:rPr>
              <a:t>(-)12.9%</a:t>
            </a:r>
            <a:r>
              <a:rPr lang="ko-KR" altLang="en-US" sz="900" dirty="0">
                <a:latin typeface="Arial" panose="020B0604020202020204" pitchFamily="34" charset="0"/>
                <a:cs typeface="Arial" panose="020B0604020202020204" pitchFamily="34" charset="0"/>
              </a:rPr>
              <a:t>였으나</a:t>
            </a:r>
            <a:r>
              <a:rPr lang="en-US" altLang="ko-KR" sz="900" dirty="0">
                <a:latin typeface="Arial" panose="020B0604020202020204" pitchFamily="34" charset="0"/>
                <a:cs typeface="Arial" panose="020B0604020202020204" pitchFamily="34" charset="0"/>
              </a:rPr>
              <a:t>, 2021</a:t>
            </a:r>
            <a:r>
              <a:rPr lang="ko-KR" altLang="en-US" sz="900" dirty="0">
                <a:latin typeface="Arial" panose="020B0604020202020204" pitchFamily="34" charset="0"/>
                <a:cs typeface="Arial" panose="020B0604020202020204" pitchFamily="34" charset="0"/>
              </a:rPr>
              <a:t>년 이후 </a:t>
            </a:r>
            <a:r>
              <a:rPr lang="en-US" altLang="ko-KR" sz="900" dirty="0">
                <a:latin typeface="Arial" panose="020B0604020202020204" pitchFamily="34" charset="0"/>
                <a:cs typeface="Arial" panose="020B0604020202020204" pitchFamily="34" charset="0"/>
              </a:rPr>
              <a:t>10%</a:t>
            </a:r>
            <a:r>
              <a:rPr lang="ko-KR" altLang="en-US" sz="900" dirty="0">
                <a:latin typeface="Arial" panose="020B0604020202020204" pitchFamily="34" charset="0"/>
                <a:cs typeface="Arial" panose="020B0604020202020204" pitchFamily="34" charset="0"/>
              </a:rPr>
              <a:t>를 상회하는 수준으로 회복함</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대상 사업부는 판가와 매입가에 대한 </a:t>
            </a:r>
            <a:r>
              <a:rPr lang="ko-KR" altLang="en-US" sz="900" dirty="0" err="1">
                <a:latin typeface="Arial" panose="020B0604020202020204" pitchFamily="34" charset="0"/>
                <a:cs typeface="Arial" panose="020B0604020202020204" pitchFamily="34" charset="0"/>
              </a:rPr>
              <a:t>가격협상력이</a:t>
            </a:r>
            <a:r>
              <a:rPr lang="ko-KR" altLang="en-US" sz="900" dirty="0">
                <a:latin typeface="Arial" panose="020B0604020202020204" pitchFamily="34" charset="0"/>
                <a:cs typeface="Arial" panose="020B0604020202020204" pitchFamily="34" charset="0"/>
              </a:rPr>
              <a:t> 낮은 편으로 제품별 </a:t>
            </a:r>
            <a:r>
              <a:rPr lang="en-US" altLang="ko-KR" sz="900" dirty="0">
                <a:latin typeface="Arial" panose="020B0604020202020204" pitchFamily="34" charset="0"/>
                <a:cs typeface="Arial" panose="020B0604020202020204" pitchFamily="34" charset="0"/>
              </a:rPr>
              <a:t>Spread</a:t>
            </a:r>
            <a:r>
              <a:rPr lang="ko-KR" altLang="en-US" sz="900" dirty="0">
                <a:latin typeface="Arial" panose="020B0604020202020204" pitchFamily="34" charset="0"/>
                <a:cs typeface="Arial" panose="020B0604020202020204" pitchFamily="34" charset="0"/>
              </a:rPr>
              <a:t>에 유의적인 변화가 존재하지 않으므로</a:t>
            </a:r>
            <a:r>
              <a:rPr lang="en-US" altLang="ko-KR" sz="900" dirty="0">
                <a:latin typeface="Arial" panose="020B0604020202020204" pitchFamily="34" charset="0"/>
                <a:cs typeface="Arial" panose="020B0604020202020204" pitchFamily="34" charset="0"/>
              </a:rPr>
              <a:t>, ESS </a:t>
            </a:r>
            <a:r>
              <a:rPr lang="ko-KR" altLang="en-US" sz="900" dirty="0">
                <a:latin typeface="Arial" panose="020B0604020202020204" pitchFamily="34" charset="0"/>
                <a:cs typeface="Arial" panose="020B0604020202020204" pitchFamily="34" charset="0"/>
              </a:rPr>
              <a:t>수요 증가에 따른 고정비 </a:t>
            </a:r>
            <a:r>
              <a:rPr lang="en-US" altLang="ko-KR" sz="900" dirty="0">
                <a:latin typeface="Arial" panose="020B0604020202020204" pitchFamily="34" charset="0"/>
                <a:cs typeface="Arial" panose="020B0604020202020204" pitchFamily="34" charset="0"/>
              </a:rPr>
              <a:t>Leverage </a:t>
            </a:r>
            <a:r>
              <a:rPr lang="ko-KR" altLang="en-US" sz="900" dirty="0">
                <a:latin typeface="Arial" panose="020B0604020202020204" pitchFamily="34" charset="0"/>
                <a:cs typeface="Arial" panose="020B0604020202020204" pitchFamily="34" charset="0"/>
              </a:rPr>
              <a:t>효과가 마진율의 개선에 기여한 주 요인으로 파악됨</a:t>
            </a:r>
            <a:endParaRPr lang="en-US" altLang="ko-KR" sz="900" b="1" u="sng"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4610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2">
            <a:extLst>
              <a:ext uri="{FF2B5EF4-FFF2-40B4-BE49-F238E27FC236}">
                <a16:creationId xmlns:a16="http://schemas.microsoft.com/office/drawing/2014/main" id="{CE6A22F6-9DDF-494E-96CA-7177F661889C}"/>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NAV Overview</a:t>
            </a:r>
          </a:p>
        </p:txBody>
      </p:sp>
      <p:sp>
        <p:nvSpPr>
          <p:cNvPr id="10" name="제목 2">
            <a:extLst>
              <a:ext uri="{FF2B5EF4-FFF2-40B4-BE49-F238E27FC236}">
                <a16:creationId xmlns:a16="http://schemas.microsoft.com/office/drawing/2014/main" id="{DD74E097-BE80-4CA8-BA20-7EF914D664ED}"/>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graphicFrame>
        <p:nvGraphicFramePr>
          <p:cNvPr id="13" name="표 12">
            <a:extLst>
              <a:ext uri="{FF2B5EF4-FFF2-40B4-BE49-F238E27FC236}">
                <a16:creationId xmlns:a16="http://schemas.microsoft.com/office/drawing/2014/main" id="{1418A936-D0E0-4706-AFA8-D6F44F9D3F76}"/>
              </a:ext>
            </a:extLst>
          </p:cNvPr>
          <p:cNvGraphicFramePr>
            <a:graphicFrameLocks noGrp="1"/>
          </p:cNvGraphicFramePr>
          <p:nvPr/>
        </p:nvGraphicFramePr>
        <p:xfrm>
          <a:off x="500399" y="1248427"/>
          <a:ext cx="4311732" cy="4807440"/>
        </p:xfrm>
        <a:graphic>
          <a:graphicData uri="http://schemas.openxmlformats.org/drawingml/2006/table">
            <a:tbl>
              <a:tblPr/>
              <a:tblGrid>
                <a:gridCol w="194008">
                  <a:extLst>
                    <a:ext uri="{9D8B030D-6E8A-4147-A177-3AD203B41FA5}">
                      <a16:colId xmlns:a16="http://schemas.microsoft.com/office/drawing/2014/main" val="3469789222"/>
                    </a:ext>
                  </a:extLst>
                </a:gridCol>
                <a:gridCol w="194008">
                  <a:extLst>
                    <a:ext uri="{9D8B030D-6E8A-4147-A177-3AD203B41FA5}">
                      <a16:colId xmlns:a16="http://schemas.microsoft.com/office/drawing/2014/main" val="719998865"/>
                    </a:ext>
                  </a:extLst>
                </a:gridCol>
                <a:gridCol w="941692">
                  <a:extLst>
                    <a:ext uri="{9D8B030D-6E8A-4147-A177-3AD203B41FA5}">
                      <a16:colId xmlns:a16="http://schemas.microsoft.com/office/drawing/2014/main" val="2660761325"/>
                    </a:ext>
                  </a:extLst>
                </a:gridCol>
                <a:gridCol w="745506">
                  <a:extLst>
                    <a:ext uri="{9D8B030D-6E8A-4147-A177-3AD203B41FA5}">
                      <a16:colId xmlns:a16="http://schemas.microsoft.com/office/drawing/2014/main" val="1104150909"/>
                    </a:ext>
                  </a:extLst>
                </a:gridCol>
                <a:gridCol w="745506">
                  <a:extLst>
                    <a:ext uri="{9D8B030D-6E8A-4147-A177-3AD203B41FA5}">
                      <a16:colId xmlns:a16="http://schemas.microsoft.com/office/drawing/2014/main" val="1075895929"/>
                    </a:ext>
                  </a:extLst>
                </a:gridCol>
                <a:gridCol w="745506">
                  <a:extLst>
                    <a:ext uri="{9D8B030D-6E8A-4147-A177-3AD203B41FA5}">
                      <a16:colId xmlns:a16="http://schemas.microsoft.com/office/drawing/2014/main" val="1177008418"/>
                    </a:ext>
                  </a:extLst>
                </a:gridCol>
                <a:gridCol w="745506">
                  <a:extLst>
                    <a:ext uri="{9D8B030D-6E8A-4147-A177-3AD203B41FA5}">
                      <a16:colId xmlns:a16="http://schemas.microsoft.com/office/drawing/2014/main" val="1643137125"/>
                    </a:ext>
                  </a:extLst>
                </a:gridCol>
              </a:tblGrid>
              <a:tr h="144000">
                <a:tc gridSpan="3">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NAV Statement</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957130733"/>
                  </a:ext>
                </a:extLst>
              </a:tr>
              <a:tr h="108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555584131"/>
                  </a:ext>
                </a:extLst>
              </a:tr>
              <a:tr h="108000">
                <a:tc gridSpan="3">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Jun-30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06606464"/>
                  </a:ext>
                </a:extLst>
              </a:tr>
              <a:tr h="108000">
                <a:tc gridSpan="3">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(8,862)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(9,992)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(8,581)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(7,636)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902376439"/>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현금및현금성자산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803994427"/>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차입금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(10,213)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(9,297)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(3,938)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(5,763)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61433630"/>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본지사순채무</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1,350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(718)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(4,646)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(1,874)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44033772"/>
                  </a:ext>
                </a:extLst>
              </a:tr>
              <a:tr h="1080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NWC</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(461)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(430)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(166)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(335)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52019932"/>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82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902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676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540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292400532"/>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466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557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490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563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72765527"/>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매입채무</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(871)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(1,692)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(1,204)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(1,236)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34891812"/>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(138)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(201)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96904545"/>
                  </a:ext>
                </a:extLst>
              </a:tr>
              <a:tr h="1080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PP&amp;E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8,786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8,295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7,008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6,538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508118201"/>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8,735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8,244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6,957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6,487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173124350"/>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7,193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8,179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6,861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6,376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55023757"/>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공구와기구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91185287"/>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83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63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82446301"/>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건설중인자산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1,409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72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39093215"/>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기타비유동자산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0533814"/>
                  </a:ext>
                </a:extLst>
              </a:tr>
              <a:tr h="108000">
                <a:tc gridSpan="3">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Others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(111)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(455)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(353)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(408)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81694261"/>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기타유동자산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186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98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72462070"/>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미수금</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74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914907756"/>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선급법인세</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35028898"/>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선급비용</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23334627"/>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부가세대급금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161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20212362"/>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295192530"/>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기타유동부채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64160686"/>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예수금</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63726870"/>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부가세예수금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92541401"/>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(93)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35067447"/>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선수금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19223168"/>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미지급비용</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746785506"/>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퇴직급여충당금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(260)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(486)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(446)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(416)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91365691"/>
                  </a:ext>
                </a:extLst>
              </a:tr>
              <a:tr h="108000">
                <a:tc gridSpan="3">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NAV</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(649)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(2,582)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(2,093)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(1,841)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36200596"/>
                  </a:ext>
                </a:extLst>
              </a:tr>
              <a:tr h="108000">
                <a:tc gridSpan="3">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NAV(Adjusted)</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(567)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(1,973)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(884)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맑은 고딕" panose="020B0503020000020004" pitchFamily="50" charset="-127"/>
                          <a:ea typeface="맑은 고딕" panose="020B0503020000020004" pitchFamily="50" charset="-127"/>
                        </a:rPr>
                        <a:t>(635)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31414771"/>
                  </a:ext>
                </a:extLst>
              </a:tr>
            </a:tbl>
          </a:graphicData>
        </a:graphic>
      </p:graphicFrame>
      <p:sp>
        <p:nvSpPr>
          <p:cNvPr id="14" name="TextBox 13">
            <a:extLst>
              <a:ext uri="{FF2B5EF4-FFF2-40B4-BE49-F238E27FC236}">
                <a16:creationId xmlns:a16="http://schemas.microsoft.com/office/drawing/2014/main" id="{9F88DA34-1491-4070-8D83-1CBF3D2C6892}"/>
              </a:ext>
            </a:extLst>
          </p:cNvPr>
          <p:cNvSpPr txBox="1"/>
          <p:nvPr/>
        </p:nvSpPr>
        <p:spPr>
          <a:xfrm>
            <a:off x="5093871" y="1248428"/>
            <a:ext cx="3897244" cy="4670280"/>
          </a:xfrm>
          <a:prstGeom prst="rect">
            <a:avLst/>
          </a:prstGeom>
          <a:noFill/>
          <a:ln>
            <a:noFill/>
          </a:ln>
        </p:spPr>
        <p:txBody>
          <a:bodyPr wrap="square" lIns="36000" tIns="108000" rIns="36000" bIns="36000" rtlCol="0">
            <a:noAutofit/>
          </a:bodyPr>
          <a:lstStyle/>
          <a:p>
            <a:pPr marL="180975" indent="-180975" latinLnBrk="1">
              <a:lnSpc>
                <a:spcPts val="1200"/>
              </a:lnSpc>
              <a:spcBef>
                <a:spcPts val="600"/>
              </a:spcBef>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6</a:t>
            </a:r>
            <a:r>
              <a:rPr lang="ko-KR" altLang="en-US" sz="900" dirty="0">
                <a:latin typeface="Arial" panose="020B0604020202020204" pitchFamily="34" charset="0"/>
                <a:cs typeface="Arial" panose="020B0604020202020204" pitchFamily="34" charset="0"/>
              </a:rPr>
              <a:t>월말 기준 실사조정 후 순자산 잔액은 </a:t>
            </a:r>
            <a:r>
              <a:rPr lang="en-US" altLang="ko-KR" sz="900" dirty="0">
                <a:latin typeface="Arial" panose="020B0604020202020204" pitchFamily="34" charset="0"/>
                <a:cs typeface="Arial" panose="020B0604020202020204" pitchFamily="34" charset="0"/>
              </a:rPr>
              <a:t>(-)635</a:t>
            </a:r>
            <a:r>
              <a:rPr lang="ko-KR" altLang="en-US" sz="900" dirty="0">
                <a:latin typeface="Arial" panose="020B0604020202020204" pitchFamily="34" charset="0"/>
                <a:cs typeface="Arial" panose="020B0604020202020204" pitchFamily="34" charset="0"/>
              </a:rPr>
              <a:t>백만원으로 자본잠식 상태임</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a:t>
            </a: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삼성</a:t>
            </a:r>
            <a:r>
              <a:rPr lang="en-US" altLang="ko-KR" sz="900" dirty="0">
                <a:latin typeface="Arial" panose="020B0604020202020204" pitchFamily="34" charset="0"/>
                <a:cs typeface="Arial" panose="020B0604020202020204" pitchFamily="34" charset="0"/>
              </a:rPr>
              <a:t>SDI</a:t>
            </a:r>
            <a:r>
              <a:rPr lang="ko-KR" altLang="en-US" sz="900" dirty="0">
                <a:latin typeface="Arial" panose="020B0604020202020204" pitchFamily="34" charset="0"/>
                <a:cs typeface="Arial" panose="020B0604020202020204" pitchFamily="34" charset="0"/>
              </a:rPr>
              <a:t>의 </a:t>
            </a:r>
            <a:r>
              <a:rPr lang="en-US" altLang="ko-KR" sz="900" dirty="0">
                <a:latin typeface="Arial" panose="020B0604020202020204" pitchFamily="34" charset="0"/>
                <a:cs typeface="Arial" panose="020B0604020202020204" pitchFamily="34" charset="0"/>
              </a:rPr>
              <a:t>ESS </a:t>
            </a:r>
            <a:r>
              <a:rPr lang="ko-KR" altLang="en-US" sz="900" dirty="0">
                <a:latin typeface="Arial" panose="020B0604020202020204" pitchFamily="34" charset="0"/>
                <a:cs typeface="Arial" panose="020B0604020202020204" pitchFamily="34" charset="0"/>
              </a:rPr>
              <a:t>화재로 인한 실적 악화로 자본잠식이 발생하였으나</a:t>
            </a:r>
            <a:r>
              <a:rPr lang="en-US" altLang="ko-KR" sz="900" dirty="0">
                <a:latin typeface="Arial" panose="020B0604020202020204" pitchFamily="34" charset="0"/>
                <a:cs typeface="Arial" panose="020B0604020202020204" pitchFamily="34" charset="0"/>
              </a:rPr>
              <a:t>, 2020</a:t>
            </a:r>
            <a:r>
              <a:rPr lang="ko-KR" altLang="en-US" sz="900" dirty="0">
                <a:latin typeface="Arial" panose="020B0604020202020204" pitchFamily="34" charset="0"/>
                <a:cs typeface="Arial" panose="020B0604020202020204" pitchFamily="34" charset="0"/>
              </a:rPr>
              <a:t>년 이후 점차 실적이 개선되어 순자산 잔액이 증가하는 양상을 보임</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spcBef>
                <a:spcPts val="600"/>
              </a:spcBef>
              <a:buClr>
                <a:srgbClr val="00338D"/>
              </a:buClr>
              <a:buFont typeface="Arial" panose="020B0604020202020204" pitchFamily="34" charset="0"/>
              <a:buChar char="•"/>
              <a:tabLst>
                <a:tab pos="180975" algn="l"/>
              </a:tabLst>
              <a:defRPr/>
            </a:pPr>
            <a:endParaRPr lang="en-US" altLang="ko-KR" sz="900" b="1" u="sng" dirty="0">
              <a:latin typeface="Arial" panose="020B0604020202020204" pitchFamily="34" charset="0"/>
              <a:cs typeface="Arial" panose="020B0604020202020204" pitchFamily="34" charset="0"/>
            </a:endParaRPr>
          </a:p>
          <a:p>
            <a:pPr>
              <a:lnSpc>
                <a:spcPts val="1200"/>
              </a:lnSpc>
              <a:spcBef>
                <a:spcPts val="600"/>
              </a:spcBef>
              <a:buClr>
                <a:srgbClr val="00338D"/>
              </a:buClr>
              <a:tabLst>
                <a:tab pos="4935538" algn="l"/>
              </a:tabLst>
              <a:defRPr/>
            </a:pPr>
            <a:r>
              <a:rPr lang="en-US" altLang="ko-KR" sz="900" b="1" u="sng" dirty="0">
                <a:latin typeface="Arial" panose="020B0604020202020204" pitchFamily="34" charset="0"/>
                <a:cs typeface="Arial" panose="020B0604020202020204" pitchFamily="34" charset="0"/>
              </a:rPr>
              <a:t>Net Debt</a:t>
            </a:r>
            <a:r>
              <a:rPr lang="en-US" altLang="ko-KR" sz="900" b="1" u="sng" baseline="30000" dirty="0">
                <a:latin typeface="Arial" panose="020B0604020202020204" pitchFamily="34" charset="0"/>
                <a:cs typeface="Arial" panose="020B0604020202020204" pitchFamily="34" charset="0"/>
              </a:rPr>
              <a:t>1</a:t>
            </a:r>
          </a:p>
          <a:p>
            <a:pPr latinLnBrk="1">
              <a:lnSpc>
                <a:spcPts val="1200"/>
              </a:lnSpc>
              <a:buClr>
                <a:srgbClr val="00338D"/>
              </a:buClr>
              <a:tabLst>
                <a:tab pos="180975" algn="l"/>
              </a:tabLst>
              <a:defRPr/>
            </a:pP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Net Debt</a:t>
            </a:r>
            <a:r>
              <a:rPr lang="ko-KR" altLang="en-US" sz="900" dirty="0">
                <a:latin typeface="Arial" panose="020B0604020202020204" pitchFamily="34" charset="0"/>
                <a:cs typeface="Arial" panose="020B0604020202020204" pitchFamily="34" charset="0"/>
              </a:rPr>
              <a:t>을 구성하는 부채</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금융기관차입금</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및</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본지사채무</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는 총자산의 </a:t>
            </a:r>
            <a:r>
              <a:rPr lang="en-US" altLang="ko-KR" sz="900" dirty="0">
                <a:latin typeface="Arial" panose="020B0604020202020204" pitchFamily="34" charset="0"/>
                <a:cs typeface="Arial" panose="020B0604020202020204" pitchFamily="34" charset="0"/>
              </a:rPr>
              <a:t>95%</a:t>
            </a:r>
            <a:r>
              <a:rPr lang="ko-KR" altLang="en-US" sz="900" dirty="0">
                <a:latin typeface="Arial" panose="020B0604020202020204" pitchFamily="34" charset="0"/>
                <a:cs typeface="Arial" panose="020B0604020202020204" pitchFamily="34" charset="0"/>
              </a:rPr>
              <a:t>를 차지하며</a:t>
            </a:r>
            <a:r>
              <a:rPr lang="en-US" altLang="ko-KR" sz="900" dirty="0">
                <a:latin typeface="Arial" panose="020B0604020202020204" pitchFamily="34" charset="0"/>
                <a:cs typeface="Arial" panose="020B0604020202020204" pitchFamily="34" charset="0"/>
              </a:rPr>
              <a:t>, 2020</a:t>
            </a:r>
            <a:r>
              <a:rPr lang="ko-KR" altLang="en-US" sz="900" dirty="0">
                <a:latin typeface="Arial" panose="020B0604020202020204" pitchFamily="34" charset="0"/>
                <a:cs typeface="Arial" panose="020B0604020202020204" pitchFamily="34" charset="0"/>
              </a:rPr>
              <a:t>년 이후 잉여현금흐름을 활용하여 부채를 상환하고 있음</a:t>
            </a:r>
            <a:r>
              <a:rPr lang="en-US" altLang="ko-KR" sz="900" dirty="0">
                <a:latin typeface="Arial" panose="020B0604020202020204" pitchFamily="34" charset="0"/>
                <a:cs typeface="Arial" panose="020B0604020202020204" pitchFamily="34" charset="0"/>
              </a:rPr>
              <a:t>. Net Debt</a:t>
            </a:r>
            <a:r>
              <a:rPr lang="ko-KR" altLang="en-US" sz="900" dirty="0">
                <a:latin typeface="Arial" panose="020B0604020202020204" pitchFamily="34" charset="0"/>
                <a:cs typeface="Arial" panose="020B0604020202020204" pitchFamily="34" charset="0"/>
              </a:rPr>
              <a:t>은 </a:t>
            </a:r>
            <a:r>
              <a:rPr lang="en-US" altLang="ko-KR" sz="900" dirty="0">
                <a:latin typeface="Arial" panose="020B0604020202020204" pitchFamily="34" charset="0"/>
                <a:cs typeface="Arial" panose="020B0604020202020204" pitchFamily="34" charset="0"/>
              </a:rPr>
              <a:t>2020</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(-)100</a:t>
            </a:r>
            <a:r>
              <a:rPr lang="ko-KR" altLang="en-US" sz="900" dirty="0">
                <a:latin typeface="Arial" panose="020B0604020202020204" pitchFamily="34" charset="0"/>
                <a:cs typeface="Arial" panose="020B0604020202020204" pitchFamily="34" charset="0"/>
              </a:rPr>
              <a:t>억원에서 </a:t>
            </a: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6</a:t>
            </a:r>
            <a:r>
              <a:rPr lang="ko-KR" altLang="en-US" sz="900" dirty="0">
                <a:latin typeface="Arial" panose="020B0604020202020204" pitchFamily="34" charset="0"/>
                <a:cs typeface="Arial" panose="020B0604020202020204" pitchFamily="34" charset="0"/>
              </a:rPr>
              <a:t>월말 기준 </a:t>
            </a:r>
            <a:r>
              <a:rPr lang="en-US" altLang="ko-KR" sz="900" dirty="0">
                <a:latin typeface="Arial" panose="020B0604020202020204" pitchFamily="34" charset="0"/>
                <a:cs typeface="Arial" panose="020B0604020202020204" pitchFamily="34" charset="0"/>
              </a:rPr>
              <a:t>(-)76</a:t>
            </a:r>
            <a:r>
              <a:rPr lang="ko-KR" altLang="en-US" sz="900" dirty="0">
                <a:latin typeface="Arial" panose="020B0604020202020204" pitchFamily="34" charset="0"/>
                <a:cs typeface="Arial" panose="020B0604020202020204" pitchFamily="34" charset="0"/>
              </a:rPr>
              <a:t>억원으로 감소함</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대상 사업부의 </a:t>
            </a: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6</a:t>
            </a:r>
            <a:r>
              <a:rPr lang="ko-KR" altLang="en-US" sz="900" dirty="0">
                <a:latin typeface="Arial" panose="020B0604020202020204" pitchFamily="34" charset="0"/>
                <a:cs typeface="Arial" panose="020B0604020202020204" pitchFamily="34" charset="0"/>
              </a:rPr>
              <a:t>월말 기준 </a:t>
            </a:r>
            <a:r>
              <a:rPr lang="ko-KR" altLang="en-US" sz="900" dirty="0" err="1">
                <a:latin typeface="Arial" panose="020B0604020202020204" pitchFamily="34" charset="0"/>
                <a:cs typeface="Arial" panose="020B0604020202020204" pitchFamily="34" charset="0"/>
              </a:rPr>
              <a:t>현금및현금성자산의</a:t>
            </a:r>
            <a:r>
              <a:rPr lang="ko-KR" altLang="en-US" sz="900" dirty="0">
                <a:latin typeface="Arial" panose="020B0604020202020204" pitchFamily="34" charset="0"/>
                <a:cs typeface="Arial" panose="020B0604020202020204" pitchFamily="34" charset="0"/>
              </a:rPr>
              <a:t> 잔액은 </a:t>
            </a:r>
            <a:r>
              <a:rPr lang="en-US" altLang="ko-KR" sz="900" dirty="0">
                <a:latin typeface="Arial" panose="020B0604020202020204" pitchFamily="34" charset="0"/>
                <a:cs typeface="Arial" panose="020B0604020202020204" pitchFamily="34" charset="0"/>
              </a:rPr>
              <a:t>73</a:t>
            </a:r>
            <a:r>
              <a:rPr lang="ko-KR" altLang="en-US" sz="900" dirty="0">
                <a:latin typeface="Arial" panose="020B0604020202020204" pitchFamily="34" charset="0"/>
                <a:cs typeface="Arial" panose="020B0604020202020204" pitchFamily="34" charset="0"/>
              </a:rPr>
              <a:t>만원이고</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연평균 잔액은 </a:t>
            </a:r>
            <a:r>
              <a:rPr lang="en-US" altLang="ko-KR" sz="900" dirty="0">
                <a:latin typeface="Arial" panose="020B0604020202020204" pitchFamily="34" charset="0"/>
                <a:cs typeface="Arial" panose="020B0604020202020204" pitchFamily="34" charset="0"/>
              </a:rPr>
              <a:t>7</a:t>
            </a:r>
            <a:r>
              <a:rPr lang="ko-KR" altLang="en-US" sz="900" dirty="0">
                <a:latin typeface="Arial" panose="020B0604020202020204" pitchFamily="34" charset="0"/>
                <a:cs typeface="Arial" panose="020B0604020202020204" pitchFamily="34" charset="0"/>
              </a:rPr>
              <a:t>백만원을 하회하는 수준으로</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현금 보유량이 매우 낮은 편에 해당함</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err="1">
                <a:latin typeface="Arial" panose="020B0604020202020204" pitchFamily="34" charset="0"/>
                <a:cs typeface="Arial" panose="020B0604020202020204" pitchFamily="34" charset="0"/>
              </a:rPr>
              <a:t>특관자</a:t>
            </a:r>
            <a:r>
              <a:rPr lang="ko-KR" altLang="en-US" sz="900" dirty="0">
                <a:latin typeface="Arial" panose="020B0604020202020204" pitchFamily="34" charset="0"/>
                <a:cs typeface="Arial" panose="020B0604020202020204" pitchFamily="34" charset="0"/>
              </a:rPr>
              <a:t> 순채무는 본사 대납 비용에 대한 미지급금과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금융기관 차입금의 상환자금 등 </a:t>
            </a:r>
            <a:r>
              <a:rPr lang="ko-KR" altLang="en-US" sz="900" dirty="0">
                <a:solidFill>
                  <a:srgbClr val="000000"/>
                </a:solidFill>
                <a:latin typeface="Arial" panose="020B0604020202020204" pitchFamily="34" charset="0"/>
                <a:cs typeface="Arial" panose="020B0604020202020204" pitchFamily="34" charset="0"/>
              </a:rPr>
              <a:t>다양한</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용도로 혼용되고 있음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0" defTabSz="914400" latinLnBrk="1">
              <a:lnSpc>
                <a:spcPts val="1200"/>
              </a:lnSpc>
              <a:buClr>
                <a:srgbClr val="00338D"/>
              </a:buClr>
              <a:tabLst>
                <a:tab pos="180975" algn="l"/>
              </a:tabLst>
              <a:defRPr/>
            </a:pPr>
            <a:endParaRPr lang="en-US" altLang="ko-KR" sz="900" dirty="0">
              <a:latin typeface="Arial" panose="020B0604020202020204" pitchFamily="34" charset="0"/>
              <a:cs typeface="Arial" panose="020B0604020202020204" pitchFamily="34" charset="0"/>
            </a:endParaRPr>
          </a:p>
          <a:p>
            <a:pPr>
              <a:lnSpc>
                <a:spcPts val="1200"/>
              </a:lnSpc>
              <a:spcBef>
                <a:spcPts val="600"/>
              </a:spcBef>
              <a:buClr>
                <a:srgbClr val="00338D"/>
              </a:buClr>
              <a:tabLst>
                <a:tab pos="4935538" algn="l"/>
              </a:tabLst>
              <a:defRPr/>
            </a:pPr>
            <a:r>
              <a:rPr lang="en-US" altLang="ko-KR" sz="900" b="1" u="sng" dirty="0">
                <a:latin typeface="Arial" panose="020B0604020202020204" pitchFamily="34" charset="0"/>
                <a:cs typeface="Arial" panose="020B0604020202020204" pitchFamily="34" charset="0"/>
              </a:rPr>
              <a:t>NWC</a:t>
            </a: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외상매출금</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외상매입금</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재고자산의 회전기일이 </a:t>
            </a:r>
            <a:r>
              <a:rPr lang="en-US" altLang="ko-KR" sz="900" dirty="0">
                <a:latin typeface="Arial" panose="020B0604020202020204" pitchFamily="34" charset="0"/>
                <a:cs typeface="Arial" panose="020B0604020202020204" pitchFamily="34" charset="0"/>
              </a:rPr>
              <a:t>10~30</a:t>
            </a:r>
            <a:r>
              <a:rPr lang="ko-KR" altLang="en-US" sz="900" dirty="0">
                <a:latin typeface="Arial" panose="020B0604020202020204" pitchFamily="34" charset="0"/>
                <a:cs typeface="Arial" panose="020B0604020202020204" pitchFamily="34" charset="0"/>
              </a:rPr>
              <a:t>일로 짧은 편이며</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순운전자본 잔액은 매출액 대비 </a:t>
            </a:r>
            <a:r>
              <a:rPr lang="en-US" altLang="ko-KR" sz="900" dirty="0">
                <a:latin typeface="Arial" panose="020B0604020202020204" pitchFamily="34" charset="0"/>
                <a:cs typeface="Arial" panose="020B0604020202020204" pitchFamily="34" charset="0"/>
              </a:rPr>
              <a:t>5%</a:t>
            </a:r>
            <a:r>
              <a:rPr lang="ko-KR" altLang="en-US" sz="900" dirty="0">
                <a:latin typeface="Arial" panose="020B0604020202020204" pitchFamily="34" charset="0"/>
                <a:cs typeface="Arial" panose="020B0604020202020204" pitchFamily="34" charset="0"/>
              </a:rPr>
              <a:t> 이내의 낮은 수준이 유지되었음</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dirty="0">
                <a:latin typeface="Arial" panose="020B0604020202020204" pitchFamily="34" charset="0"/>
                <a:cs typeface="Arial" panose="020B0604020202020204" pitchFamily="34" charset="0"/>
              </a:rPr>
              <a:t>외상매출금</a:t>
            </a:r>
            <a:r>
              <a:rPr lang="en-US" altLang="ko-KR" sz="900" dirty="0">
                <a:latin typeface="Arial" panose="020B0604020202020204" pitchFamily="34" charset="0"/>
                <a:cs typeface="Arial" panose="020B0604020202020204" pitchFamily="34" charset="0"/>
              </a:rPr>
              <a:t>(10</a:t>
            </a:r>
            <a:r>
              <a:rPr lang="ko-KR" altLang="en-US" sz="900" dirty="0">
                <a:latin typeface="Arial" panose="020B0604020202020204" pitchFamily="34" charset="0"/>
                <a:cs typeface="Arial" panose="020B0604020202020204" pitchFamily="34" charset="0"/>
              </a:rPr>
              <a:t>일</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과</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재고자산</a:t>
            </a:r>
            <a:r>
              <a:rPr lang="en-US" altLang="ko-KR" sz="900" dirty="0">
                <a:latin typeface="Arial" panose="020B0604020202020204" pitchFamily="34" charset="0"/>
                <a:cs typeface="Arial" panose="020B0604020202020204" pitchFamily="34" charset="0"/>
              </a:rPr>
              <a:t>(10</a:t>
            </a:r>
            <a:r>
              <a:rPr lang="ko-KR" altLang="en-US" sz="900" dirty="0">
                <a:latin typeface="Arial" panose="020B0604020202020204" pitchFamily="34" charset="0"/>
                <a:cs typeface="Arial" panose="020B0604020202020204" pitchFamily="34" charset="0"/>
              </a:rPr>
              <a:t>일</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의 회전기일이 매입채무</a:t>
            </a:r>
            <a:r>
              <a:rPr lang="en-US" altLang="ko-KR" sz="900" dirty="0">
                <a:latin typeface="Arial" panose="020B0604020202020204" pitchFamily="34" charset="0"/>
                <a:cs typeface="Arial" panose="020B0604020202020204" pitchFamily="34" charset="0"/>
              </a:rPr>
              <a:t>(30</a:t>
            </a:r>
            <a:r>
              <a:rPr lang="ko-KR" altLang="en-US" sz="900" dirty="0">
                <a:latin typeface="Arial" panose="020B0604020202020204" pitchFamily="34" charset="0"/>
                <a:cs typeface="Arial" panose="020B0604020202020204" pitchFamily="34" charset="0"/>
              </a:rPr>
              <a:t>일</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보다 짧은 관계로 운전자본 운용에 유리한 사업구조를 가지고 있음</a:t>
            </a:r>
            <a:endParaRPr lang="en-US" altLang="ko-KR" sz="900" dirty="0">
              <a:solidFill>
                <a:srgbClr val="FF0000"/>
              </a:solidFill>
              <a:latin typeface="Arial" panose="020B0604020202020204" pitchFamily="34" charset="0"/>
              <a:cs typeface="Arial" panose="020B0604020202020204" pitchFamily="34" charset="0"/>
            </a:endParaRPr>
          </a:p>
          <a:p>
            <a:pPr lvl="0" defTabSz="914400" latinLnBrk="1">
              <a:lnSpc>
                <a:spcPts val="1200"/>
              </a:lnSpc>
              <a:buClr>
                <a:srgbClr val="00338D"/>
              </a:buClr>
              <a:tabLst>
                <a:tab pos="180975" algn="l"/>
              </a:tabLst>
              <a:defRPr/>
            </a:pPr>
            <a:endParaRPr lang="en-US" altLang="ko-KR" sz="900" dirty="0">
              <a:latin typeface="Arial" panose="020B0604020202020204" pitchFamily="34" charset="0"/>
              <a:cs typeface="Arial" panose="020B0604020202020204" pitchFamily="34" charset="0"/>
            </a:endParaRPr>
          </a:p>
          <a:p>
            <a:pPr>
              <a:lnSpc>
                <a:spcPts val="1200"/>
              </a:lnSpc>
              <a:spcBef>
                <a:spcPts val="600"/>
              </a:spcBef>
              <a:buClr>
                <a:srgbClr val="00338D"/>
              </a:buClr>
              <a:tabLst>
                <a:tab pos="4935538" algn="l"/>
              </a:tabLst>
              <a:defRPr/>
            </a:pPr>
            <a:r>
              <a:rPr lang="en-US" altLang="ko-KR" sz="900" b="1" u="sng" dirty="0">
                <a:latin typeface="Arial" panose="020B0604020202020204" pitchFamily="34" charset="0"/>
                <a:cs typeface="Arial" panose="020B0604020202020204" pitchFamily="34" charset="0"/>
              </a:rPr>
              <a:t>PP&amp;E</a:t>
            </a:r>
          </a:p>
          <a:p>
            <a:pPr marL="180975" indent="-180975" latinLnBrk="1">
              <a:lnSpc>
                <a:spcPts val="1200"/>
              </a:lnSpc>
              <a:buClr>
                <a:srgbClr val="00338D"/>
              </a:buClr>
              <a:buFont typeface="Arial" panose="020B0604020202020204" pitchFamily="34" charset="0"/>
              <a:buChar char="•"/>
              <a:tabLst>
                <a:tab pos="180975" algn="l"/>
              </a:tabLst>
              <a:defRPr/>
            </a:pPr>
            <a:endParaRPr lang="en-US" altLang="ko-KR" sz="900" b="1" u="sng"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2022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6</a:t>
            </a:r>
            <a:r>
              <a:rPr lang="ko-KR" altLang="en-US" sz="900" dirty="0">
                <a:latin typeface="Arial" panose="020B0604020202020204" pitchFamily="34" charset="0"/>
                <a:cs typeface="Arial" panose="020B0604020202020204" pitchFamily="34" charset="0"/>
              </a:rPr>
              <a:t>월말 기준 총자산의 </a:t>
            </a:r>
            <a:r>
              <a:rPr lang="en-US" altLang="ko-KR" sz="900" dirty="0">
                <a:latin typeface="Arial" panose="020B0604020202020204" pitchFamily="34" charset="0"/>
                <a:cs typeface="Arial" panose="020B0604020202020204" pitchFamily="34" charset="0"/>
              </a:rPr>
              <a:t>85%</a:t>
            </a:r>
            <a:r>
              <a:rPr lang="ko-KR" altLang="en-US" sz="900" dirty="0">
                <a:latin typeface="Arial" panose="020B0604020202020204" pitchFamily="34" charset="0"/>
                <a:cs typeface="Arial" panose="020B0604020202020204" pitchFamily="34" charset="0"/>
              </a:rPr>
              <a:t>를 유형자산이 차지하며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대부분 </a:t>
            </a: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취득한 </a:t>
            </a:r>
            <a:r>
              <a:rPr lang="en-US" altLang="ko-KR" sz="900" dirty="0">
                <a:latin typeface="Arial" panose="020B0604020202020204" pitchFamily="34" charset="0"/>
                <a:cs typeface="Arial" panose="020B0604020202020204" pitchFamily="34" charset="0"/>
              </a:rPr>
              <a:t>3</a:t>
            </a:r>
            <a:r>
              <a:rPr lang="ko-KR" altLang="en-US" sz="900" dirty="0">
                <a:latin typeface="Arial" panose="020B0604020202020204" pitchFamily="34" charset="0"/>
                <a:cs typeface="Arial" panose="020B0604020202020204" pitchFamily="34" charset="0"/>
              </a:rPr>
              <a:t>라인 설비에 해당함</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endParaRPr lang="en-US" altLang="ko-KR" sz="900" b="1" u="sng"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3F55A77A-95B7-4F67-B1DE-DF0E6C7A97A6}"/>
              </a:ext>
            </a:extLst>
          </p:cNvPr>
          <p:cNvSpPr txBox="1"/>
          <p:nvPr/>
        </p:nvSpPr>
        <p:spPr>
          <a:xfrm>
            <a:off x="495300" y="6064256"/>
            <a:ext cx="4067698" cy="215444"/>
          </a:xfrm>
          <a:prstGeom prst="rect">
            <a:avLst/>
          </a:prstGeom>
          <a:noFill/>
        </p:spPr>
        <p:txBody>
          <a:bodyPr wrap="square" lIns="0" tIns="0" rIns="0" bIns="0" rtlCol="0">
            <a:spAutoFit/>
          </a:bodyPr>
          <a:lstStyle/>
          <a:p>
            <a:r>
              <a:rPr lang="en-US" altLang="ko-KR" sz="700" dirty="0">
                <a:solidFill>
                  <a:prstClr val="black"/>
                </a:solidFill>
                <a:latin typeface="Arial" panose="020B0604020202020204" pitchFamily="34" charset="0"/>
                <a:ea typeface="+mj-ea"/>
                <a:cs typeface="Arial" panose="020B0604020202020204" pitchFamily="34" charset="0"/>
              </a:rPr>
              <a:t>Source: </a:t>
            </a:r>
            <a:r>
              <a:rPr lang="ko-KR" altLang="en-US" sz="700" dirty="0">
                <a:solidFill>
                  <a:prstClr val="black"/>
                </a:solidFill>
                <a:latin typeface="Arial" panose="020B0604020202020204" pitchFamily="34" charset="0"/>
                <a:ea typeface="+mj-ea"/>
                <a:cs typeface="Arial" panose="020B0604020202020204" pitchFamily="34" charset="0"/>
              </a:rPr>
              <a:t>회사제시자료</a:t>
            </a:r>
            <a:endParaRPr lang="en-US" altLang="ko-KR" sz="700" dirty="0">
              <a:solidFill>
                <a:prstClr val="black"/>
              </a:solidFill>
              <a:latin typeface="Arial" panose="020B0604020202020204" pitchFamily="34" charset="0"/>
              <a:ea typeface="+mj-ea"/>
              <a:cs typeface="Arial" panose="020B0604020202020204" pitchFamily="34" charset="0"/>
            </a:endParaRPr>
          </a:p>
          <a:p>
            <a:r>
              <a:rPr lang="en-US" altLang="ko-KR" sz="700" dirty="0">
                <a:solidFill>
                  <a:prstClr val="black"/>
                </a:solidFill>
                <a:latin typeface="Arial" panose="020B0604020202020204" pitchFamily="34" charset="0"/>
                <a:cs typeface="Arial" panose="020B0604020202020204" pitchFamily="34" charset="0"/>
              </a:rPr>
              <a:t>Note 1: </a:t>
            </a:r>
            <a:r>
              <a:rPr lang="ko-KR" altLang="en-US" sz="700" dirty="0">
                <a:solidFill>
                  <a:prstClr val="black"/>
                </a:solidFill>
                <a:latin typeface="Arial" panose="020B0604020202020204" pitchFamily="34" charset="0"/>
                <a:cs typeface="Arial" panose="020B0604020202020204" pitchFamily="34" charset="0"/>
              </a:rPr>
              <a:t>실사조정 후 금액 기준</a:t>
            </a:r>
            <a:endParaRPr lang="en-US" altLang="ko-KR" sz="7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4972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1876691528"/>
              </p:ext>
            </p:extLst>
          </p:nvPr>
        </p:nvGraphicFramePr>
        <p:xfrm>
          <a:off x="4326288" y="1876892"/>
          <a:ext cx="4483355" cy="2664152"/>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1">
                              <a:lumMod val="40000"/>
                              <a:lumOff val="60000"/>
                            </a:schemeClr>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sz="1100" b="0" kern="1200" dirty="0">
                          <a:solidFill>
                            <a:schemeClr val="bg1">
                              <a:lumMod val="65000"/>
                            </a:schemeClr>
                          </a:solidFill>
                          <a:latin typeface="Arial" panose="020B0604020202020204" pitchFamily="34" charset="0"/>
                          <a:ea typeface="+mj-ea"/>
                          <a:cs typeface="Arial" panose="020B0604020202020204" pitchFamily="34" charset="0"/>
                        </a:rPr>
                        <a:t>Understanding of Target</a:t>
                      </a:r>
                      <a:endParaRPr lang="en-GB" sz="1100" b="0" kern="120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2</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3"/>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tx1"/>
                          </a:solidFill>
                          <a:latin typeface="Arial" panose="020B0604020202020204" pitchFamily="34" charset="0"/>
                          <a:ea typeface="+mj-ea"/>
                          <a:cs typeface="Arial" panose="020B0604020202020204" pitchFamily="34" charset="0"/>
                        </a:rPr>
                        <a:t>Executive Summary</a:t>
                      </a:r>
                      <a:endParaRPr lang="en-GB" sz="1100" b="0" dirty="0">
                        <a:solidFill>
                          <a:schemeClr val="tx1"/>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dirty="0">
                          <a:solidFill>
                            <a:schemeClr val="tx1"/>
                          </a:solidFill>
                          <a:latin typeface="Arial" panose="020B0604020202020204" pitchFamily="34" charset="0"/>
                          <a:ea typeface="+mj-ea"/>
                          <a:cs typeface="Arial" panose="020B0604020202020204" pitchFamily="34" charset="0"/>
                        </a:rPr>
                        <a:t>8</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dirty="0">
                          <a:solidFill>
                            <a:schemeClr val="accent1">
                              <a:lumMod val="40000"/>
                              <a:lumOff val="60000"/>
                            </a:schemeClr>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j-ea"/>
                          <a:cs typeface="Arial" panose="020B0604020202020204" pitchFamily="34" charset="0"/>
                        </a:rPr>
                        <a:t>Supporting Analysis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dirty="0">
                          <a:solidFill>
                            <a:schemeClr val="bg1">
                              <a:lumMod val="65000"/>
                            </a:schemeClr>
                          </a:solidFill>
                          <a:latin typeface="Arial" panose="020B0604020202020204" pitchFamily="34" charset="0"/>
                          <a:ea typeface="+mj-ea"/>
                          <a:cs typeface="Arial" panose="020B0604020202020204" pitchFamily="34" charset="0"/>
                        </a:rPr>
                        <a:t>23</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dirty="0">
                          <a:solidFill>
                            <a:schemeClr val="accent1">
                              <a:lumMod val="40000"/>
                              <a:lumOff val="60000"/>
                            </a:schemeClr>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n-ea"/>
                          <a:cs typeface="Arial" panose="020B0604020202020204" pitchFamily="34" charset="0"/>
                        </a:rPr>
                        <a:t>Appendices</a:t>
                      </a:r>
                      <a:endParaRPr lang="en-US" sz="1100" b="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altLang="ko-KR" sz="1100" b="0" dirty="0">
                          <a:solidFill>
                            <a:schemeClr val="bg1">
                              <a:lumMod val="65000"/>
                            </a:schemeClr>
                          </a:solidFill>
                          <a:latin typeface="Arial" panose="020B0604020202020204" pitchFamily="34" charset="0"/>
                          <a:ea typeface="+mj-ea"/>
                          <a:cs typeface="Arial" panose="020B0604020202020204" pitchFamily="34" charset="0"/>
                        </a:rPr>
                        <a:t>47</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430561"/>
                  </a:ext>
                </a:extLst>
              </a:tr>
            </a:tbl>
          </a:graphicData>
        </a:graphic>
      </p:graphicFrame>
    </p:spTree>
    <p:extLst>
      <p:ext uri="{BB962C8B-B14F-4D97-AF65-F5344CB8AC3E}">
        <p14:creationId xmlns:p14="http://schemas.microsoft.com/office/powerpoint/2010/main" val="266189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Headlines (1/3)</a:t>
            </a:r>
          </a:p>
        </p:txBody>
      </p:sp>
      <p:graphicFrame>
        <p:nvGraphicFramePr>
          <p:cNvPr id="7" name="Group 3">
            <a:extLst>
              <a:ext uri="{FF2B5EF4-FFF2-40B4-BE49-F238E27FC236}">
                <a16:creationId xmlns:a16="http://schemas.microsoft.com/office/drawing/2014/main" id="{150CCD18-45D7-4FD1-B2DA-7AECB1F0E25B}"/>
              </a:ext>
            </a:extLst>
          </p:cNvPr>
          <p:cNvGraphicFramePr>
            <a:graphicFrameLocks noGrp="1"/>
          </p:cNvGraphicFramePr>
          <p:nvPr>
            <p:extLst>
              <p:ext uri="{D42A27DB-BD31-4B8C-83A1-F6EECF244321}">
                <p14:modId xmlns:p14="http://schemas.microsoft.com/office/powerpoint/2010/main" val="484245322"/>
              </p:ext>
            </p:extLst>
          </p:nvPr>
        </p:nvGraphicFramePr>
        <p:xfrm>
          <a:off x="467999" y="1191602"/>
          <a:ext cx="8877338" cy="5114400"/>
        </p:xfrm>
        <a:graphic>
          <a:graphicData uri="http://schemas.openxmlformats.org/drawingml/2006/table">
            <a:tbl>
              <a:tblPr/>
              <a:tblGrid>
                <a:gridCol w="993542">
                  <a:extLst>
                    <a:ext uri="{9D8B030D-6E8A-4147-A177-3AD203B41FA5}">
                      <a16:colId xmlns:a16="http://schemas.microsoft.com/office/drawing/2014/main" val="495417583"/>
                    </a:ext>
                  </a:extLst>
                </a:gridCol>
                <a:gridCol w="442210">
                  <a:extLst>
                    <a:ext uri="{9D8B030D-6E8A-4147-A177-3AD203B41FA5}">
                      <a16:colId xmlns:a16="http://schemas.microsoft.com/office/drawing/2014/main" val="20000"/>
                    </a:ext>
                  </a:extLst>
                </a:gridCol>
                <a:gridCol w="5017166">
                  <a:extLst>
                    <a:ext uri="{9D8B030D-6E8A-4147-A177-3AD203B41FA5}">
                      <a16:colId xmlns:a16="http://schemas.microsoft.com/office/drawing/2014/main" val="20001"/>
                    </a:ext>
                  </a:extLst>
                </a:gridCol>
                <a:gridCol w="1930775">
                  <a:extLst>
                    <a:ext uri="{9D8B030D-6E8A-4147-A177-3AD203B41FA5}">
                      <a16:colId xmlns:a16="http://schemas.microsoft.com/office/drawing/2014/main" val="2480215624"/>
                    </a:ext>
                  </a:extLst>
                </a:gridCol>
                <a:gridCol w="493645">
                  <a:extLst>
                    <a:ext uri="{9D8B030D-6E8A-4147-A177-3AD203B41FA5}">
                      <a16:colId xmlns:a16="http://schemas.microsoft.com/office/drawing/2014/main" val="3193588232"/>
                    </a:ext>
                  </a:extLst>
                </a:gridCol>
              </a:tblGrid>
              <a:tr h="300830">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Category</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a:t>
                      </a:r>
                    </a:p>
                  </a:txBody>
                  <a:tcPr marL="49846" marR="49846" marT="49846" marB="4984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Key Findings and Observations</a:t>
                      </a:r>
                      <a:endPar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49846" marR="49846" marT="49846" marB="4984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Implication</a:t>
                      </a:r>
                      <a:endPar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49846" marR="49846" marT="49846" marB="4984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Ref.</a:t>
                      </a:r>
                    </a:p>
                  </a:txBody>
                  <a:tcPr marL="49846" marR="49846" marT="49846" marB="49846" anchor="ctr" horzOverflow="overflow">
                    <a:lnL w="12700" cap="flat" cmpd="sng" algn="ctr">
                      <a:no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1500779">
                <a:tc rowSpan="4">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General Matters</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1</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eaLnBrk="0" fontAlgn="base" latinLnBrk="1" hangingPunct="0">
                        <a:lnSpc>
                          <a:spcPct val="120000"/>
                        </a:lnSpc>
                        <a:spcBef>
                          <a:spcPct val="40000"/>
                        </a:spcBef>
                        <a:spcAft>
                          <a:spcPct val="0"/>
                        </a:spcAf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lang="en-US" altLang="ko-KR" sz="900" b="1" i="0" u="sng" strike="noStrike" kern="1200" dirty="0">
                          <a:solidFill>
                            <a:srgbClr val="000000"/>
                          </a:solidFill>
                          <a:effectLst/>
                          <a:latin typeface="Arial" panose="020B0604020202020204" pitchFamily="34" charset="0"/>
                          <a:ea typeface="+mn-ea"/>
                          <a:cs typeface="Arial" panose="020B0604020202020204" pitchFamily="34" charset="0"/>
                        </a:rPr>
                        <a:t>Carve-out Methodology</a:t>
                      </a:r>
                      <a:endParaRPr lang="en-US" altLang="ko-KR" sz="900" b="1" u="sng" kern="1200" dirty="0">
                        <a:solidFill>
                          <a:srgbClr val="000000"/>
                        </a:solidFill>
                        <a:latin typeface="Arial" panose="020B0604020202020204" pitchFamily="34" charset="0"/>
                        <a:ea typeface="+mn-ea"/>
                        <a:cs typeface="Arial" panose="020B0604020202020204" pitchFamily="34" charset="0"/>
                      </a:endParaRP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 사업부는 태화 울산공장으로 물리적으로 분리되어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관리를 위한 회계인력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인을 제외하고는 타 사업부와의 별도 공유기능이 존재하지 않는 것으로 파악됨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사업부 내 기 존재하는 관리인력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인으로 대체 가능</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en-US" altLang="ko-KR" sz="9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endParaRPr>
                    </a:p>
                    <a:p>
                      <a:pPr marL="252000" marR="0" lvl="0" indent="-171450" algn="just"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 사업부에 따르면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Stand-alone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시 사업부 내 기 존재하는 관리인력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인이 해당 업무를 수행 가능할 것으로 파악되어</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별도의 추가 인력 고용은 필요하지 않을 것으로 예상됨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52000" marR="0" lvl="0" indent="-171450" algn="just"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인건비 등 일부 항목에 대해 사업부 재분류와 같은 수기조정 항목이 존재하며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본사 관리인력이 이를 수행하고 있었음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사업양수도 이후 추가 인력 고용의 필요성에 대한 지속적인 모니터링 필요</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수기 조정의 완전성 및 정확성 관련 인적오류 존재 가능성</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12~</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14p</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69704163"/>
                  </a:ext>
                </a:extLst>
              </a:tr>
              <a:tr h="803941">
                <a:tc vMerge="1">
                  <a:txBody>
                    <a:bodyPr/>
                    <a:lstStyle/>
                    <a:p>
                      <a:pPr latinLnBrk="1"/>
                      <a:endParaRPr lang="ko-KR" altLang="en-US"/>
                    </a:p>
                  </a:txBody>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2</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eaLnBrk="0" fontAlgn="base" latinLnBrk="1" hangingPunct="0">
                        <a:lnSpc>
                          <a:spcPct val="120000"/>
                        </a:lnSpc>
                        <a:spcBef>
                          <a:spcPct val="40000"/>
                        </a:spcBef>
                        <a:spcAft>
                          <a:spcPct val="0"/>
                        </a:spcAf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lang="en-US" altLang="ko-KR" sz="900" b="1" u="sng" kern="1200" dirty="0">
                          <a:solidFill>
                            <a:srgbClr val="000000"/>
                          </a:solidFill>
                          <a:latin typeface="Arial" panose="020B0604020202020204" pitchFamily="34" charset="0"/>
                          <a:ea typeface="+mn-ea"/>
                          <a:cs typeface="Arial" panose="020B0604020202020204" pitchFamily="34" charset="0"/>
                        </a:rPr>
                        <a:t>Customer Dependency</a:t>
                      </a: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대상 사업부는 삼성</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SDI</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를 단일 매출처로 영업이 이루어짐에 따라 삼성</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SDI</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영업성과에 따른 발주물량</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Vendor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전략에 따른 물량 비중</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등에 대한 변동성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Risk</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 존재함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LGES,</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SK</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온 등 추가 시장 공략을 통한 거래처 다변화 방안 필요</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N/A</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87616629"/>
                  </a:ext>
                </a:extLst>
              </a:tr>
              <a:tr h="823459">
                <a:tc vMerge="1">
                  <a:txBody>
                    <a:bodyPr/>
                    <a:lstStyle/>
                    <a:p>
                      <a:pPr latinLnBrk="1"/>
                      <a:endParaRPr lang="ko-KR" altLang="en-US"/>
                    </a:p>
                  </a:txBody>
                  <a:tcPr>
                    <a:lnT w="12700" cap="flat" cmpd="sng" algn="ctr">
                      <a:solidFill>
                        <a:schemeClr val="tx2"/>
                      </a:solidFill>
                      <a:prstDash val="solid"/>
                      <a:round/>
                      <a:headEnd type="none" w="med" len="med"/>
                      <a:tailEnd type="none" w="med" len="med"/>
                    </a:lnT>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3</a:t>
                      </a:r>
                    </a:p>
                  </a:txBody>
                  <a:tcPr marL="49846" marR="49846" marT="49846" marB="49846" anchor="ctr" horzOverflow="overflow">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eaLnBrk="0" fontAlgn="base" latinLnBrk="1" hangingPunct="0">
                        <a:lnSpc>
                          <a:spcPct val="120000"/>
                        </a:lnSpc>
                        <a:spcBef>
                          <a:spcPct val="40000"/>
                        </a:spcBef>
                        <a:spcAft>
                          <a:spcPct val="0"/>
                        </a:spcAf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lang="ko-KR" altLang="en-US" sz="900" b="1" i="0" u="sng" strike="noStrike" kern="1200" dirty="0">
                          <a:solidFill>
                            <a:srgbClr val="000000"/>
                          </a:solidFill>
                          <a:effectLst/>
                          <a:latin typeface="Arial" panose="020B0604020202020204" pitchFamily="34" charset="0"/>
                          <a:ea typeface="+mn-ea"/>
                          <a:cs typeface="Arial" panose="020B0604020202020204" pitchFamily="34" charset="0"/>
                        </a:rPr>
                        <a:t>거래처와의 계약관계 </a:t>
                      </a:r>
                      <a:r>
                        <a:rPr lang="ko-KR" altLang="en-US" sz="900" b="1" i="0" u="sng" strike="noStrike" kern="1200" dirty="0" err="1">
                          <a:solidFill>
                            <a:srgbClr val="000000"/>
                          </a:solidFill>
                          <a:effectLst/>
                          <a:latin typeface="Arial" panose="020B0604020202020204" pitchFamily="34" charset="0"/>
                          <a:ea typeface="+mn-ea"/>
                          <a:cs typeface="Arial" panose="020B0604020202020204" pitchFamily="34" charset="0"/>
                        </a:rPr>
                        <a:t>미존재</a:t>
                      </a:r>
                      <a:endParaRPr lang="en-US" altLang="ko-KR" sz="900" b="1" u="sng" kern="1200" dirty="0">
                        <a:solidFill>
                          <a:srgbClr val="000000"/>
                        </a:solidFill>
                        <a:latin typeface="Arial" panose="020B0604020202020204" pitchFamily="34" charset="0"/>
                        <a:ea typeface="+mn-ea"/>
                        <a:cs typeface="Arial" panose="020B0604020202020204" pitchFamily="34" charset="0"/>
                      </a:endParaRP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삼성</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SDI</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와 공정거래협약서 이외에는 별도의 영업 관련 계약서 혹은 체결된 장기계약관계가 존재하지 않으며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건 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PO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위주의 거래가 일반적임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Backlog Quality</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관리 목적 상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Historical Data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및 일정기간 이상 예측 가능한 계약내용이 포함된 계약서 등의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문서화 보완 필요</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N/A</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04959722"/>
                  </a:ext>
                </a:extLst>
              </a:tr>
              <a:tr h="1570463">
                <a:tc vMerge="1">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4</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eaLnBrk="0" fontAlgn="base" latinLnBrk="1" hangingPunct="0">
                        <a:lnSpc>
                          <a:spcPct val="120000"/>
                        </a:lnSpc>
                        <a:spcBef>
                          <a:spcPct val="40000"/>
                        </a:spcBef>
                        <a:spcAft>
                          <a:spcPct val="0"/>
                        </a:spcAft>
                        <a:defRPr/>
                      </a:pPr>
                      <a:r>
                        <a:rPr lang="ko-KR" altLang="en-US" sz="900" b="1" kern="1200" dirty="0">
                          <a:solidFill>
                            <a:srgbClr val="000000"/>
                          </a:solidFill>
                          <a:latin typeface="Arial" panose="020B0604020202020204" pitchFamily="34" charset="0"/>
                          <a:ea typeface="+mn-ea"/>
                          <a:cs typeface="Arial" panose="020B0604020202020204" pitchFamily="34" charset="0"/>
                        </a:rPr>
                        <a:t>■ </a:t>
                      </a:r>
                      <a:r>
                        <a:rPr lang="en-US" altLang="ko-KR" sz="900" b="1" u="sng" kern="1200" dirty="0">
                          <a:solidFill>
                            <a:srgbClr val="000000"/>
                          </a:solidFill>
                          <a:latin typeface="Arial" panose="020B0604020202020204" pitchFamily="34" charset="0"/>
                          <a:ea typeface="+mn-ea"/>
                          <a:cs typeface="Arial" panose="020B0604020202020204" pitchFamily="34" charset="0"/>
                        </a:rPr>
                        <a:t>Key-man</a:t>
                      </a: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lang="ko-KR" altLang="en-US" sz="900" b="0" i="0" u="none" strike="noStrike" kern="1200" dirty="0">
                          <a:solidFill>
                            <a:srgbClr val="000000"/>
                          </a:solidFill>
                          <a:effectLst/>
                          <a:latin typeface="Arial" panose="020B0604020202020204" pitchFamily="34" charset="0"/>
                          <a:ea typeface="+mn-ea"/>
                          <a:cs typeface="Arial" panose="020B0604020202020204" pitchFamily="34" charset="0"/>
                        </a:rPr>
                        <a:t>해당 산업 내 기술인력이 제한적이고</a:t>
                      </a:r>
                      <a:r>
                        <a:rPr lang="en-US" altLang="ko-KR" sz="900" b="0" i="0" u="none" strike="noStrike" kern="1200" dirty="0">
                          <a:solidFill>
                            <a:srgbClr val="000000"/>
                          </a:solidFill>
                          <a:effectLst/>
                          <a:latin typeface="Arial" panose="020B0604020202020204" pitchFamily="34" charset="0"/>
                          <a:ea typeface="+mn-ea"/>
                          <a:cs typeface="Arial" panose="020B0604020202020204" pitchFamily="34" charset="0"/>
                        </a:rPr>
                        <a:t>,</a:t>
                      </a:r>
                      <a:r>
                        <a:rPr lang="ko-KR" altLang="en-US" sz="900" b="0" i="0" u="none" strike="noStrike" kern="1200" dirty="0">
                          <a:solidFill>
                            <a:srgbClr val="000000"/>
                          </a:solidFill>
                          <a:effectLst/>
                          <a:latin typeface="Arial" panose="020B0604020202020204" pitchFamily="34" charset="0"/>
                          <a:ea typeface="+mn-ea"/>
                          <a:cs typeface="Arial" panose="020B0604020202020204" pitchFamily="34" charset="0"/>
                        </a:rPr>
                        <a:t> 효율성을 고려 시 내부인력 육성 대비 경쟁업체 인력 소싱을 통한 핵심인력 확보가 중요한 것으로 파악됨</a:t>
                      </a:r>
                      <a:endParaRPr lang="en-US" altLang="ko-KR" sz="900" b="0" i="0" u="none" strike="noStrike" kern="1200" dirty="0">
                        <a:solidFill>
                          <a:srgbClr val="000000"/>
                        </a:solidFill>
                        <a:effectLst/>
                        <a:latin typeface="Arial" panose="020B0604020202020204" pitchFamily="34" charset="0"/>
                        <a:ea typeface="+mn-ea"/>
                        <a:cs typeface="Arial" panose="020B0604020202020204" pitchFamily="34" charset="0"/>
                      </a:endParaRP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lang="ko-KR" altLang="en-US" sz="900" b="0" i="0" u="none" strike="noStrike" kern="1200" dirty="0">
                          <a:solidFill>
                            <a:srgbClr val="000000"/>
                          </a:solidFill>
                          <a:effectLst/>
                          <a:latin typeface="Arial" panose="020B0604020202020204" pitchFamily="34" charset="0"/>
                          <a:ea typeface="+mn-ea"/>
                          <a:cs typeface="Arial" panose="020B0604020202020204" pitchFamily="34" charset="0"/>
                        </a:rPr>
                        <a:t>기술에 대한 이해도를 지니고</a:t>
                      </a:r>
                      <a:r>
                        <a:rPr lang="en-US" altLang="ko-KR" sz="900" b="0" i="0" u="none" strike="noStrike" kern="1200" dirty="0">
                          <a:solidFill>
                            <a:srgbClr val="000000"/>
                          </a:solidFill>
                          <a:effectLst/>
                          <a:latin typeface="Arial" panose="020B0604020202020204" pitchFamily="34" charset="0"/>
                          <a:ea typeface="+mn-ea"/>
                          <a:cs typeface="Arial" panose="020B0604020202020204" pitchFamily="34" charset="0"/>
                        </a:rPr>
                        <a:t>, </a:t>
                      </a:r>
                      <a:r>
                        <a:rPr lang="ko-KR" altLang="en-US" sz="900" b="0" i="0" u="none" strike="noStrike" kern="1200" dirty="0">
                          <a:solidFill>
                            <a:srgbClr val="000000"/>
                          </a:solidFill>
                          <a:effectLst/>
                          <a:latin typeface="Arial" panose="020B0604020202020204" pitchFamily="34" charset="0"/>
                          <a:ea typeface="+mn-ea"/>
                          <a:cs typeface="Arial" panose="020B0604020202020204" pitchFamily="34" charset="0"/>
                        </a:rPr>
                        <a:t>고객과의 인적 </a:t>
                      </a:r>
                      <a:r>
                        <a:rPr lang="en-US" altLang="ko-KR" sz="900" b="0" i="0" u="none" strike="noStrike" kern="1200" dirty="0">
                          <a:solidFill>
                            <a:srgbClr val="000000"/>
                          </a:solidFill>
                          <a:effectLst/>
                          <a:latin typeface="Arial" panose="020B0604020202020204" pitchFamily="34" charset="0"/>
                          <a:ea typeface="+mn-ea"/>
                          <a:cs typeface="Arial" panose="020B0604020202020204" pitchFamily="34" charset="0"/>
                        </a:rPr>
                        <a:t>Network </a:t>
                      </a:r>
                      <a:r>
                        <a:rPr lang="ko-KR" altLang="en-US" sz="900" b="0" i="0" u="none" strike="noStrike" kern="1200" dirty="0">
                          <a:solidFill>
                            <a:srgbClr val="000000"/>
                          </a:solidFill>
                          <a:effectLst/>
                          <a:latin typeface="Arial" panose="020B0604020202020204" pitchFamily="34" charset="0"/>
                          <a:ea typeface="+mn-ea"/>
                          <a:cs typeface="Arial" panose="020B0604020202020204" pitchFamily="34" charset="0"/>
                        </a:rPr>
                        <a:t>유지에 기여하는 삼성</a:t>
                      </a:r>
                      <a:r>
                        <a:rPr lang="en-US" altLang="ko-KR" sz="900" b="0" i="0" u="none" strike="noStrike" kern="1200" dirty="0">
                          <a:solidFill>
                            <a:srgbClr val="000000"/>
                          </a:solidFill>
                          <a:effectLst/>
                          <a:latin typeface="Arial" panose="020B0604020202020204" pitchFamily="34" charset="0"/>
                          <a:ea typeface="+mn-ea"/>
                          <a:cs typeface="Arial" panose="020B0604020202020204" pitchFamily="34" charset="0"/>
                        </a:rPr>
                        <a:t>SDI </a:t>
                      </a:r>
                      <a:r>
                        <a:rPr lang="ko-KR" altLang="en-US" sz="900" b="0" i="0" u="none" strike="noStrike" kern="1200" dirty="0">
                          <a:solidFill>
                            <a:srgbClr val="000000"/>
                          </a:solidFill>
                          <a:effectLst/>
                          <a:latin typeface="Arial" panose="020B0604020202020204" pitchFamily="34" charset="0"/>
                          <a:ea typeface="+mn-ea"/>
                          <a:cs typeface="Arial" panose="020B0604020202020204" pitchFamily="34" charset="0"/>
                        </a:rPr>
                        <a:t>출신 인력을 위주로 구성된 </a:t>
                      </a:r>
                      <a:r>
                        <a:rPr lang="en-US" altLang="ko-KR" sz="900" b="0" i="0" u="none" strike="noStrike" kern="1200" dirty="0">
                          <a:solidFill>
                            <a:srgbClr val="000000"/>
                          </a:solidFill>
                          <a:effectLst/>
                          <a:latin typeface="Arial" panose="020B0604020202020204" pitchFamily="34" charset="0"/>
                          <a:ea typeface="+mn-ea"/>
                          <a:cs typeface="Arial" panose="020B0604020202020204" pitchFamily="34" charset="0"/>
                        </a:rPr>
                        <a:t>Key-man</a:t>
                      </a:r>
                      <a:r>
                        <a:rPr lang="ko-KR" altLang="en-US" sz="900" b="0" i="0" u="none" strike="noStrike" kern="1200" dirty="0">
                          <a:solidFill>
                            <a:srgbClr val="000000"/>
                          </a:solidFill>
                          <a:effectLst/>
                          <a:latin typeface="Arial" panose="020B0604020202020204" pitchFamily="34" charset="0"/>
                          <a:ea typeface="+mn-ea"/>
                          <a:cs typeface="Arial" panose="020B0604020202020204" pitchFamily="34" charset="0"/>
                        </a:rPr>
                        <a:t>에 대한 의존도가 높은 편에 해당함</a:t>
                      </a:r>
                      <a:endParaRPr lang="en-US" altLang="ko-KR" sz="900" b="0" i="0" u="none" strike="noStrike" kern="1200" dirty="0">
                        <a:solidFill>
                          <a:srgbClr val="000000"/>
                        </a:solidFill>
                        <a:effectLst/>
                        <a:latin typeface="Arial" panose="020B0604020202020204" pitchFamily="34" charset="0"/>
                        <a:ea typeface="+mn-ea"/>
                        <a:cs typeface="Arial" panose="020B0604020202020204" pitchFamily="34" charset="0"/>
                      </a:endParaRP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lang="ko-KR" altLang="en-US" sz="900" b="0" i="0" u="none" strike="noStrike" kern="1200" dirty="0">
                          <a:solidFill>
                            <a:srgbClr val="000000"/>
                          </a:solidFill>
                          <a:effectLst/>
                          <a:latin typeface="Arial" panose="020B0604020202020204" pitchFamily="34" charset="0"/>
                          <a:ea typeface="+mn-ea"/>
                          <a:cs typeface="Arial" panose="020B0604020202020204" pitchFamily="34" charset="0"/>
                        </a:rPr>
                        <a:t>핵심인력 확보 및 유출 방지를 위한 명시적인 </a:t>
                      </a:r>
                      <a:r>
                        <a:rPr lang="en-US" altLang="ko-KR" sz="900" b="0" i="0" u="none" strike="noStrike" kern="1200" dirty="0">
                          <a:solidFill>
                            <a:srgbClr val="000000"/>
                          </a:solidFill>
                          <a:effectLst/>
                          <a:latin typeface="Arial" panose="020B0604020202020204" pitchFamily="34" charset="0"/>
                          <a:ea typeface="+mn-ea"/>
                          <a:cs typeface="Arial" panose="020B0604020202020204" pitchFamily="34" charset="0"/>
                        </a:rPr>
                        <a:t>Retention Plan</a:t>
                      </a:r>
                      <a:r>
                        <a:rPr lang="ko-KR" altLang="en-US" sz="900" b="0" i="0" u="none" strike="noStrike" kern="1200" dirty="0">
                          <a:solidFill>
                            <a:srgbClr val="000000"/>
                          </a:solidFill>
                          <a:effectLst/>
                          <a:latin typeface="Arial" panose="020B0604020202020204" pitchFamily="34" charset="0"/>
                          <a:ea typeface="+mn-ea"/>
                          <a:cs typeface="Arial" panose="020B0604020202020204" pitchFamily="34" charset="0"/>
                        </a:rPr>
                        <a:t>이</a:t>
                      </a:r>
                      <a:r>
                        <a:rPr lang="en-US" altLang="ko-KR" sz="900" b="0" i="0" u="none" strike="noStrike" kern="1200" dirty="0">
                          <a:solidFill>
                            <a:srgbClr val="000000"/>
                          </a:solidFill>
                          <a:effectLst/>
                          <a:latin typeface="Arial" panose="020B0604020202020204" pitchFamily="34" charset="0"/>
                          <a:ea typeface="+mn-ea"/>
                          <a:cs typeface="Arial" panose="020B0604020202020204" pitchFamily="34" charset="0"/>
                        </a:rPr>
                        <a:t> </a:t>
                      </a:r>
                      <a:r>
                        <a:rPr lang="ko-KR" altLang="en-US" sz="900" b="0" i="0" u="none" strike="noStrike" kern="1200" dirty="0">
                          <a:solidFill>
                            <a:srgbClr val="000000"/>
                          </a:solidFill>
                          <a:effectLst/>
                          <a:latin typeface="Arial" panose="020B0604020202020204" pitchFamily="34" charset="0"/>
                          <a:ea typeface="+mn-ea"/>
                          <a:cs typeface="Arial" panose="020B0604020202020204" pitchFamily="34" charset="0"/>
                        </a:rPr>
                        <a:t>부재함</a:t>
                      </a:r>
                      <a:endParaRPr lang="en-US" altLang="ko-KR" sz="900" b="0" i="0" u="none" strike="noStrike" kern="1200" dirty="0">
                        <a:solidFill>
                          <a:srgbClr val="000000"/>
                        </a:solidFill>
                        <a:effectLst/>
                        <a:latin typeface="Arial" panose="020B0604020202020204" pitchFamily="34" charset="0"/>
                        <a:ea typeface="+mn-ea"/>
                        <a:cs typeface="Arial" panose="020B0604020202020204" pitchFamily="34" charset="0"/>
                      </a:endParaRPr>
                    </a:p>
                    <a:p>
                      <a:pPr marL="252000" indent="-171450" algn="just" eaLnBrk="0" fontAlgn="base" hangingPunct="0">
                        <a:lnSpc>
                          <a:spcPct val="120000"/>
                        </a:lnSpc>
                        <a:spcBef>
                          <a:spcPct val="40000"/>
                        </a:spcBef>
                        <a:spcAft>
                          <a:spcPct val="0"/>
                        </a:spcAft>
                        <a:buFont typeface="Wingdings" panose="05000000000000000000" pitchFamily="2" charset="2"/>
                        <a:buChar char="§"/>
                        <a:defRPr/>
                      </a:pPr>
                      <a:r>
                        <a:rPr lang="ko-KR" altLang="en-US" sz="900" b="0" i="0" u="none" strike="noStrike" kern="1200" dirty="0">
                          <a:solidFill>
                            <a:srgbClr val="000000"/>
                          </a:solidFill>
                          <a:effectLst/>
                          <a:latin typeface="Arial" panose="020B0604020202020204" pitchFamily="34" charset="0"/>
                          <a:ea typeface="+mn-ea"/>
                          <a:cs typeface="Arial" panose="020B0604020202020204" pitchFamily="34" charset="0"/>
                        </a:rPr>
                        <a:t>핵심인력에 대한 급여 수준은 이 외 인력에 비해 전반적으로 높은 수준이나</a:t>
                      </a:r>
                      <a:r>
                        <a:rPr lang="en-US" altLang="ko-KR" sz="900" b="0" i="0" u="none" strike="noStrike" kern="1200" dirty="0">
                          <a:solidFill>
                            <a:srgbClr val="000000"/>
                          </a:solidFill>
                          <a:effectLst/>
                          <a:latin typeface="Arial" panose="020B0604020202020204" pitchFamily="34" charset="0"/>
                          <a:ea typeface="+mn-ea"/>
                          <a:cs typeface="Arial" panose="020B0604020202020204" pitchFamily="34" charset="0"/>
                        </a:rPr>
                        <a:t>, </a:t>
                      </a:r>
                      <a:r>
                        <a:rPr lang="ko-KR" altLang="en-US" sz="900" b="0" i="0" u="none" strike="noStrike" kern="1200" dirty="0">
                          <a:solidFill>
                            <a:srgbClr val="000000"/>
                          </a:solidFill>
                          <a:effectLst/>
                          <a:latin typeface="Arial" panose="020B0604020202020204" pitchFamily="34" charset="0"/>
                          <a:ea typeface="+mn-ea"/>
                          <a:cs typeface="Arial" panose="020B0604020202020204" pitchFamily="34" charset="0"/>
                        </a:rPr>
                        <a:t>유의적인 수준은 아닌 것으로 파악됨</a:t>
                      </a:r>
                      <a:endParaRPr lang="en-US" altLang="ko-KR" sz="9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Key-man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식별 및 적절한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Retention Plan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강구</a:t>
                      </a:r>
                      <a:endParaRPr kumimoji="0" lang="en-US" altLang="ko-KR" sz="9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endParaRPr>
                    </a:p>
                    <a:p>
                      <a:pPr marL="144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미국진출 등으로 인한 추가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Key-man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확보의 필요성과 영입 가능성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Status Check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및 전략적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Planning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필요</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33~</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34p,</a:t>
                      </a:r>
                    </a:p>
                    <a:p>
                      <a:pPr marL="80550" marR="0" lvl="0" indent="0" algn="l" defTabSz="914400" rtl="0" eaLnBrk="0" fontAlgn="base" latinLnBrk="1" hangingPunct="0">
                        <a:lnSpc>
                          <a:spcPct val="100000"/>
                        </a:lnSpc>
                        <a:spcBef>
                          <a:spcPct val="40000"/>
                        </a:spcBef>
                        <a:spcAft>
                          <a:spcPct val="0"/>
                        </a:spcAft>
                        <a:buClrTx/>
                        <a:buSzTx/>
                        <a:buFont typeface="Wingdings" panose="05000000000000000000" pitchFamily="2" charset="2"/>
                        <a:buNone/>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50p</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90339741"/>
                  </a:ext>
                </a:extLst>
              </a:tr>
            </a:tbl>
          </a:graphicData>
        </a:graphic>
      </p:graphicFrame>
      <p:sp>
        <p:nvSpPr>
          <p:cNvPr id="6" name="제목 2">
            <a:extLst>
              <a:ext uri="{FF2B5EF4-FFF2-40B4-BE49-F238E27FC236}">
                <a16:creationId xmlns:a16="http://schemas.microsoft.com/office/drawing/2014/main" id="{5E6E0673-4E40-43E8-B893-AF5DBD44E5D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Executive Summary</a:t>
            </a:r>
          </a:p>
        </p:txBody>
      </p:sp>
    </p:spTree>
    <p:extLst>
      <p:ext uri="{BB962C8B-B14F-4D97-AF65-F5344CB8AC3E}">
        <p14:creationId xmlns:p14="http://schemas.microsoft.com/office/powerpoint/2010/main" val="34746653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FullPage"/>
  <p:tag name="KEYWORD" val="FULL-PAGE"/>
  <p:tag name="TEMPLATEVERSION" val="10/04/2017 12:58:26"/>
</p:tagLst>
</file>

<file path=ppt/tags/tag2.xml><?xml version="1.0" encoding="utf-8"?>
<p:tagLst xmlns:a="http://schemas.openxmlformats.org/drawingml/2006/main" xmlns:r="http://schemas.openxmlformats.org/officeDocument/2006/relationships" xmlns:p="http://schemas.openxmlformats.org/presentationml/2006/main">
  <p:tag name="COPYRIGHT1" val="TRUE"/>
</p:tagLst>
</file>

<file path=ppt/theme/theme1.xml><?xml version="1.0" encoding="utf-8"?>
<a:theme xmlns:a="http://schemas.openxmlformats.org/drawingml/2006/main" name="KPMG_Talkbook_4x3_1021_2015">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사용자 지정 2">
      <a:majorFont>
        <a:latin typeface="KPMG Extralight"/>
        <a:ea typeface="맑은 고딕"/>
        <a:cs typeface=""/>
      </a:majorFont>
      <a:minorFont>
        <a:latin typeface="Univers 45 Light"/>
        <a:ea typeface="맑은 고딕"/>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10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0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Talkbook Full-page Template" id="{9115AB9C-2B4D-41E4-ACBA-3F5FE57E2376}" vid="{3C429A1C-9CE9-44C0-B1F4-B18223B0AB03}"/>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FB8F4AC52B259641BE62E3A32AC663D5" ma:contentTypeVersion="0" ma:contentTypeDescription="새 문서를 만듭니다." ma:contentTypeScope="" ma:versionID="2b20d8835c4c23da34b40c39c69aa2d7">
  <xsd:schema xmlns:xsd="http://www.w3.org/2001/XMLSchema" xmlns:xs="http://www.w3.org/2001/XMLSchema" xmlns:p="http://schemas.microsoft.com/office/2006/metadata/properties" targetNamespace="http://schemas.microsoft.com/office/2006/metadata/properties" ma:root="true" ma:fieldsID="dd8f6c9257034a6ffde9c3b3e5e5b89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F77794-D448-47D2-849B-43EBD941AB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6B210F4-B75D-44C5-B29D-1AFBE5AA5D68}">
  <ds:schemaRefs>
    <ds:schemaRef ds:uri="http://schemas.microsoft.com/office/2006/metadata/properties"/>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CD324BD4-A732-4BF6-8060-B9EF496A95D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KPMG Talkbook Full-page Template</Template>
  <TotalTime>167731</TotalTime>
  <Words>20027</Words>
  <Application>Microsoft Office PowerPoint</Application>
  <PresentationFormat>A4 용지(210x297mm)</PresentationFormat>
  <Paragraphs>7978</Paragraphs>
  <Slides>53</Slides>
  <Notes>50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53</vt:i4>
      </vt:variant>
    </vt:vector>
  </HeadingPairs>
  <TitlesOfParts>
    <vt:vector size="62" baseType="lpstr">
      <vt:lpstr>Helvetica Light</vt:lpstr>
      <vt:lpstr>맑은 고딕</vt:lpstr>
      <vt:lpstr>Arial</vt:lpstr>
      <vt:lpstr>KPMG Extralight</vt:lpstr>
      <vt:lpstr>Univers 45 Light</vt:lpstr>
      <vt:lpstr>Univers for KPMG</vt:lpstr>
      <vt:lpstr>Univers for KPMG Light</vt:lpstr>
      <vt:lpstr>Wingdings</vt:lpstr>
      <vt:lpstr>KPMG_Talkbook_4x3_1021_2015</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Talkbook  template</dc:title>
  <dc:creator>Min, Jae-Guk (KR/Deal Adv1)</dc:creator>
  <cp:lastModifiedBy>Rho, Hyun-Suk (KR/Deal Adv2)</cp:lastModifiedBy>
  <cp:revision>7914</cp:revision>
  <cp:lastPrinted>2022-06-21T21:15:11Z</cp:lastPrinted>
  <dcterms:created xsi:type="dcterms:W3CDTF">2016-09-06T02:15:48Z</dcterms:created>
  <dcterms:modified xsi:type="dcterms:W3CDTF">2022-10-18T14:13:14Z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0x010100FB8F4AC52B259641BE62E3A32AC663D5</vt:lpwstr>
  </property>
</Properties>
</file>